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9" r:id="rId1"/>
  </p:sldMasterIdLst>
  <p:notesMasterIdLst>
    <p:notesMasterId r:id="rId47"/>
  </p:notesMasterIdLst>
  <p:handoutMasterIdLst>
    <p:handoutMasterId r:id="rId48"/>
  </p:handoutMasterIdLst>
  <p:sldIdLst>
    <p:sldId id="548" r:id="rId2"/>
    <p:sldId id="547" r:id="rId3"/>
    <p:sldId id="512" r:id="rId4"/>
    <p:sldId id="513" r:id="rId5"/>
    <p:sldId id="454" r:id="rId6"/>
    <p:sldId id="457" r:id="rId7"/>
    <p:sldId id="537" r:id="rId8"/>
    <p:sldId id="538" r:id="rId9"/>
    <p:sldId id="459" r:id="rId10"/>
    <p:sldId id="504" r:id="rId11"/>
    <p:sldId id="460" r:id="rId12"/>
    <p:sldId id="461" r:id="rId13"/>
    <p:sldId id="462" r:id="rId14"/>
    <p:sldId id="463" r:id="rId15"/>
    <p:sldId id="506" r:id="rId16"/>
    <p:sldId id="465" r:id="rId17"/>
    <p:sldId id="466" r:id="rId18"/>
    <p:sldId id="467" r:id="rId19"/>
    <p:sldId id="468" r:id="rId20"/>
    <p:sldId id="539" r:id="rId21"/>
    <p:sldId id="469" r:id="rId22"/>
    <p:sldId id="470" r:id="rId23"/>
    <p:sldId id="471" r:id="rId24"/>
    <p:sldId id="472" r:id="rId25"/>
    <p:sldId id="523" r:id="rId26"/>
    <p:sldId id="524" r:id="rId27"/>
    <p:sldId id="526" r:id="rId28"/>
    <p:sldId id="529" r:id="rId29"/>
    <p:sldId id="530" r:id="rId30"/>
    <p:sldId id="531" r:id="rId31"/>
    <p:sldId id="532" r:id="rId32"/>
    <p:sldId id="515" r:id="rId33"/>
    <p:sldId id="533" r:id="rId34"/>
    <p:sldId id="517" r:id="rId35"/>
    <p:sldId id="518" r:id="rId36"/>
    <p:sldId id="519" r:id="rId37"/>
    <p:sldId id="520" r:id="rId38"/>
    <p:sldId id="521" r:id="rId39"/>
    <p:sldId id="522" r:id="rId40"/>
    <p:sldId id="541" r:id="rId41"/>
    <p:sldId id="542" r:id="rId42"/>
    <p:sldId id="543" r:id="rId43"/>
    <p:sldId id="545" r:id="rId44"/>
    <p:sldId id="546" r:id="rId45"/>
    <p:sldId id="511" r:id="rId46"/>
  </p:sldIdLst>
  <p:sldSz cx="9144000" cy="6858000" type="screen4x3"/>
  <p:notesSz cx="7315200" cy="96012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C0099"/>
    <a:srgbClr val="FF0066"/>
    <a:srgbClr val="6699FF"/>
    <a:srgbClr val="009900"/>
    <a:srgbClr val="0066FF"/>
    <a:srgbClr val="CC0066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ลักษณะชุดรูปแบบ 2 - เน้น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ลักษณะสีปานกลาง 4 - เน้น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ลักษณะชุดรูปแบบ 1 - เน้น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565" autoAdjust="0"/>
  </p:normalViewPr>
  <p:slideViewPr>
    <p:cSldViewPr>
      <p:cViewPr>
        <p:scale>
          <a:sx n="90" d="100"/>
          <a:sy n="90" d="100"/>
        </p:scale>
        <p:origin x="-8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3" d="100"/>
        <a:sy n="83" d="100"/>
      </p:scale>
      <p:origin x="0" y="11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10BC94-04EB-4EEB-A9D4-D61D0D52A524}" type="doc">
      <dgm:prSet loTypeId="urn:microsoft.com/office/officeart/2005/8/layout/vList3#1" loCatId="list" qsTypeId="urn:microsoft.com/office/officeart/2005/8/quickstyle/simple1#13" qsCatId="simple" csTypeId="urn:microsoft.com/office/officeart/2005/8/colors/accent1_2#13" csCatId="accent1" phldr="1"/>
      <dgm:spPr/>
    </dgm:pt>
    <dgm:pt modelId="{A8C9864B-3B93-4CFE-BB58-A62339120011}">
      <dgm:prSet phldrT="[ข้อความ]" custT="1"/>
      <dgm:spPr/>
      <dgm:t>
        <a:bodyPr/>
        <a:lstStyle/>
        <a:p>
          <a:pPr algn="l"/>
          <a:r>
            <a:rPr lang="th-TH" sz="3200" b="1" dirty="0" smtClean="0">
              <a:latin typeface="TH Niramit AS" pitchFamily="2" charset="-34"/>
              <a:cs typeface="TH Niramit AS" pitchFamily="2" charset="-34"/>
            </a:rPr>
            <a:t>     เป็นหน้าที่ของบุคลากรทุกคนที่ต้องปฏิบัติตามภารกิจ</a:t>
          </a:r>
          <a:endParaRPr lang="th-TH" sz="3200" b="1" dirty="0">
            <a:latin typeface="TH Niramit AS" pitchFamily="2" charset="-34"/>
            <a:cs typeface="TH Niramit AS" pitchFamily="2" charset="-34"/>
          </a:endParaRPr>
        </a:p>
      </dgm:t>
    </dgm:pt>
    <dgm:pt modelId="{9D6503D2-ADE8-43AD-A15D-00FC5155E542}" type="parTrans" cxnId="{8AAC43A9-523A-413E-971F-CABF3E1A67F4}">
      <dgm:prSet/>
      <dgm:spPr/>
      <dgm:t>
        <a:bodyPr/>
        <a:lstStyle/>
        <a:p>
          <a:endParaRPr lang="th-TH" sz="2400" b="1">
            <a:latin typeface="TH Niramit AS" pitchFamily="2" charset="-34"/>
            <a:cs typeface="TH Niramit AS" pitchFamily="2" charset="-34"/>
          </a:endParaRPr>
        </a:p>
      </dgm:t>
    </dgm:pt>
    <dgm:pt modelId="{0E58AE54-F2BD-4A55-B736-E3FF4B9E4088}" type="sibTrans" cxnId="{8AAC43A9-523A-413E-971F-CABF3E1A67F4}">
      <dgm:prSet/>
      <dgm:spPr/>
      <dgm:t>
        <a:bodyPr/>
        <a:lstStyle/>
        <a:p>
          <a:endParaRPr lang="th-TH" sz="2400" b="1">
            <a:latin typeface="TH Niramit AS" pitchFamily="2" charset="-34"/>
            <a:cs typeface="TH Niramit AS" pitchFamily="2" charset="-34"/>
          </a:endParaRPr>
        </a:p>
      </dgm:t>
    </dgm:pt>
    <dgm:pt modelId="{E220997F-5BA7-4BF0-91F9-129F42729D47}">
      <dgm:prSet phldrT="[ข้อความ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rgbClr val="7030A0"/>
        </a:solidFill>
      </dgm:spPr>
      <dgm:t>
        <a:bodyPr/>
        <a:lstStyle/>
        <a:p>
          <a:r>
            <a:rPr lang="th-TH" sz="2800" b="1" dirty="0" smtClean="0">
              <a:latin typeface="TH Niramit AS" pitchFamily="2" charset="-34"/>
              <a:cs typeface="TH Niramit AS" pitchFamily="2" charset="-34"/>
            </a:rPr>
            <a:t>มุ่งพัฒนาการดำเนินงานตามความรับผิดชอบของตนให้มีคุณภาพดี                     (ผลการพัฒนาของแต่ละคนคือผลรวมของการพัฒนาทั้งสถานศึกษา</a:t>
          </a:r>
          <a:endParaRPr lang="th-TH" sz="2800" b="1" dirty="0">
            <a:latin typeface="TH Niramit AS" pitchFamily="2" charset="-34"/>
            <a:cs typeface="TH Niramit AS" pitchFamily="2" charset="-34"/>
          </a:endParaRPr>
        </a:p>
      </dgm:t>
    </dgm:pt>
    <dgm:pt modelId="{32758003-6683-45B7-9AF0-6981D44A6D52}" type="parTrans" cxnId="{5918611D-E752-4B26-BB97-93AC6058D41F}">
      <dgm:prSet/>
      <dgm:spPr/>
      <dgm:t>
        <a:bodyPr/>
        <a:lstStyle/>
        <a:p>
          <a:endParaRPr lang="th-TH" sz="2400" b="1">
            <a:latin typeface="TH Niramit AS" pitchFamily="2" charset="-34"/>
            <a:cs typeface="TH Niramit AS" pitchFamily="2" charset="-34"/>
          </a:endParaRPr>
        </a:p>
      </dgm:t>
    </dgm:pt>
    <dgm:pt modelId="{4162BFD7-143E-4F09-A2D9-D93618D61F8E}" type="sibTrans" cxnId="{5918611D-E752-4B26-BB97-93AC6058D41F}">
      <dgm:prSet/>
      <dgm:spPr/>
      <dgm:t>
        <a:bodyPr/>
        <a:lstStyle/>
        <a:p>
          <a:endParaRPr lang="th-TH" sz="2400" b="1">
            <a:latin typeface="TH Niramit AS" pitchFamily="2" charset="-34"/>
            <a:cs typeface="TH Niramit AS" pitchFamily="2" charset="-34"/>
          </a:endParaRPr>
        </a:p>
      </dgm:t>
    </dgm:pt>
    <dgm:pt modelId="{57CE2E51-15E9-4C51-ABD4-2C2ECB0023BD}">
      <dgm:prSet phldrT="[ข้อความ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th-TH" sz="3200" b="1" dirty="0" smtClean="0">
              <a:latin typeface="TH Niramit AS" pitchFamily="2" charset="-34"/>
              <a:cs typeface="TH Niramit AS" pitchFamily="2" charset="-34"/>
            </a:rPr>
            <a:t>    เน้นการพัฒนาอย่างต่อเนื่อง ไม่ใช่ทำเพื่อเตรียมรับ</a:t>
          </a:r>
          <a:br>
            <a:rPr lang="th-TH" sz="3200" b="1" dirty="0" smtClean="0">
              <a:latin typeface="TH Niramit AS" pitchFamily="2" charset="-34"/>
              <a:cs typeface="TH Niramit AS" pitchFamily="2" charset="-34"/>
            </a:rPr>
          </a:br>
          <a:r>
            <a:rPr lang="th-TH" sz="3200" b="1" dirty="0" smtClean="0">
              <a:latin typeface="TH Niramit AS" pitchFamily="2" charset="-34"/>
              <a:cs typeface="TH Niramit AS" pitchFamily="2" charset="-34"/>
            </a:rPr>
            <a:t>    การประเมินเป็นครั้งคราว</a:t>
          </a:r>
          <a:endParaRPr lang="th-TH" sz="3200" b="1" dirty="0">
            <a:latin typeface="TH Niramit AS" pitchFamily="2" charset="-34"/>
            <a:cs typeface="TH Niramit AS" pitchFamily="2" charset="-34"/>
          </a:endParaRPr>
        </a:p>
      </dgm:t>
    </dgm:pt>
    <dgm:pt modelId="{1DB1D60B-CE2C-4215-9865-603729887BA3}" type="parTrans" cxnId="{AC5E11EB-CE99-4FA6-87A1-67F0FA5156A1}">
      <dgm:prSet/>
      <dgm:spPr/>
      <dgm:t>
        <a:bodyPr/>
        <a:lstStyle/>
        <a:p>
          <a:endParaRPr lang="th-TH" sz="2400" b="1">
            <a:latin typeface="TH Niramit AS" pitchFamily="2" charset="-34"/>
            <a:cs typeface="TH Niramit AS" pitchFamily="2" charset="-34"/>
          </a:endParaRPr>
        </a:p>
      </dgm:t>
    </dgm:pt>
    <dgm:pt modelId="{DAFE4B7F-7615-4A22-B3AB-C79872D039D1}" type="sibTrans" cxnId="{AC5E11EB-CE99-4FA6-87A1-67F0FA5156A1}">
      <dgm:prSet/>
      <dgm:spPr/>
      <dgm:t>
        <a:bodyPr/>
        <a:lstStyle/>
        <a:p>
          <a:endParaRPr lang="th-TH" sz="2400" b="1">
            <a:latin typeface="TH Niramit AS" pitchFamily="2" charset="-34"/>
            <a:cs typeface="TH Niramit AS" pitchFamily="2" charset="-34"/>
          </a:endParaRPr>
        </a:p>
      </dgm:t>
    </dgm:pt>
    <dgm:pt modelId="{0F1AE249-5C12-4674-8B50-6C478B23E635}">
      <dgm:prSet phldrT="[ข้อความ]" custT="1"/>
      <dgm:spPr>
        <a:solidFill>
          <a:srgbClr val="002060"/>
        </a:solidFill>
      </dgm:spPr>
      <dgm:t>
        <a:bodyPr/>
        <a:lstStyle/>
        <a:p>
          <a:pPr algn="l"/>
          <a:r>
            <a:rPr lang="th-TH" sz="3200" b="1" dirty="0" smtClean="0">
              <a:latin typeface="TH Niramit AS" pitchFamily="2" charset="-34"/>
              <a:cs typeface="TH Niramit AS" pitchFamily="2" charset="-34"/>
            </a:rPr>
            <a:t>      เกิดจากความร่วมมือของบุคลากรทุกฝ่าย ไม่สามารถว่าจ้าง  </a:t>
          </a:r>
          <a:br>
            <a:rPr lang="th-TH" sz="3200" b="1" dirty="0" smtClean="0">
              <a:latin typeface="TH Niramit AS" pitchFamily="2" charset="-34"/>
              <a:cs typeface="TH Niramit AS" pitchFamily="2" charset="-34"/>
            </a:rPr>
          </a:br>
          <a:r>
            <a:rPr lang="th-TH" sz="3200" b="1" dirty="0" smtClean="0">
              <a:latin typeface="TH Niramit AS" pitchFamily="2" charset="-34"/>
              <a:cs typeface="TH Niramit AS" pitchFamily="2" charset="-34"/>
            </a:rPr>
            <a:t>      หรือขอให้บุคคลอื่นๆ ดำเนินการแทนได้</a:t>
          </a:r>
          <a:endParaRPr lang="th-TH" sz="3200" b="1" dirty="0">
            <a:latin typeface="TH Niramit AS" pitchFamily="2" charset="-34"/>
            <a:cs typeface="TH Niramit AS" pitchFamily="2" charset="-34"/>
          </a:endParaRPr>
        </a:p>
      </dgm:t>
    </dgm:pt>
    <dgm:pt modelId="{6F288B64-DFEF-49F6-9683-22ED96F4FF66}" type="parTrans" cxnId="{AEE7A6AD-2832-446E-9ECB-9C6FC805530F}">
      <dgm:prSet/>
      <dgm:spPr/>
      <dgm:t>
        <a:bodyPr/>
        <a:lstStyle/>
        <a:p>
          <a:endParaRPr lang="th-TH" sz="2400" b="1"/>
        </a:p>
      </dgm:t>
    </dgm:pt>
    <dgm:pt modelId="{6BE1F37C-ED11-4424-8177-B8B05CB161AC}" type="sibTrans" cxnId="{AEE7A6AD-2832-446E-9ECB-9C6FC805530F}">
      <dgm:prSet/>
      <dgm:spPr/>
      <dgm:t>
        <a:bodyPr/>
        <a:lstStyle/>
        <a:p>
          <a:endParaRPr lang="th-TH" sz="2400" b="1"/>
        </a:p>
      </dgm:t>
    </dgm:pt>
    <dgm:pt modelId="{EDBDE4A6-8956-4AF4-A983-DFFCC0371D1D}">
      <dgm:prSet phldrT="[ข้อความ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 algn="l"/>
          <a:r>
            <a:rPr lang="th-TH" sz="3200" b="1" dirty="0" smtClean="0">
              <a:latin typeface="TH Niramit AS" pitchFamily="2" charset="-34"/>
              <a:cs typeface="TH Niramit AS" pitchFamily="2" charset="-34"/>
            </a:rPr>
            <a:t>      ยอมรับและนำผลการประเมินคุณภาพการศึกษา                                     </a:t>
          </a:r>
          <a:br>
            <a:rPr lang="th-TH" sz="3200" b="1" dirty="0" smtClean="0">
              <a:latin typeface="TH Niramit AS" pitchFamily="2" charset="-34"/>
              <a:cs typeface="TH Niramit AS" pitchFamily="2" charset="-34"/>
            </a:rPr>
          </a:br>
          <a:r>
            <a:rPr lang="th-TH" sz="3200" b="1" dirty="0" smtClean="0">
              <a:latin typeface="TH Niramit AS" pitchFamily="2" charset="-34"/>
              <a:cs typeface="TH Niramit AS" pitchFamily="2" charset="-34"/>
            </a:rPr>
            <a:t>       ไปใช้ในการพัฒนา</a:t>
          </a:r>
          <a:endParaRPr lang="th-TH" sz="3200" b="1" dirty="0">
            <a:latin typeface="TH Niramit AS" pitchFamily="2" charset="-34"/>
            <a:cs typeface="TH Niramit AS" pitchFamily="2" charset="-34"/>
          </a:endParaRPr>
        </a:p>
      </dgm:t>
    </dgm:pt>
    <dgm:pt modelId="{59D0540F-CA08-482F-BBAF-FA9997846AB8}" type="parTrans" cxnId="{B6998AC0-6E0D-4A90-866A-B0DCC68BA5B0}">
      <dgm:prSet/>
      <dgm:spPr/>
      <dgm:t>
        <a:bodyPr/>
        <a:lstStyle/>
        <a:p>
          <a:endParaRPr lang="th-TH" sz="2400" b="1"/>
        </a:p>
      </dgm:t>
    </dgm:pt>
    <dgm:pt modelId="{82ED9E31-BFC4-4869-B06D-D746CC1FA5AA}" type="sibTrans" cxnId="{B6998AC0-6E0D-4A90-866A-B0DCC68BA5B0}">
      <dgm:prSet/>
      <dgm:spPr/>
      <dgm:t>
        <a:bodyPr/>
        <a:lstStyle/>
        <a:p>
          <a:endParaRPr lang="th-TH" sz="2400" b="1"/>
        </a:p>
      </dgm:t>
    </dgm:pt>
    <dgm:pt modelId="{F5D3C85F-F7B8-4DB3-8AD9-8DDD3258E4D0}" type="pres">
      <dgm:prSet presAssocID="{7C10BC94-04EB-4EEB-A9D4-D61D0D52A524}" presName="linearFlow" presStyleCnt="0">
        <dgm:presLayoutVars>
          <dgm:dir/>
          <dgm:resizeHandles val="exact"/>
        </dgm:presLayoutVars>
      </dgm:prSet>
      <dgm:spPr/>
    </dgm:pt>
    <dgm:pt modelId="{129E1884-1138-4F12-AAFC-23264C5C33CE}" type="pres">
      <dgm:prSet presAssocID="{A8C9864B-3B93-4CFE-BB58-A62339120011}" presName="composite" presStyleCnt="0"/>
      <dgm:spPr/>
    </dgm:pt>
    <dgm:pt modelId="{90272FED-3873-47B3-9525-8835FB2E36AD}" type="pres">
      <dgm:prSet presAssocID="{A8C9864B-3B93-4CFE-BB58-A62339120011}" presName="imgShp" presStyleLbl="fgImgPlace1" presStyleIdx="0" presStyleCnt="5" custLinFactX="-100000" custLinFactNeighborX="-118484" custLinFactNeighborY="352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D4CB556-DA55-4EF3-B25A-6433BC9EC651}" type="pres">
      <dgm:prSet presAssocID="{A8C9864B-3B93-4CFE-BB58-A62339120011}" presName="txShp" presStyleLbl="node1" presStyleIdx="0" presStyleCnt="5" custScaleX="142857" custScaleY="15938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D8BAA3C-037E-45D4-B080-6DBAE47FA2A1}" type="pres">
      <dgm:prSet presAssocID="{0E58AE54-F2BD-4A55-B736-E3FF4B9E4088}" presName="spacing" presStyleCnt="0"/>
      <dgm:spPr/>
    </dgm:pt>
    <dgm:pt modelId="{6809E194-688E-49C9-9E0D-DED3467AE0F1}" type="pres">
      <dgm:prSet presAssocID="{E220997F-5BA7-4BF0-91F9-129F42729D47}" presName="composite" presStyleCnt="0"/>
      <dgm:spPr/>
    </dgm:pt>
    <dgm:pt modelId="{26186D1E-B09D-412B-881E-7D53157DA6E8}" type="pres">
      <dgm:prSet presAssocID="{E220997F-5BA7-4BF0-91F9-129F42729D47}" presName="imgShp" presStyleLbl="fgImgPlace1" presStyleIdx="1" presStyleCnt="5" custLinFactX="-100000" custLinFactNeighborX="-101808" custLinFactNeighborY="-595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FF706D6-53B0-4633-B147-30CA72B58001}" type="pres">
      <dgm:prSet presAssocID="{E220997F-5BA7-4BF0-91F9-129F42729D47}" presName="txShp" presStyleLbl="node1" presStyleIdx="1" presStyleCnt="5" custScaleX="142857" custScaleY="20008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F74945E-7BD6-4FCA-84CF-004166127570}" type="pres">
      <dgm:prSet presAssocID="{4162BFD7-143E-4F09-A2D9-D93618D61F8E}" presName="spacing" presStyleCnt="0"/>
      <dgm:spPr/>
    </dgm:pt>
    <dgm:pt modelId="{2CAC6DA1-3CD9-4E4B-8FDB-3FD389949C98}" type="pres">
      <dgm:prSet presAssocID="{57CE2E51-15E9-4C51-ABD4-2C2ECB0023BD}" presName="composite" presStyleCnt="0"/>
      <dgm:spPr/>
    </dgm:pt>
    <dgm:pt modelId="{BF429A8F-094B-498E-8FD4-E7809C308894}" type="pres">
      <dgm:prSet presAssocID="{57CE2E51-15E9-4C51-ABD4-2C2ECB0023BD}" presName="imgShp" presStyleLbl="fgImgPlace1" presStyleIdx="2" presStyleCnt="5" custLinFactX="-100000" custLinFactNeighborX="-101808" custLinFactNeighborY="-581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991DCF7-6302-4140-8159-302BE16AF1CF}" type="pres">
      <dgm:prSet presAssocID="{57CE2E51-15E9-4C51-ABD4-2C2ECB0023BD}" presName="txShp" presStyleLbl="node1" presStyleIdx="2" presStyleCnt="5" custScaleX="142857" custScaleY="27356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45F2522-07BF-4D74-8457-7F4EB3BE8F19}" type="pres">
      <dgm:prSet presAssocID="{DAFE4B7F-7615-4A22-B3AB-C79872D039D1}" presName="spacing" presStyleCnt="0"/>
      <dgm:spPr/>
    </dgm:pt>
    <dgm:pt modelId="{A238F505-FD86-4646-868F-3F10511995FD}" type="pres">
      <dgm:prSet presAssocID="{0F1AE249-5C12-4674-8B50-6C478B23E635}" presName="composite" presStyleCnt="0"/>
      <dgm:spPr/>
    </dgm:pt>
    <dgm:pt modelId="{03639EC7-24F9-4F68-B8ED-EF2FB86A40E7}" type="pres">
      <dgm:prSet presAssocID="{0F1AE249-5C12-4674-8B50-6C478B23E635}" presName="imgShp" presStyleLbl="fgImgPlace1" presStyleIdx="3" presStyleCnt="5" custLinFactX="-100000" custLinFactNeighborX="-101808" custLinFactNeighborY="218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876623E1-F42C-4505-BC6E-F803B30BAFF4}" type="pres">
      <dgm:prSet presAssocID="{0F1AE249-5C12-4674-8B50-6C478B23E635}" presName="txShp" presStyleLbl="node1" presStyleIdx="3" presStyleCnt="5" custScaleX="142857" custScaleY="21773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62F79EE-831A-488B-B42F-0762D06C9419}" type="pres">
      <dgm:prSet presAssocID="{6BE1F37C-ED11-4424-8177-B8B05CB161AC}" presName="spacing" presStyleCnt="0"/>
      <dgm:spPr/>
    </dgm:pt>
    <dgm:pt modelId="{7E0E5FE3-952F-4702-A697-4B10BF3DB159}" type="pres">
      <dgm:prSet presAssocID="{EDBDE4A6-8956-4AF4-A983-DFFCC0371D1D}" presName="composite" presStyleCnt="0"/>
      <dgm:spPr/>
    </dgm:pt>
    <dgm:pt modelId="{8DB39A2D-D80E-4BDF-9423-646F953FC1DE}" type="pres">
      <dgm:prSet presAssocID="{EDBDE4A6-8956-4AF4-A983-DFFCC0371D1D}" presName="imgShp" presStyleLbl="fgImgPlace1" presStyleIdx="4" presStyleCnt="5" custLinFactX="-85132" custLinFactNeighborX="-100000" custLinFactNeighborY="6830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2D4FECEE-1188-4AD6-9F17-8228B5483D6A}" type="pres">
      <dgm:prSet presAssocID="{EDBDE4A6-8956-4AF4-A983-DFFCC0371D1D}" presName="txShp" presStyleLbl="node1" presStyleIdx="4" presStyleCnt="5" custScaleX="140351" custScaleY="21355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8AAC43A9-523A-413E-971F-CABF3E1A67F4}" srcId="{7C10BC94-04EB-4EEB-A9D4-D61D0D52A524}" destId="{A8C9864B-3B93-4CFE-BB58-A62339120011}" srcOrd="0" destOrd="0" parTransId="{9D6503D2-ADE8-43AD-A15D-00FC5155E542}" sibTransId="{0E58AE54-F2BD-4A55-B736-E3FF4B9E4088}"/>
    <dgm:cxn modelId="{00F99A90-BE47-4215-B600-F10731B1BD4B}" type="presOf" srcId="{7C10BC94-04EB-4EEB-A9D4-D61D0D52A524}" destId="{F5D3C85F-F7B8-4DB3-8AD9-8DDD3258E4D0}" srcOrd="0" destOrd="0" presId="urn:microsoft.com/office/officeart/2005/8/layout/vList3#1"/>
    <dgm:cxn modelId="{B1975C99-4516-47ED-A36C-058CAF619CB7}" type="presOf" srcId="{0F1AE249-5C12-4674-8B50-6C478B23E635}" destId="{876623E1-F42C-4505-BC6E-F803B30BAFF4}" srcOrd="0" destOrd="0" presId="urn:microsoft.com/office/officeart/2005/8/layout/vList3#1"/>
    <dgm:cxn modelId="{B6998AC0-6E0D-4A90-866A-B0DCC68BA5B0}" srcId="{7C10BC94-04EB-4EEB-A9D4-D61D0D52A524}" destId="{EDBDE4A6-8956-4AF4-A983-DFFCC0371D1D}" srcOrd="4" destOrd="0" parTransId="{59D0540F-CA08-482F-BBAF-FA9997846AB8}" sibTransId="{82ED9E31-BFC4-4869-B06D-D746CC1FA5AA}"/>
    <dgm:cxn modelId="{AC5E11EB-CE99-4FA6-87A1-67F0FA5156A1}" srcId="{7C10BC94-04EB-4EEB-A9D4-D61D0D52A524}" destId="{57CE2E51-15E9-4C51-ABD4-2C2ECB0023BD}" srcOrd="2" destOrd="0" parTransId="{1DB1D60B-CE2C-4215-9865-603729887BA3}" sibTransId="{DAFE4B7F-7615-4A22-B3AB-C79872D039D1}"/>
    <dgm:cxn modelId="{AEE7A6AD-2832-446E-9ECB-9C6FC805530F}" srcId="{7C10BC94-04EB-4EEB-A9D4-D61D0D52A524}" destId="{0F1AE249-5C12-4674-8B50-6C478B23E635}" srcOrd="3" destOrd="0" parTransId="{6F288B64-DFEF-49F6-9683-22ED96F4FF66}" sibTransId="{6BE1F37C-ED11-4424-8177-B8B05CB161AC}"/>
    <dgm:cxn modelId="{96CD5EF9-1A5E-46B3-ABB8-94346C67B37A}" type="presOf" srcId="{57CE2E51-15E9-4C51-ABD4-2C2ECB0023BD}" destId="{A991DCF7-6302-4140-8159-302BE16AF1CF}" srcOrd="0" destOrd="0" presId="urn:microsoft.com/office/officeart/2005/8/layout/vList3#1"/>
    <dgm:cxn modelId="{B12F359C-7FD6-4E46-8C6D-9A033BC25728}" type="presOf" srcId="{EDBDE4A6-8956-4AF4-A983-DFFCC0371D1D}" destId="{2D4FECEE-1188-4AD6-9F17-8228B5483D6A}" srcOrd="0" destOrd="0" presId="urn:microsoft.com/office/officeart/2005/8/layout/vList3#1"/>
    <dgm:cxn modelId="{1FA754AA-9B48-49EC-86D4-15CCDCC19004}" type="presOf" srcId="{E220997F-5BA7-4BF0-91F9-129F42729D47}" destId="{FFF706D6-53B0-4633-B147-30CA72B58001}" srcOrd="0" destOrd="0" presId="urn:microsoft.com/office/officeart/2005/8/layout/vList3#1"/>
    <dgm:cxn modelId="{5918611D-E752-4B26-BB97-93AC6058D41F}" srcId="{7C10BC94-04EB-4EEB-A9D4-D61D0D52A524}" destId="{E220997F-5BA7-4BF0-91F9-129F42729D47}" srcOrd="1" destOrd="0" parTransId="{32758003-6683-45B7-9AF0-6981D44A6D52}" sibTransId="{4162BFD7-143E-4F09-A2D9-D93618D61F8E}"/>
    <dgm:cxn modelId="{74D9F877-6663-44C5-8565-D870EE31B297}" type="presOf" srcId="{A8C9864B-3B93-4CFE-BB58-A62339120011}" destId="{CD4CB556-DA55-4EF3-B25A-6433BC9EC651}" srcOrd="0" destOrd="0" presId="urn:microsoft.com/office/officeart/2005/8/layout/vList3#1"/>
    <dgm:cxn modelId="{1F7DD2DD-E4D0-48BD-828D-CD97764B4BB4}" type="presParOf" srcId="{F5D3C85F-F7B8-4DB3-8AD9-8DDD3258E4D0}" destId="{129E1884-1138-4F12-AAFC-23264C5C33CE}" srcOrd="0" destOrd="0" presId="urn:microsoft.com/office/officeart/2005/8/layout/vList3#1"/>
    <dgm:cxn modelId="{61E32BE7-F30A-4092-BF03-7BEFECE65DB1}" type="presParOf" srcId="{129E1884-1138-4F12-AAFC-23264C5C33CE}" destId="{90272FED-3873-47B3-9525-8835FB2E36AD}" srcOrd="0" destOrd="0" presId="urn:microsoft.com/office/officeart/2005/8/layout/vList3#1"/>
    <dgm:cxn modelId="{BB50571F-F62A-4D11-A6BB-E2B5BC10E00F}" type="presParOf" srcId="{129E1884-1138-4F12-AAFC-23264C5C33CE}" destId="{CD4CB556-DA55-4EF3-B25A-6433BC9EC651}" srcOrd="1" destOrd="0" presId="urn:microsoft.com/office/officeart/2005/8/layout/vList3#1"/>
    <dgm:cxn modelId="{04C97D88-5F1B-46A9-A5B7-D8471A238F3B}" type="presParOf" srcId="{F5D3C85F-F7B8-4DB3-8AD9-8DDD3258E4D0}" destId="{ED8BAA3C-037E-45D4-B080-6DBAE47FA2A1}" srcOrd="1" destOrd="0" presId="urn:microsoft.com/office/officeart/2005/8/layout/vList3#1"/>
    <dgm:cxn modelId="{F289B2BE-EB34-455F-ABF5-7E895C833053}" type="presParOf" srcId="{F5D3C85F-F7B8-4DB3-8AD9-8DDD3258E4D0}" destId="{6809E194-688E-49C9-9E0D-DED3467AE0F1}" srcOrd="2" destOrd="0" presId="urn:microsoft.com/office/officeart/2005/8/layout/vList3#1"/>
    <dgm:cxn modelId="{2B5F2F48-20F2-4267-A9C6-A6798C75B42E}" type="presParOf" srcId="{6809E194-688E-49C9-9E0D-DED3467AE0F1}" destId="{26186D1E-B09D-412B-881E-7D53157DA6E8}" srcOrd="0" destOrd="0" presId="urn:microsoft.com/office/officeart/2005/8/layout/vList3#1"/>
    <dgm:cxn modelId="{811FBA38-1132-402F-BF47-57D7F304858B}" type="presParOf" srcId="{6809E194-688E-49C9-9E0D-DED3467AE0F1}" destId="{FFF706D6-53B0-4633-B147-30CA72B58001}" srcOrd="1" destOrd="0" presId="urn:microsoft.com/office/officeart/2005/8/layout/vList3#1"/>
    <dgm:cxn modelId="{5CF11843-F46B-4454-B742-4A904C851700}" type="presParOf" srcId="{F5D3C85F-F7B8-4DB3-8AD9-8DDD3258E4D0}" destId="{8F74945E-7BD6-4FCA-84CF-004166127570}" srcOrd="3" destOrd="0" presId="urn:microsoft.com/office/officeart/2005/8/layout/vList3#1"/>
    <dgm:cxn modelId="{68E5D3A9-1671-4883-B354-2FDFFF4EF614}" type="presParOf" srcId="{F5D3C85F-F7B8-4DB3-8AD9-8DDD3258E4D0}" destId="{2CAC6DA1-3CD9-4E4B-8FDB-3FD389949C98}" srcOrd="4" destOrd="0" presId="urn:microsoft.com/office/officeart/2005/8/layout/vList3#1"/>
    <dgm:cxn modelId="{AEA1E3B4-C770-4B15-8223-14B713908510}" type="presParOf" srcId="{2CAC6DA1-3CD9-4E4B-8FDB-3FD389949C98}" destId="{BF429A8F-094B-498E-8FD4-E7809C308894}" srcOrd="0" destOrd="0" presId="urn:microsoft.com/office/officeart/2005/8/layout/vList3#1"/>
    <dgm:cxn modelId="{DC7B2834-A58A-4D44-9E82-A495A27C446A}" type="presParOf" srcId="{2CAC6DA1-3CD9-4E4B-8FDB-3FD389949C98}" destId="{A991DCF7-6302-4140-8159-302BE16AF1CF}" srcOrd="1" destOrd="0" presId="urn:microsoft.com/office/officeart/2005/8/layout/vList3#1"/>
    <dgm:cxn modelId="{73E5CC9C-BAAA-4E71-B180-E32BEF0BAB18}" type="presParOf" srcId="{F5D3C85F-F7B8-4DB3-8AD9-8DDD3258E4D0}" destId="{845F2522-07BF-4D74-8457-7F4EB3BE8F19}" srcOrd="5" destOrd="0" presId="urn:microsoft.com/office/officeart/2005/8/layout/vList3#1"/>
    <dgm:cxn modelId="{B1B60A0F-2BAC-4F9B-A681-DAFCA6035987}" type="presParOf" srcId="{F5D3C85F-F7B8-4DB3-8AD9-8DDD3258E4D0}" destId="{A238F505-FD86-4646-868F-3F10511995FD}" srcOrd="6" destOrd="0" presId="urn:microsoft.com/office/officeart/2005/8/layout/vList3#1"/>
    <dgm:cxn modelId="{72EEBF0A-4CB0-48AC-8B2C-335386A430D2}" type="presParOf" srcId="{A238F505-FD86-4646-868F-3F10511995FD}" destId="{03639EC7-24F9-4F68-B8ED-EF2FB86A40E7}" srcOrd="0" destOrd="0" presId="urn:microsoft.com/office/officeart/2005/8/layout/vList3#1"/>
    <dgm:cxn modelId="{21AFEF9A-E852-4550-9BB0-9FDB569E43FA}" type="presParOf" srcId="{A238F505-FD86-4646-868F-3F10511995FD}" destId="{876623E1-F42C-4505-BC6E-F803B30BAFF4}" srcOrd="1" destOrd="0" presId="urn:microsoft.com/office/officeart/2005/8/layout/vList3#1"/>
    <dgm:cxn modelId="{DF8947DE-EE91-42D6-866E-1F8C6D11C8EE}" type="presParOf" srcId="{F5D3C85F-F7B8-4DB3-8AD9-8DDD3258E4D0}" destId="{F62F79EE-831A-488B-B42F-0762D06C9419}" srcOrd="7" destOrd="0" presId="urn:microsoft.com/office/officeart/2005/8/layout/vList3#1"/>
    <dgm:cxn modelId="{4F15EE6B-7F92-4B23-A4E5-452644796601}" type="presParOf" srcId="{F5D3C85F-F7B8-4DB3-8AD9-8DDD3258E4D0}" destId="{7E0E5FE3-952F-4702-A697-4B10BF3DB159}" srcOrd="8" destOrd="0" presId="urn:microsoft.com/office/officeart/2005/8/layout/vList3#1"/>
    <dgm:cxn modelId="{E678F5B9-2810-414F-8D0F-08FE8060A46D}" type="presParOf" srcId="{7E0E5FE3-952F-4702-A697-4B10BF3DB159}" destId="{8DB39A2D-D80E-4BDF-9423-646F953FC1DE}" srcOrd="0" destOrd="0" presId="urn:microsoft.com/office/officeart/2005/8/layout/vList3#1"/>
    <dgm:cxn modelId="{2BA7ABD7-B1A9-4267-B4C0-45EA44FFD41F}" type="presParOf" srcId="{7E0E5FE3-952F-4702-A697-4B10BF3DB159}" destId="{2D4FECEE-1188-4AD6-9F17-8228B5483D6A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4CB556-DA55-4EF3-B25A-6433BC9EC651}">
      <dsp:nvSpPr>
        <dsp:cNvPr id="0" name=""/>
        <dsp:cNvSpPr/>
      </dsp:nvSpPr>
      <dsp:spPr>
        <a:xfrm rot="10800000">
          <a:off x="228604" y="625"/>
          <a:ext cx="8686791" cy="72830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499" tIns="121920" rIns="227584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latin typeface="TH Niramit AS" pitchFamily="2" charset="-34"/>
              <a:cs typeface="TH Niramit AS" pitchFamily="2" charset="-34"/>
            </a:rPr>
            <a:t>     เป็นหน้าที่ของบุคลากรทุกคนที่ต้องปฏิบัติตามภารกิจ</a:t>
          </a:r>
          <a:endParaRPr lang="th-TH" sz="3200" b="1" kern="1200" dirty="0">
            <a:latin typeface="TH Niramit AS" pitchFamily="2" charset="-34"/>
            <a:cs typeface="TH Niramit AS" pitchFamily="2" charset="-34"/>
          </a:endParaRPr>
        </a:p>
      </dsp:txBody>
      <dsp:txXfrm rot="10800000">
        <a:off x="410681" y="625"/>
        <a:ext cx="8504714" cy="728308"/>
      </dsp:txXfrm>
    </dsp:sp>
    <dsp:sp modelId="{90272FED-3873-47B3-9525-8835FB2E36AD}">
      <dsp:nvSpPr>
        <dsp:cNvPr id="0" name=""/>
        <dsp:cNvSpPr/>
      </dsp:nvSpPr>
      <dsp:spPr>
        <a:xfrm>
          <a:off x="304800" y="152401"/>
          <a:ext cx="456943" cy="45694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F706D6-53B0-4633-B147-30CA72B58001}">
      <dsp:nvSpPr>
        <dsp:cNvPr id="0" name=""/>
        <dsp:cNvSpPr/>
      </dsp:nvSpPr>
      <dsp:spPr>
        <a:xfrm rot="10800000">
          <a:off x="228604" y="865335"/>
          <a:ext cx="8686791" cy="914274"/>
        </a:xfrm>
        <a:prstGeom prst="homePlate">
          <a:avLst/>
        </a:prstGeom>
        <a:solidFill>
          <a:srgbClr val="7030A0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0149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latin typeface="TH Niramit AS" pitchFamily="2" charset="-34"/>
              <a:cs typeface="TH Niramit AS" pitchFamily="2" charset="-34"/>
            </a:rPr>
            <a:t>มุ่งพัฒนาการดำเนินงานตามความรับผิดชอบของตนให้มีคุณภาพดี                     (ผลการพัฒนาของแต่ละคนคือผลรวมของการพัฒนาทั้งสถานศึกษา</a:t>
          </a:r>
          <a:endParaRPr lang="th-TH" sz="2800" b="1" kern="1200" dirty="0">
            <a:latin typeface="TH Niramit AS" pitchFamily="2" charset="-34"/>
            <a:cs typeface="TH Niramit AS" pitchFamily="2" charset="-34"/>
          </a:endParaRPr>
        </a:p>
      </dsp:txBody>
      <dsp:txXfrm rot="10800000">
        <a:off x="457172" y="865335"/>
        <a:ext cx="8458223" cy="914274"/>
      </dsp:txXfrm>
    </dsp:sp>
    <dsp:sp modelId="{26186D1E-B09D-412B-881E-7D53157DA6E8}">
      <dsp:nvSpPr>
        <dsp:cNvPr id="0" name=""/>
        <dsp:cNvSpPr/>
      </dsp:nvSpPr>
      <dsp:spPr>
        <a:xfrm>
          <a:off x="381000" y="1066799"/>
          <a:ext cx="456943" cy="45694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91DCF7-6302-4140-8159-302BE16AF1CF}">
      <dsp:nvSpPr>
        <dsp:cNvPr id="0" name=""/>
        <dsp:cNvSpPr/>
      </dsp:nvSpPr>
      <dsp:spPr>
        <a:xfrm rot="10800000">
          <a:off x="228604" y="1916011"/>
          <a:ext cx="8686791" cy="1250018"/>
        </a:xfrm>
        <a:prstGeom prst="homePlate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499" tIns="121920" rIns="227584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latin typeface="TH Niramit AS" pitchFamily="2" charset="-34"/>
              <a:cs typeface="TH Niramit AS" pitchFamily="2" charset="-34"/>
            </a:rPr>
            <a:t>    เน้นการพัฒนาอย่างต่อเนื่อง ไม่ใช่ทำเพื่อเตรียมรับ</a:t>
          </a:r>
          <a:br>
            <a:rPr lang="th-TH" sz="3200" b="1" kern="1200" dirty="0" smtClean="0">
              <a:latin typeface="TH Niramit AS" pitchFamily="2" charset="-34"/>
              <a:cs typeface="TH Niramit AS" pitchFamily="2" charset="-34"/>
            </a:rPr>
          </a:br>
          <a:r>
            <a:rPr lang="th-TH" sz="3200" b="1" kern="1200" dirty="0" smtClean="0">
              <a:latin typeface="TH Niramit AS" pitchFamily="2" charset="-34"/>
              <a:cs typeface="TH Niramit AS" pitchFamily="2" charset="-34"/>
            </a:rPr>
            <a:t>    การประเมินเป็นครั้งคราว</a:t>
          </a:r>
          <a:endParaRPr lang="th-TH" sz="3200" b="1" kern="1200" dirty="0">
            <a:latin typeface="TH Niramit AS" pitchFamily="2" charset="-34"/>
            <a:cs typeface="TH Niramit AS" pitchFamily="2" charset="-34"/>
          </a:endParaRPr>
        </a:p>
      </dsp:txBody>
      <dsp:txXfrm rot="10800000">
        <a:off x="541108" y="1916011"/>
        <a:ext cx="8374287" cy="1250018"/>
      </dsp:txXfrm>
    </dsp:sp>
    <dsp:sp modelId="{BF429A8F-094B-498E-8FD4-E7809C308894}">
      <dsp:nvSpPr>
        <dsp:cNvPr id="0" name=""/>
        <dsp:cNvSpPr/>
      </dsp:nvSpPr>
      <dsp:spPr>
        <a:xfrm>
          <a:off x="381000" y="2286000"/>
          <a:ext cx="456943" cy="45694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6623E1-F42C-4505-BC6E-F803B30BAFF4}">
      <dsp:nvSpPr>
        <dsp:cNvPr id="0" name=""/>
        <dsp:cNvSpPr/>
      </dsp:nvSpPr>
      <dsp:spPr>
        <a:xfrm rot="10800000">
          <a:off x="228604" y="3302430"/>
          <a:ext cx="8686791" cy="994920"/>
        </a:xfrm>
        <a:prstGeom prst="homePlat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499" tIns="121920" rIns="227584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latin typeface="TH Niramit AS" pitchFamily="2" charset="-34"/>
              <a:cs typeface="TH Niramit AS" pitchFamily="2" charset="-34"/>
            </a:rPr>
            <a:t>      เกิดจากความร่วมมือของบุคลากรทุกฝ่าย ไม่สามารถว่าจ้าง  </a:t>
          </a:r>
          <a:br>
            <a:rPr lang="th-TH" sz="3200" b="1" kern="1200" dirty="0" smtClean="0">
              <a:latin typeface="TH Niramit AS" pitchFamily="2" charset="-34"/>
              <a:cs typeface="TH Niramit AS" pitchFamily="2" charset="-34"/>
            </a:rPr>
          </a:br>
          <a:r>
            <a:rPr lang="th-TH" sz="3200" b="1" kern="1200" dirty="0" smtClean="0">
              <a:latin typeface="TH Niramit AS" pitchFamily="2" charset="-34"/>
              <a:cs typeface="TH Niramit AS" pitchFamily="2" charset="-34"/>
            </a:rPr>
            <a:t>      หรือขอให้บุคคลอื่นๆ ดำเนินการแทนได้</a:t>
          </a:r>
          <a:endParaRPr lang="th-TH" sz="3200" b="1" kern="1200" dirty="0">
            <a:latin typeface="TH Niramit AS" pitchFamily="2" charset="-34"/>
            <a:cs typeface="TH Niramit AS" pitchFamily="2" charset="-34"/>
          </a:endParaRPr>
        </a:p>
      </dsp:txBody>
      <dsp:txXfrm rot="10800000">
        <a:off x="477334" y="3302430"/>
        <a:ext cx="8438061" cy="994920"/>
      </dsp:txXfrm>
    </dsp:sp>
    <dsp:sp modelId="{03639EC7-24F9-4F68-B8ED-EF2FB86A40E7}">
      <dsp:nvSpPr>
        <dsp:cNvPr id="0" name=""/>
        <dsp:cNvSpPr/>
      </dsp:nvSpPr>
      <dsp:spPr>
        <a:xfrm>
          <a:off x="381000" y="3581399"/>
          <a:ext cx="456943" cy="456943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4FECEE-1188-4AD6-9F17-8228B5483D6A}">
      <dsp:nvSpPr>
        <dsp:cNvPr id="0" name=""/>
        <dsp:cNvSpPr/>
      </dsp:nvSpPr>
      <dsp:spPr>
        <a:xfrm rot="10800000">
          <a:off x="304796" y="4433752"/>
          <a:ext cx="8534407" cy="975820"/>
        </a:xfrm>
        <a:prstGeom prst="homePlat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499" tIns="121920" rIns="227584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latin typeface="TH Niramit AS" pitchFamily="2" charset="-34"/>
              <a:cs typeface="TH Niramit AS" pitchFamily="2" charset="-34"/>
            </a:rPr>
            <a:t>      ยอมรับและนำผลการประเมินคุณภาพการศึกษา                                     </a:t>
          </a:r>
          <a:br>
            <a:rPr lang="th-TH" sz="3200" b="1" kern="1200" dirty="0" smtClean="0">
              <a:latin typeface="TH Niramit AS" pitchFamily="2" charset="-34"/>
              <a:cs typeface="TH Niramit AS" pitchFamily="2" charset="-34"/>
            </a:rPr>
          </a:br>
          <a:r>
            <a:rPr lang="th-TH" sz="3200" b="1" kern="1200" dirty="0" smtClean="0">
              <a:latin typeface="TH Niramit AS" pitchFamily="2" charset="-34"/>
              <a:cs typeface="TH Niramit AS" pitchFamily="2" charset="-34"/>
            </a:rPr>
            <a:t>       ไปใช้ในการพัฒนา</a:t>
          </a:r>
          <a:endParaRPr lang="th-TH" sz="3200" b="1" kern="1200" dirty="0">
            <a:latin typeface="TH Niramit AS" pitchFamily="2" charset="-34"/>
            <a:cs typeface="TH Niramit AS" pitchFamily="2" charset="-34"/>
          </a:endParaRPr>
        </a:p>
      </dsp:txBody>
      <dsp:txXfrm rot="10800000">
        <a:off x="548751" y="4433752"/>
        <a:ext cx="8290452" cy="975820"/>
      </dsp:txXfrm>
    </dsp:sp>
    <dsp:sp modelId="{8DB39A2D-D80E-4BDF-9423-646F953FC1DE}">
      <dsp:nvSpPr>
        <dsp:cNvPr id="0" name=""/>
        <dsp:cNvSpPr/>
      </dsp:nvSpPr>
      <dsp:spPr>
        <a:xfrm>
          <a:off x="457200" y="4724400"/>
          <a:ext cx="456943" cy="456943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1129DD8D-57C9-43D6-837E-6A2EB969BE6C}" type="datetimeFigureOut">
              <a:rPr lang="en-US"/>
              <a:pPr>
                <a:defRPr/>
              </a:pPr>
              <a:t>11/27/2018</a:t>
            </a:fld>
            <a:endParaRPr lang="en-US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E9FF045D-F601-416F-BD5A-A08655938C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135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14CBFE0F-DA59-49AB-8E0C-3F30F3F7E102}" type="datetimeFigureOut">
              <a:rPr lang="th-TH"/>
              <a:pPr>
                <a:defRPr/>
              </a:pPr>
              <a:t>27/11/61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th-TH" noProof="0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th-TH" noProof="0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noProof="0" smtClean="0"/>
              <a:t>ระดับที่สอง</a:t>
            </a:r>
          </a:p>
          <a:p>
            <a:pPr lvl="2"/>
            <a:r>
              <a:rPr lang="th-TH" noProof="0" smtClean="0"/>
              <a:t>ระดับที่สาม</a:t>
            </a:r>
          </a:p>
          <a:p>
            <a:pPr lvl="3"/>
            <a:r>
              <a:rPr lang="th-TH" noProof="0" smtClean="0"/>
              <a:t>ระดับที่สี่</a:t>
            </a:r>
          </a:p>
          <a:p>
            <a:pPr lvl="4"/>
            <a:r>
              <a:rPr lang="th-TH" noProof="0" smtClean="0"/>
              <a:t>ระดับที่ห้า</a:t>
            </a:r>
            <a:endParaRPr lang="th-TH" noProof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AEE66548-12D4-4740-8F93-6887BCD605E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738220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ชื่อเรื่อง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16" name="ตัวแทนวันที่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F5BA50-3ABE-45DA-8182-B63F6CED7F2F}" type="datetimeFigureOut">
              <a:rPr lang="th-TH" smtClean="0"/>
              <a:pPr>
                <a:defRPr/>
              </a:pPr>
              <a:t>27/11/61</a:t>
            </a:fld>
            <a:endParaRPr lang="th-TH"/>
          </a:p>
        </p:txBody>
      </p:sp>
      <p:sp>
        <p:nvSpPr>
          <p:cNvPr id="2" name="ตัวแทนท้ายกระดา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15" name="ตัวแทนหมายเลขภาพนิ่ง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32FD488A-8675-48C1-9122-F991DF12AB63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01B8E0-D801-464A-B487-D3798A5DB662}" type="datetimeFigureOut">
              <a:rPr lang="th-TH" smtClean="0"/>
              <a:pPr>
                <a:defRPr/>
              </a:pPr>
              <a:t>27/11/61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AD34B9-FC99-4617-90C1-AC0897447B88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F9856E-991F-488E-9D74-FF8C26662A4A}" type="datetimeFigureOut">
              <a:rPr lang="th-TH" smtClean="0"/>
              <a:pPr>
                <a:defRPr/>
              </a:pPr>
              <a:t>27/11/61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48E83-B6E7-49E2-B024-5C3DE6BADA59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ชื่อเรื่องและตาร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ตาราง 2"/>
          <p:cNvSpPr>
            <a:spLocks noGrp="1"/>
          </p:cNvSpPr>
          <p:nvPr>
            <p:ph type="tbl" idx="1"/>
          </p:nvPr>
        </p:nvSpPr>
        <p:spPr>
          <a:xfrm>
            <a:off x="1066800" y="1981200"/>
            <a:ext cx="7543800" cy="4114800"/>
          </a:xfrm>
        </p:spPr>
        <p:txBody>
          <a:bodyPr>
            <a:normAutofit/>
          </a:bodyPr>
          <a:lstStyle/>
          <a:p>
            <a:pPr lvl="0"/>
            <a:endParaRPr lang="th-TH" noProof="0" smtClean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F049F-DF2E-460C-B2ED-92978D9406D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82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ชื่อเรื่อง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27" name="ตัวแทนเนื้อหา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25" name="ตัวแทนวันที่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6B8F36-035A-4B2D-AE81-D504022C5DB1}" type="datetimeFigureOut">
              <a:rPr lang="th-TH" smtClean="0"/>
              <a:pPr>
                <a:defRPr/>
              </a:pPr>
              <a:t>27/11/61</a:t>
            </a:fld>
            <a:endParaRPr lang="th-TH"/>
          </a:p>
        </p:txBody>
      </p:sp>
      <p:sp>
        <p:nvSpPr>
          <p:cNvPr id="19" name="ตัวแทนท้ายกระดาษ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16" name="ตัวแทนหมายเลขภาพนิ่ง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4C4B8012-3199-439E-A341-F743E3EF1F69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ตัวแทนข้อความ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9" name="ตัวแทนวันที่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DF0A40-6828-4F5B-B04F-57CEF01AF873}" type="datetimeFigureOut">
              <a:rPr lang="th-TH" smtClean="0"/>
              <a:pPr>
                <a:defRPr/>
              </a:pPr>
              <a:t>27/11/61</a:t>
            </a:fld>
            <a:endParaRPr lang="th-TH"/>
          </a:p>
        </p:txBody>
      </p:sp>
      <p:sp>
        <p:nvSpPr>
          <p:cNvPr id="11" name="ตัวแทนท้ายกระดา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16" name="ตัวแทนหมายเลขภาพนิ่ง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5290F-51C6-4531-B020-815194C92475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  <p:sp>
        <p:nvSpPr>
          <p:cNvPr id="8" name="ชื่อเรื่อง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ชื่อเรื่อง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4" name="ตัวแทนเนื้อหา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3" name="ตัวแทนเนื้อหา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21" name="ตัวแทนวันที่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634983-70BE-4E0B-9A82-8A3F158BB4E9}" type="datetimeFigureOut">
              <a:rPr lang="th-TH" smtClean="0"/>
              <a:pPr>
                <a:defRPr/>
              </a:pPr>
              <a:t>27/11/61</a:t>
            </a:fld>
            <a:endParaRPr lang="th-TH"/>
          </a:p>
        </p:txBody>
      </p:sp>
      <p:sp>
        <p:nvSpPr>
          <p:cNvPr id="10" name="ตัวแทนท้ายกระดา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31" name="ตัวแทนหมายเลขภาพนิ่ง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E9FFC8-63F3-4C5C-86E1-FF4D5C780CD4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ชื่อเรื่อง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แทนข้อความ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25" name="ตัวแทนข้อความ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28" name="ตัวแทนเนื้อหา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0" name="ตัวแทนวันที่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DFFCF7-7969-4CB2-93AF-AB9166AA8662}" type="datetimeFigureOut">
              <a:rPr lang="th-TH" smtClean="0"/>
              <a:pPr>
                <a:defRPr/>
              </a:pPr>
              <a:t>27/11/61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740F6B9C-40D3-4AA5-9938-11B44C92C669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ชื่อเรื่อง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2" name="ตัวแทนวันที่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5A629E-C0DB-4731-B9A4-FCF589541D4E}" type="datetimeFigureOut">
              <a:rPr lang="th-TH" smtClean="0"/>
              <a:pPr>
                <a:defRPr/>
              </a:pPr>
              <a:t>27/11/61</a:t>
            </a:fld>
            <a:endParaRPr lang="th-TH"/>
          </a:p>
        </p:txBody>
      </p:sp>
      <p:sp>
        <p:nvSpPr>
          <p:cNvPr id="21" name="ตัวแทนท้ายกระดาษ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F952CA-C386-4F01-867A-685665DA71AB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25ECF6-050C-4DDF-8589-E1765F73F5E9}" type="datetimeFigureOut">
              <a:rPr lang="th-TH" smtClean="0"/>
              <a:pPr>
                <a:defRPr/>
              </a:pPr>
              <a:t>27/11/61</a:t>
            </a:fld>
            <a:endParaRPr lang="th-TH"/>
          </a:p>
        </p:txBody>
      </p:sp>
      <p:sp>
        <p:nvSpPr>
          <p:cNvPr id="24" name="ตัวแทนท้ายกระดาษ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691BA-283D-4298-9929-7CC1DD88E1C1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ตัวเชื่อมต่อตรง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ชื่อเรื่อง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26" name="ตัวแทนข้อความ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4" name="ตัวแทนเนื้อหา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25" name="ตัวแทนวันที่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D3D761-AEDD-4610-9766-EC84F9E1AF20}" type="datetimeFigureOut">
              <a:rPr lang="th-TH" smtClean="0"/>
              <a:pPr>
                <a:defRPr/>
              </a:pPr>
              <a:t>27/11/61</a:t>
            </a:fld>
            <a:endParaRPr lang="th-TH"/>
          </a:p>
        </p:txBody>
      </p:sp>
      <p:sp>
        <p:nvSpPr>
          <p:cNvPr id="29" name="ตัวแทนท้ายกระดาษ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F6CDE9-DAC5-4977-9450-54BABF3D19EB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ตัวแทนรูปภาพ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69B54D-7261-40E2-B5EC-52732929BBDA}" type="datetimeFigureOut">
              <a:rPr lang="th-TH" smtClean="0"/>
              <a:pPr>
                <a:defRPr/>
              </a:pPr>
              <a:t>27/11/61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31" name="ตัวแทนหมายเลขภาพนิ่ง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F68DE0-7A00-4632-8918-1BCCE8943789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  <p:sp>
        <p:nvSpPr>
          <p:cNvPr id="17" name="ชื่อเรื่อง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26" name="ตัวแทนข้อความ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ตัวแทนข้อความ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1" name="ตัวแทนวันที่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55AA8F8-9D7B-4D46-A2F7-3CE00FFB12B3}" type="datetimeFigureOut">
              <a:rPr lang="th-TH" smtClean="0"/>
              <a:pPr>
                <a:defRPr/>
              </a:pPr>
              <a:t>27/11/61</a:t>
            </a:fld>
            <a:endParaRPr lang="th-TH"/>
          </a:p>
        </p:txBody>
      </p:sp>
      <p:sp>
        <p:nvSpPr>
          <p:cNvPr id="28" name="ตัวแทนท้ายกระดาษ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A65F5BC-ED8A-423D-B222-678C4AD461F6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  <p:sp>
        <p:nvSpPr>
          <p:cNvPr id="10" name="ตัวแทนชื่อเรื่อง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ตัวเชื่อมต่อตรง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  <p:sldLayoutId id="2147484141" r:id="rId12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2.%20&#3611;&#3619;&#3632;&#3585;&#3634;&#3624;&#3651;&#3594;&#3657;&#3617;&#3634;&#3605;&#3619;&#3600;&#3634;&#3609;&#3585;&#3634;&#3619;&#3624;&#3638;&#3585;&#3625;&#3634;&#3651;&#3627;&#3617;&#3656;%206%20&#3626;.&#3588;.%2061.pdf" TargetMode="External"/><Relationship Id="rId2" Type="http://schemas.openxmlformats.org/officeDocument/2006/relationships/hyperlink" Target="1.%20&#3585;&#3598;&#3585;&#3619;&#3632;&#3607;&#3619;&#3623;&#3591;&#3585;&#3634;&#3619;&#3611;&#3619;&#3632;&#3585;&#3633;&#3609;&#3588;&#3640;&#3603;&#3616;&#3634;&#3614;%20&#3614;.&#3624;.&#3666;&#3669;&#3670;&#3665;.PDF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3.%20&#3611;&#3619;&#3632;&#3585;&#3634;&#3624;&#3649;&#3609;&#3623;&#3611;&#3599;&#3636;&#3610;&#3633;&#3605;&#3636;&#3585;&#3634;&#3619;&#3604;&#3635;&#3648;&#3609;&#3636;&#3609;&#3591;&#3634;&#3609;&#3585;&#3634;&#3619;&#3611;&#3619;&#3632;&#3585;&#3633;&#3609;2561.pdf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2.%20&#3611;&#3619;&#3632;&#3585;&#3634;&#3624;&#3651;&#3594;&#3657;&#3617;&#3634;&#3605;&#3619;&#3600;&#3634;&#3609;&#3585;&#3634;&#3619;&#3624;&#3638;&#3585;&#3625;&#3634;&#3651;&#3627;&#3617;&#3656;%206%20&#3626;.&#3588;.%2061.pdf" TargetMode="Externa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สี่เหลี่ยมผืนผ้า 5"/>
          <p:cNvSpPr>
            <a:spLocks noChangeArrowheads="1"/>
          </p:cNvSpPr>
          <p:nvPr/>
        </p:nvSpPr>
        <p:spPr bwMode="auto">
          <a:xfrm>
            <a:off x="366316" y="1736726"/>
            <a:ext cx="8402637" cy="3570287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kumimoji="1" lang="th-TH" sz="7200" b="1" dirty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แนวทางการพัฒนาระบบ</a:t>
            </a:r>
          </a:p>
          <a:p>
            <a:pPr algn="ctr"/>
            <a:r>
              <a:rPr kumimoji="1" lang="th-TH" sz="7200" b="1" dirty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การประกันคุณภาพภายใน</a:t>
            </a:r>
          </a:p>
          <a:p>
            <a:pPr algn="ctr"/>
            <a:r>
              <a:rPr kumimoji="1" lang="th-TH" sz="7200" b="1" dirty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ของสถานศึกษา</a:t>
            </a:r>
            <a:r>
              <a:rPr kumimoji="1" lang="th-TH" sz="7200" b="1" dirty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แนวใหม่</a:t>
            </a:r>
            <a:endParaRPr kumimoji="1" lang="th-TH" sz="1000" b="1" dirty="0">
              <a:solidFill>
                <a:srgbClr val="FF0000"/>
              </a:solidFill>
              <a:latin typeface="TH Niramit AS" pitchFamily="2" charset="-34"/>
              <a:cs typeface="TH Niramit AS" pitchFamily="2" charset="-34"/>
            </a:endParaRPr>
          </a:p>
          <a:p>
            <a:pPr algn="ctr"/>
            <a:endParaRPr kumimoji="1" lang="th-TH" sz="1000" b="1" dirty="0">
              <a:solidFill>
                <a:srgbClr val="FF0000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45532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802126" y="124048"/>
            <a:ext cx="8072437" cy="92868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th-TH" sz="5400" b="1" cap="none" dirty="0" smtClean="0">
                <a:solidFill>
                  <a:schemeClr val="tx1"/>
                </a:solidFill>
                <a:effectLst/>
                <a:latin typeface="TH Niramit AS" pitchFamily="2" charset="-34"/>
                <a:cs typeface="TH Niramit AS" pitchFamily="2" charset="-34"/>
              </a:rPr>
              <a:t>มาตรฐานการศึกษาของสถานศึกษา</a:t>
            </a:r>
          </a:p>
        </p:txBody>
      </p:sp>
      <p:grpSp>
        <p:nvGrpSpPr>
          <p:cNvPr id="23555" name="Group 15"/>
          <p:cNvGrpSpPr>
            <a:grpSpLocks/>
          </p:cNvGrpSpPr>
          <p:nvPr/>
        </p:nvGrpSpPr>
        <p:grpSpPr bwMode="auto">
          <a:xfrm>
            <a:off x="0" y="1282402"/>
            <a:ext cx="8964488" cy="5314950"/>
            <a:chOff x="1800" y="1865"/>
            <a:chExt cx="8259" cy="5564"/>
          </a:xfrm>
        </p:grpSpPr>
        <p:sp>
          <p:nvSpPr>
            <p:cNvPr id="23557" name="Rectangle 16"/>
            <p:cNvSpPr>
              <a:spLocks noChangeArrowheads="1"/>
            </p:cNvSpPr>
            <p:nvPr/>
          </p:nvSpPr>
          <p:spPr bwMode="auto">
            <a:xfrm>
              <a:off x="2539" y="2607"/>
              <a:ext cx="2180" cy="1129"/>
            </a:xfrm>
            <a:prstGeom prst="rect">
              <a:avLst/>
            </a:prstGeom>
            <a:solidFill>
              <a:srgbClr val="C0000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99FF"/>
              </a:extrusionClr>
            </a:sp3d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th-TH" sz="2400" b="1" dirty="0">
                  <a:solidFill>
                    <a:schemeClr val="bg1"/>
                  </a:solidFill>
                  <a:latin typeface="TH Niramit AS" pitchFamily="2" charset="-34"/>
                  <a:ea typeface="Angsana New" pitchFamily="18" charset="-34"/>
                  <a:cs typeface="TH Niramit AS" pitchFamily="2" charset="-34"/>
                </a:rPr>
                <a:t>มาตรฐานการศึกษา</a:t>
              </a:r>
            </a:p>
            <a:p>
              <a:pPr algn="ctr">
                <a:spcAft>
                  <a:spcPts val="1000"/>
                </a:spcAft>
              </a:pPr>
              <a:r>
                <a:rPr lang="th-TH" sz="2400" b="1" dirty="0">
                  <a:solidFill>
                    <a:schemeClr val="bg1"/>
                  </a:solidFill>
                  <a:latin typeface="TH Niramit AS" pitchFamily="2" charset="-34"/>
                  <a:ea typeface="Angsana New" pitchFamily="18" charset="-34"/>
                  <a:cs typeface="TH Niramit AS" pitchFamily="2" charset="-34"/>
                </a:rPr>
                <a:t>ของชาติ</a:t>
              </a:r>
            </a:p>
          </p:txBody>
        </p:sp>
        <p:sp>
          <p:nvSpPr>
            <p:cNvPr id="23558" name="Rectangle 17"/>
            <p:cNvSpPr>
              <a:spLocks noChangeArrowheads="1"/>
            </p:cNvSpPr>
            <p:nvPr/>
          </p:nvSpPr>
          <p:spPr bwMode="auto">
            <a:xfrm>
              <a:off x="5040" y="1865"/>
              <a:ext cx="2132" cy="1578"/>
            </a:xfrm>
            <a:prstGeom prst="rect">
              <a:avLst/>
            </a:prstGeom>
            <a:solidFill>
              <a:srgbClr val="C0000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99FF"/>
              </a:extrusionClr>
            </a:sp3d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th-TH" sz="2400" b="1" dirty="0">
                  <a:solidFill>
                    <a:schemeClr val="bg1"/>
                  </a:solidFill>
                  <a:latin typeface="TH Niramit AS" pitchFamily="2" charset="-34"/>
                  <a:ea typeface="Angsana New" pitchFamily="18" charset="-34"/>
                  <a:cs typeface="TH Niramit AS" pitchFamily="2" charset="-34"/>
                </a:rPr>
                <a:t>มาตรฐานการศึกษา</a:t>
              </a:r>
              <a:endParaRPr lang="en-US" sz="2400" b="1" dirty="0">
                <a:solidFill>
                  <a:schemeClr val="bg1"/>
                </a:solidFill>
                <a:latin typeface="TH Niramit AS" pitchFamily="2" charset="-34"/>
                <a:ea typeface="Angsana New" pitchFamily="18" charset="-34"/>
                <a:cs typeface="TH Niramit AS" pitchFamily="2" charset="-34"/>
              </a:endParaRPr>
            </a:p>
            <a:p>
              <a:pPr algn="ctr">
                <a:spcAft>
                  <a:spcPts val="1000"/>
                </a:spcAft>
              </a:pPr>
              <a:r>
                <a:rPr lang="th-TH" sz="2400" b="1" dirty="0">
                  <a:solidFill>
                    <a:schemeClr val="bg1"/>
                  </a:solidFill>
                  <a:latin typeface="TH Niramit AS" pitchFamily="2" charset="-34"/>
                  <a:ea typeface="Angsana New" pitchFamily="18" charset="-34"/>
                  <a:cs typeface="TH Niramit AS" pitchFamily="2" charset="-34"/>
                </a:rPr>
                <a:t>ระดับการศึกษา</a:t>
              </a:r>
              <a:endParaRPr lang="en-US" sz="2400" b="1" dirty="0">
                <a:solidFill>
                  <a:schemeClr val="bg1"/>
                </a:solidFill>
                <a:latin typeface="TH Niramit AS" pitchFamily="2" charset="-34"/>
                <a:ea typeface="Angsana New" pitchFamily="18" charset="-34"/>
                <a:cs typeface="TH Niramit AS" pitchFamily="2" charset="-34"/>
              </a:endParaRPr>
            </a:p>
            <a:p>
              <a:pPr algn="ctr">
                <a:spcAft>
                  <a:spcPts val="1000"/>
                </a:spcAft>
              </a:pPr>
              <a:r>
                <a:rPr lang="th-TH" sz="2400" b="1" dirty="0">
                  <a:solidFill>
                    <a:schemeClr val="bg1"/>
                  </a:solidFill>
                  <a:latin typeface="TH Niramit AS" pitchFamily="2" charset="-34"/>
                  <a:ea typeface="Angsana New" pitchFamily="18" charset="-34"/>
                  <a:cs typeface="TH Niramit AS" pitchFamily="2" charset="-34"/>
                </a:rPr>
                <a:t>ขั้นพื้นฐาน</a:t>
              </a:r>
            </a:p>
          </p:txBody>
        </p:sp>
        <p:sp>
          <p:nvSpPr>
            <p:cNvPr id="23559" name="Rectangle 18"/>
            <p:cNvSpPr>
              <a:spLocks noChangeArrowheads="1"/>
            </p:cNvSpPr>
            <p:nvPr/>
          </p:nvSpPr>
          <p:spPr bwMode="auto">
            <a:xfrm>
              <a:off x="7649" y="2481"/>
              <a:ext cx="2011" cy="1287"/>
            </a:xfrm>
            <a:prstGeom prst="rect">
              <a:avLst/>
            </a:prstGeom>
            <a:solidFill>
              <a:srgbClr val="C0000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99FF"/>
              </a:extrusionClr>
            </a:sp3d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th-TH" sz="2400" b="1">
                  <a:solidFill>
                    <a:schemeClr val="bg1"/>
                  </a:solidFill>
                  <a:latin typeface="TH Niramit AS" pitchFamily="2" charset="-34"/>
                  <a:ea typeface="Angsana New" pitchFamily="18" charset="-34"/>
                  <a:cs typeface="TH Niramit AS" pitchFamily="2" charset="-34"/>
                </a:rPr>
                <a:t>มาตรฐานหน่วยงานต้นสังกัด</a:t>
              </a:r>
            </a:p>
          </p:txBody>
        </p:sp>
        <p:sp>
          <p:nvSpPr>
            <p:cNvPr id="23560" name="Rectangle 19"/>
            <p:cNvSpPr>
              <a:spLocks noChangeArrowheads="1"/>
            </p:cNvSpPr>
            <p:nvPr/>
          </p:nvSpPr>
          <p:spPr bwMode="auto">
            <a:xfrm>
              <a:off x="6076" y="6055"/>
              <a:ext cx="2559" cy="1374"/>
            </a:xfrm>
            <a:prstGeom prst="rect">
              <a:avLst/>
            </a:prstGeom>
            <a:solidFill>
              <a:srgbClr val="C0000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99FF"/>
              </a:extrusionClr>
            </a:sp3d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th-TH" sz="2400" b="1">
                  <a:solidFill>
                    <a:schemeClr val="bg1"/>
                  </a:solidFill>
                  <a:latin typeface="TH Niramit AS" pitchFamily="2" charset="-34"/>
                  <a:ea typeface="Angsana New" pitchFamily="18" charset="-34"/>
                  <a:cs typeface="TH Niramit AS" pitchFamily="2" charset="-34"/>
                </a:rPr>
                <a:t>ความต้องการ</a:t>
              </a:r>
              <a:br>
                <a:rPr lang="th-TH" sz="2400" b="1">
                  <a:solidFill>
                    <a:schemeClr val="bg1"/>
                  </a:solidFill>
                  <a:latin typeface="TH Niramit AS" pitchFamily="2" charset="-34"/>
                  <a:ea typeface="Angsana New" pitchFamily="18" charset="-34"/>
                  <a:cs typeface="TH Niramit AS" pitchFamily="2" charset="-34"/>
                </a:rPr>
              </a:br>
              <a:r>
                <a:rPr lang="th-TH" sz="2400" b="1">
                  <a:solidFill>
                    <a:schemeClr val="bg1"/>
                  </a:solidFill>
                  <a:latin typeface="TH Niramit AS" pitchFamily="2" charset="-34"/>
                  <a:ea typeface="Angsana New" pitchFamily="18" charset="-34"/>
                  <a:cs typeface="TH Niramit AS" pitchFamily="2" charset="-34"/>
                </a:rPr>
                <a:t>ของชุมชน</a:t>
              </a:r>
            </a:p>
            <a:p>
              <a:pPr algn="ctr">
                <a:spcAft>
                  <a:spcPts val="1000"/>
                </a:spcAft>
              </a:pPr>
              <a:r>
                <a:rPr lang="th-TH" sz="2400" b="1">
                  <a:solidFill>
                    <a:schemeClr val="bg1"/>
                  </a:solidFill>
                  <a:latin typeface="TH Niramit AS" pitchFamily="2" charset="-34"/>
                  <a:ea typeface="Angsana New" pitchFamily="18" charset="-34"/>
                  <a:cs typeface="TH Niramit AS" pitchFamily="2" charset="-34"/>
                </a:rPr>
                <a:t>และท้องถิ่น</a:t>
              </a:r>
            </a:p>
          </p:txBody>
        </p:sp>
        <p:sp>
          <p:nvSpPr>
            <p:cNvPr id="23561" name="Rectangle 20"/>
            <p:cNvSpPr>
              <a:spLocks noChangeArrowheads="1"/>
            </p:cNvSpPr>
            <p:nvPr/>
          </p:nvSpPr>
          <p:spPr bwMode="auto">
            <a:xfrm>
              <a:off x="3459" y="6055"/>
              <a:ext cx="2113" cy="1211"/>
            </a:xfrm>
            <a:prstGeom prst="rect">
              <a:avLst/>
            </a:prstGeom>
            <a:solidFill>
              <a:srgbClr val="C0000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99FF"/>
              </a:extrusionClr>
            </a:sp3d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th-TH" sz="2400" b="1">
                  <a:solidFill>
                    <a:schemeClr val="bg1"/>
                  </a:solidFill>
                  <a:latin typeface="TH Niramit AS" pitchFamily="2" charset="-34"/>
                  <a:ea typeface="Angsana New" pitchFamily="18" charset="-34"/>
                  <a:cs typeface="TH Niramit AS" pitchFamily="2" charset="-34"/>
                </a:rPr>
                <a:t>เอกลักษณ์</a:t>
              </a:r>
              <a:endParaRPr lang="en-US" sz="2400" b="1">
                <a:solidFill>
                  <a:schemeClr val="bg1"/>
                </a:solidFill>
                <a:latin typeface="TH Niramit AS" pitchFamily="2" charset="-34"/>
                <a:ea typeface="Angsana New" pitchFamily="18" charset="-34"/>
                <a:cs typeface="TH Niramit AS" pitchFamily="2" charset="-34"/>
              </a:endParaRPr>
            </a:p>
            <a:p>
              <a:pPr algn="ctr">
                <a:spcAft>
                  <a:spcPts val="1000"/>
                </a:spcAft>
              </a:pPr>
              <a:r>
                <a:rPr lang="th-TH" sz="2400" b="1">
                  <a:solidFill>
                    <a:schemeClr val="bg1"/>
                  </a:solidFill>
                  <a:latin typeface="TH Niramit AS" pitchFamily="2" charset="-34"/>
                  <a:ea typeface="Angsana New" pitchFamily="18" charset="-34"/>
                  <a:cs typeface="TH Niramit AS" pitchFamily="2" charset="-34"/>
                </a:rPr>
                <a:t>ของสถานศึกษา</a:t>
              </a:r>
            </a:p>
          </p:txBody>
        </p:sp>
        <p:sp>
          <p:nvSpPr>
            <p:cNvPr id="23562" name="Rectangle 21"/>
            <p:cNvSpPr>
              <a:spLocks noChangeArrowheads="1"/>
            </p:cNvSpPr>
            <p:nvPr/>
          </p:nvSpPr>
          <p:spPr bwMode="auto">
            <a:xfrm>
              <a:off x="8208" y="4216"/>
              <a:ext cx="1851" cy="1413"/>
            </a:xfrm>
            <a:prstGeom prst="rect">
              <a:avLst/>
            </a:prstGeom>
            <a:solidFill>
              <a:srgbClr val="C0000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99FF"/>
              </a:extrusionClr>
            </a:sp3d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th-TH" sz="2400" b="1">
                  <a:solidFill>
                    <a:schemeClr val="bg1"/>
                  </a:solidFill>
                  <a:latin typeface="TH Niramit AS" pitchFamily="2" charset="-34"/>
                  <a:ea typeface="Angsana New" pitchFamily="18" charset="-34"/>
                  <a:cs typeface="TH Niramit AS" pitchFamily="2" charset="-34"/>
                </a:rPr>
                <a:t>ความต้องการ</a:t>
              </a:r>
              <a:br>
                <a:rPr lang="th-TH" sz="2400" b="1">
                  <a:solidFill>
                    <a:schemeClr val="bg1"/>
                  </a:solidFill>
                  <a:latin typeface="TH Niramit AS" pitchFamily="2" charset="-34"/>
                  <a:ea typeface="Angsana New" pitchFamily="18" charset="-34"/>
                  <a:cs typeface="TH Niramit AS" pitchFamily="2" charset="-34"/>
                </a:rPr>
              </a:br>
              <a:r>
                <a:rPr lang="th-TH" sz="2400" b="1">
                  <a:solidFill>
                    <a:schemeClr val="bg1"/>
                  </a:solidFill>
                  <a:latin typeface="TH Niramit AS" pitchFamily="2" charset="-34"/>
                  <a:ea typeface="Angsana New" pitchFamily="18" charset="-34"/>
                  <a:cs typeface="TH Niramit AS" pitchFamily="2" charset="-34"/>
                </a:rPr>
                <a:t>และบริบทของสถานศึกษา</a:t>
              </a:r>
            </a:p>
          </p:txBody>
        </p:sp>
        <p:sp>
          <p:nvSpPr>
            <p:cNvPr id="23563" name="Rectangle 22"/>
            <p:cNvSpPr>
              <a:spLocks noChangeArrowheads="1"/>
            </p:cNvSpPr>
            <p:nvPr/>
          </p:nvSpPr>
          <p:spPr bwMode="auto">
            <a:xfrm>
              <a:off x="1800" y="4193"/>
              <a:ext cx="2291" cy="1202"/>
            </a:xfrm>
            <a:prstGeom prst="rect">
              <a:avLst/>
            </a:prstGeom>
            <a:solidFill>
              <a:srgbClr val="C0000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99FF"/>
              </a:extrusionClr>
            </a:sp3d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th-TH" sz="2400" b="1" dirty="0">
                  <a:solidFill>
                    <a:schemeClr val="bg1"/>
                  </a:solidFill>
                  <a:latin typeface="TH Niramit AS" pitchFamily="2" charset="-34"/>
                  <a:ea typeface="Angsana New" pitchFamily="18" charset="-34"/>
                  <a:cs typeface="TH Niramit AS" pitchFamily="2" charset="-34"/>
                </a:rPr>
                <a:t>มาตรฐานคุณภาพผู้เรียนตามหลักสูตรสถานศึกษา</a:t>
              </a:r>
            </a:p>
          </p:txBody>
        </p:sp>
      </p:grpSp>
      <p:sp>
        <p:nvSpPr>
          <p:cNvPr id="19479" name="Oval 23"/>
          <p:cNvSpPr>
            <a:spLocks noChangeArrowheads="1"/>
          </p:cNvSpPr>
          <p:nvPr/>
        </p:nvSpPr>
        <p:spPr bwMode="auto">
          <a:xfrm>
            <a:off x="2555776" y="2832521"/>
            <a:ext cx="4130832" cy="2252663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th-TH" sz="3200" b="1" dirty="0">
                <a:solidFill>
                  <a:schemeClr val="tx1"/>
                </a:solidFill>
                <a:latin typeface="TH Niramit AS" pitchFamily="2" charset="-34"/>
                <a:ea typeface="Angsana New" pitchFamily="18" charset="-34"/>
                <a:cs typeface="TH Niramit AS" pitchFamily="2" charset="-34"/>
              </a:rPr>
              <a:t>มาตรฐานการศึกษาของสถานศึกษา</a:t>
            </a:r>
            <a:endParaRPr lang="en-US" sz="3200" b="1" dirty="0">
              <a:solidFill>
                <a:schemeClr val="tx1"/>
              </a:solidFill>
              <a:latin typeface="TH Niramit AS" pitchFamily="2" charset="-34"/>
              <a:ea typeface="Angsana New" pitchFamily="18" charset="-34"/>
              <a:cs typeface="TH Niramit AS" pitchFamily="2" charset="-34"/>
            </a:endParaRPr>
          </a:p>
          <a:p>
            <a:pPr algn="ctr">
              <a:spcAft>
                <a:spcPts val="1000"/>
              </a:spcAft>
              <a:defRPr/>
            </a:pPr>
            <a:r>
              <a:rPr lang="th-TH" sz="3200" b="1" dirty="0">
                <a:solidFill>
                  <a:schemeClr val="tx1"/>
                </a:solidFill>
                <a:latin typeface="TH Niramit AS" pitchFamily="2" charset="-34"/>
                <a:ea typeface="Angsana New" pitchFamily="18" charset="-34"/>
                <a:cs typeface="TH Niramit AS" pitchFamily="2" charset="-34"/>
              </a:rPr>
              <a:t>(เน้นที่คุณภาพผู้เรียน)</a:t>
            </a:r>
            <a:endParaRPr lang="th-TH" sz="3200" b="1" dirty="0">
              <a:solidFill>
                <a:schemeClr val="tx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Line 4"/>
          <p:cNvSpPr>
            <a:spLocks noChangeShapeType="1"/>
          </p:cNvSpPr>
          <p:nvPr/>
        </p:nvSpPr>
        <p:spPr bwMode="auto">
          <a:xfrm>
            <a:off x="990600" y="685800"/>
            <a:ext cx="8153400" cy="0"/>
          </a:xfrm>
          <a:prstGeom prst="line">
            <a:avLst/>
          </a:prstGeom>
          <a:noFill/>
          <a:ln w="38100" cmpd="dbl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0" y="1771650"/>
            <a:ext cx="9144000" cy="4737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0" hangingPunct="0">
              <a:tabLst>
                <a:tab pos="809625" algn="l"/>
              </a:tabLst>
              <a:defRPr/>
            </a:pPr>
            <a:r>
              <a:rPr lang="th-TH" sz="3800" b="1" dirty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      </a:t>
            </a:r>
            <a:r>
              <a:rPr lang="th-TH" sz="38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1.3   กำหนดค่าเป้าหมายความสำเร็จของแต่ละมาตรฐานและตัวบ่งชี้ </a:t>
            </a:r>
            <a:r>
              <a:rPr lang="th-TH" sz="3800" b="1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(</a:t>
            </a:r>
            <a:r>
              <a:rPr lang="en-US" sz="3800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p130-131</a:t>
            </a:r>
            <a:r>
              <a:rPr lang="th-TH" sz="38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)</a:t>
            </a:r>
            <a:endParaRPr lang="en-US" sz="3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tabLst>
                <a:tab pos="809625" algn="l"/>
              </a:tabLst>
              <a:defRPr/>
            </a:pPr>
            <a:r>
              <a:rPr lang="th-TH" sz="38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      1.4   ประกาศค่าเป้าหมายแต่ละมาตรฐานและตัวบ่งชี้ว่าด้วยการประกันคุณภาพภายในของสถานศึกษาให้กลุ่มผู้เกี่ยวข้องทั้งภายในและภายนอกรับทราบ </a:t>
            </a:r>
            <a:r>
              <a:rPr lang="th-TH" sz="3800" b="1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(</a:t>
            </a:r>
            <a:r>
              <a:rPr lang="en-US" sz="3800" b="1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p141</a:t>
            </a:r>
            <a:r>
              <a:rPr lang="th-TH" sz="38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)</a:t>
            </a:r>
            <a:endParaRPr lang="en-US" sz="3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tabLst>
                <a:tab pos="809625" algn="l"/>
              </a:tabLst>
              <a:defRPr/>
            </a:pPr>
            <a:r>
              <a:rPr lang="th-TH" sz="38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         ทั้งนี้ สถานศึกษาอาจกำหนดมาตรฐานการศึกษาของสถานศึกษาเพิ่มเติม นอกเหนือจากที่กระทรวงศึกษาธิการประกาศใช้ได้ (</a:t>
            </a:r>
            <a:r>
              <a:rPr lang="th-TH" sz="3800" b="1" dirty="0" err="1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มฐ</a:t>
            </a:r>
            <a:r>
              <a:rPr lang="th-TH" sz="3800" b="1" dirty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.โรงเรียนประชารัฐ</a:t>
            </a:r>
            <a:r>
              <a:rPr lang="th-TH" sz="38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)</a:t>
            </a:r>
            <a:endParaRPr lang="th-TH" sz="3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82" name="สี่เหลี่ยมผืนผ้า 5"/>
          <p:cNvSpPr>
            <a:spLocks noChangeArrowheads="1"/>
          </p:cNvSpPr>
          <p:nvPr/>
        </p:nvSpPr>
        <p:spPr bwMode="auto">
          <a:xfrm>
            <a:off x="701824" y="647698"/>
            <a:ext cx="7740352" cy="76993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742950" algn="ctr">
              <a:tabLst>
                <a:tab pos="809625" algn="l"/>
              </a:tabLst>
            </a:pPr>
            <a:r>
              <a:rPr lang="th-TH" sz="4400" b="1" dirty="0">
                <a:latin typeface="TH Niramit AS" pitchFamily="2" charset="-34"/>
                <a:ea typeface="Calibri" pitchFamily="34" charset="0"/>
                <a:cs typeface="TH Niramit AS" pitchFamily="2" charset="-34"/>
              </a:rPr>
              <a:t>การดำเนินงานของสถานศึกษา</a:t>
            </a:r>
            <a:endParaRPr lang="en-US" sz="4400" b="1" dirty="0">
              <a:ea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Line 4"/>
          <p:cNvSpPr>
            <a:spLocks noChangeShapeType="1"/>
          </p:cNvSpPr>
          <p:nvPr/>
        </p:nvSpPr>
        <p:spPr bwMode="auto">
          <a:xfrm>
            <a:off x="990600" y="685800"/>
            <a:ext cx="8153400" cy="0"/>
          </a:xfrm>
          <a:prstGeom prst="line">
            <a:avLst/>
          </a:prstGeom>
          <a:noFill/>
          <a:ln w="38100" cmpd="dbl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125288" y="460057"/>
            <a:ext cx="8839200" cy="59093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tabLst>
                <a:tab pos="835025" algn="l"/>
              </a:tabLst>
              <a:defRPr/>
            </a:pPr>
            <a:r>
              <a:rPr lang="th-TH" sz="3800" b="1" dirty="0" smtClean="0">
                <a:solidFill>
                  <a:schemeClr val="tx1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2</a:t>
            </a:r>
            <a:r>
              <a:rPr lang="th-TH" sz="3800" b="1" dirty="0">
                <a:solidFill>
                  <a:schemeClr val="tx1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. การจัดทำแผนพัฒนาการจัดการศึกษาของสถานศึกษาที่มุ่งคุณภาพตามมาตรฐานการศึกษาของสถานศึกษา  </a:t>
            </a:r>
            <a:r>
              <a:rPr lang="th-TH" sz="3800" b="1" dirty="0" smtClean="0">
                <a:solidFill>
                  <a:schemeClr val="tx1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(</a:t>
            </a:r>
            <a:r>
              <a:rPr lang="en-US" sz="3800" b="1" dirty="0">
                <a:solidFill>
                  <a:schemeClr val="tx1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p</a:t>
            </a:r>
            <a:r>
              <a:rPr lang="en-US" sz="3800" b="1" dirty="0" smtClean="0">
                <a:solidFill>
                  <a:schemeClr val="tx1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155</a:t>
            </a:r>
            <a:r>
              <a:rPr lang="th-TH" sz="3800" b="1" dirty="0">
                <a:solidFill>
                  <a:schemeClr val="tx1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)</a:t>
            </a:r>
          </a:p>
          <a:p>
            <a:pPr>
              <a:tabLst>
                <a:tab pos="835025" algn="l"/>
              </a:tabLst>
              <a:defRPr/>
            </a:pPr>
            <a:r>
              <a:rPr lang="th-TH" sz="3800" b="1" dirty="0">
                <a:solidFill>
                  <a:schemeClr val="tx1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2.1 ให้สถานศึกษาจัดทำแผนพัฒนาการจัดการศึกษา ดังนี้</a:t>
            </a:r>
            <a:endParaRPr lang="en-US" sz="3800" b="1" dirty="0">
              <a:solidFill>
                <a:schemeClr val="tx1"/>
              </a:solidFill>
              <a:latin typeface="TH Niramit AS" pitchFamily="2" charset="-34"/>
              <a:ea typeface="Calibri" pitchFamily="34" charset="0"/>
              <a:cs typeface="TH Niramit AS" pitchFamily="2" charset="-34"/>
            </a:endParaRPr>
          </a:p>
          <a:p>
            <a:pPr eaLnBrk="0" hangingPunct="0">
              <a:tabLst>
                <a:tab pos="835025" algn="l"/>
              </a:tabLst>
              <a:defRPr/>
            </a:pPr>
            <a:r>
              <a:rPr lang="th-TH" sz="3800" b="1" dirty="0">
                <a:solidFill>
                  <a:schemeClr val="tx1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     2.1.1 ศึกษา วิเคราะห์สภาพปัญหาและความต้องการจำเป็นของสถานศึกษาอย่างเป็นระบบโดยใช้ข้อมูลตามสภาพจริง</a:t>
            </a:r>
            <a:endParaRPr lang="en-US" sz="3800" b="1" dirty="0">
              <a:solidFill>
                <a:schemeClr val="tx1"/>
              </a:solidFill>
              <a:latin typeface="TH Niramit AS" pitchFamily="2" charset="-34"/>
              <a:cs typeface="TH Niramit AS" pitchFamily="2" charset="-34"/>
            </a:endParaRPr>
          </a:p>
          <a:p>
            <a:pPr eaLnBrk="0" hangingPunct="0">
              <a:tabLst>
                <a:tab pos="835025" algn="l"/>
              </a:tabLst>
              <a:defRPr/>
            </a:pPr>
            <a:r>
              <a:rPr lang="th-TH" sz="38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     2.1.2 กำหนดวิสัยทัศน์ </a:t>
            </a:r>
            <a:r>
              <a:rPr lang="th-TH" sz="3800" b="1" dirty="0" err="1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พันธ</a:t>
            </a:r>
            <a:r>
              <a:rPr lang="th-TH" sz="38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กิจ และเป้าหมายด้านต่างๆ โดยมีจุดเน้นที่คุณภาพผู้เรียน ที่สะท้อนคุณภาพความสำเร็จที่ชัดเจนและเป็นรูปธรรม โดยทุกฝ่ายมีส่วนร่วม </a:t>
            </a:r>
          </a:p>
          <a:p>
            <a:pPr eaLnBrk="0" hangingPunct="0">
              <a:tabLst>
                <a:tab pos="835025" algn="l"/>
              </a:tabLst>
              <a:defRPr/>
            </a:pPr>
            <a:endParaRPr lang="en-US" sz="3600" b="1" dirty="0">
              <a:solidFill>
                <a:schemeClr val="tx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Line 4"/>
          <p:cNvSpPr>
            <a:spLocks noChangeShapeType="1"/>
          </p:cNvSpPr>
          <p:nvPr/>
        </p:nvSpPr>
        <p:spPr bwMode="auto">
          <a:xfrm>
            <a:off x="990600" y="685800"/>
            <a:ext cx="8153400" cy="0"/>
          </a:xfrm>
          <a:prstGeom prst="line">
            <a:avLst/>
          </a:prstGeom>
          <a:noFill/>
          <a:ln w="38100" cmpd="dbl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152400" y="404664"/>
            <a:ext cx="8839200" cy="6197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0" hangingPunct="0">
              <a:tabLst>
                <a:tab pos="835025" algn="l"/>
              </a:tabLst>
              <a:defRPr/>
            </a:pPr>
            <a:r>
              <a:rPr lang="th-TH" sz="40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       2.1.3 กำหนดวิธีการดำเนินงาน กิจกรรม/โครงการที่สอดคล้องกับมาตรฐานการศึกษาของสถานศึกษา โดยใช้กระบวนการวิจัย หรือผลการวิจัย หรือข้อมูลที่อ้างอิงได้ ให้ครอบคลุมการพัฒนาหลักสูตรสถานศึกษา การจัดประสบการณ์การเรียนรู้ กระบวนการเรียนรู้ การส่งเสริมการเรียนรู้ การวัดและประเมินผล การพัฒนาบุคลากร และการบริหารจัดการ เพื่อให้บรรลุเป้าหมายตามมาตรฐานที่กำหนดไว้</a:t>
            </a:r>
            <a:endParaRPr lang="en-US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tabLst>
                <a:tab pos="835025" algn="l"/>
              </a:tabLst>
              <a:defRPr/>
            </a:pPr>
            <a:r>
              <a:rPr lang="th-TH" sz="40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       2.1.4 กำหนดแหล่งเรียนรู้และภูมิปัญญาท้องถิ่นจากภายนอกที่ให้การสนับสนุนทางวิชาการ</a:t>
            </a:r>
            <a:endParaRPr lang="en-US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Line 4"/>
          <p:cNvSpPr>
            <a:spLocks noChangeShapeType="1"/>
          </p:cNvSpPr>
          <p:nvPr/>
        </p:nvSpPr>
        <p:spPr bwMode="auto">
          <a:xfrm>
            <a:off x="990600" y="685800"/>
            <a:ext cx="8153400" cy="0"/>
          </a:xfrm>
          <a:prstGeom prst="line">
            <a:avLst/>
          </a:prstGeom>
          <a:noFill/>
          <a:ln w="38100" cmpd="dbl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244476" y="383322"/>
            <a:ext cx="8686800" cy="61863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indent="623888" eaLnBrk="0" hangingPunct="0">
              <a:tabLst>
                <a:tab pos="835025" algn="l"/>
              </a:tabLst>
              <a:defRPr/>
            </a:pPr>
            <a:r>
              <a:rPr lang="th-TH" sz="3600" b="1" dirty="0">
                <a:solidFill>
                  <a:schemeClr val="tx1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2.1.5 กำหนดบทบาทหน้าที่อย่างชัดเจนให้บุคลากรของสถานศึกษาและผู้เรียน ร่วมรับผิดชอบและดำเนินงานตามที่กำหนดไว้อย่างมีประสิทธิภาพ</a:t>
            </a:r>
            <a:endParaRPr lang="en-US" sz="3600" b="1" dirty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indent="623888" eaLnBrk="0" hangingPunct="0">
              <a:tabLst>
                <a:tab pos="835025" algn="l"/>
              </a:tabLst>
              <a:defRPr/>
            </a:pPr>
            <a:r>
              <a:rPr lang="th-TH" sz="3600" b="1" dirty="0">
                <a:solidFill>
                  <a:schemeClr val="tx1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2.1.6 กำหนดบทบาทหน้าที่และแนวทางการมีส่วนร่วมของบิดา มารดา ผู้ปกครอง องค์กร หน่วยงาน ชุมชน และท้องถิ่น</a:t>
            </a:r>
            <a:endParaRPr lang="en-US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623888" eaLnBrk="0" hangingPunct="0">
              <a:tabLst>
                <a:tab pos="835025" algn="l"/>
              </a:tabLst>
              <a:defRPr/>
            </a:pPr>
            <a:r>
              <a:rPr lang="th-TH" sz="36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2.1.7 กำหนดการใช้งบประมาณและทรัพยากรอย่างมีประสิทธิภาพ ให้สอดคล้องกับกิจกรรม/โครงการ</a:t>
            </a:r>
            <a:endParaRPr lang="en-US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623888" eaLnBrk="0" hangingPunct="0">
              <a:tabLst>
                <a:tab pos="835025" algn="l"/>
              </a:tabLst>
              <a:defRPr/>
            </a:pPr>
            <a:r>
              <a:rPr lang="th-TH" sz="36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2.1.8 เสนอแผนพัฒนาการจัดการศึกษาต่อคณะกรรมการสถานศึกษาขั้นพื้นฐาน และหรือคณะกรรมการสถานศึกษา และหรือ คณะกรรมการบริหารสถานศึกษาให้ความเห็นชอบ</a:t>
            </a:r>
            <a:endParaRPr lang="th-TH" sz="3600" b="1" dirty="0">
              <a:solidFill>
                <a:schemeClr val="tx1"/>
              </a:solidFill>
              <a:latin typeface="Arial" pitchFamily="34" charset="0"/>
              <a:cs typeface="TH Niramit AS" pitchFamily="2" charset="-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กลุ่ม 33"/>
          <p:cNvGrpSpPr>
            <a:grpSpLocks/>
          </p:cNvGrpSpPr>
          <p:nvPr/>
        </p:nvGrpSpPr>
        <p:grpSpPr bwMode="auto">
          <a:xfrm>
            <a:off x="250825" y="284163"/>
            <a:ext cx="8893175" cy="6694487"/>
            <a:chOff x="250825" y="284600"/>
            <a:chExt cx="8893175" cy="6694051"/>
          </a:xfrm>
        </p:grpSpPr>
        <p:sp>
          <p:nvSpPr>
            <p:cNvPr id="20491" name="TextBox 12"/>
            <p:cNvSpPr txBox="1">
              <a:spLocks noChangeArrowheads="1"/>
            </p:cNvSpPr>
            <p:nvPr/>
          </p:nvSpPr>
          <p:spPr bwMode="auto">
            <a:xfrm>
              <a:off x="484188" y="4516599"/>
              <a:ext cx="2792412" cy="2462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Niramit AS" pitchFamily="2" charset="-34"/>
                  <a:cs typeface="TH Niramit AS" pitchFamily="2" charset="-34"/>
                </a:rPr>
                <a:t>* บุคลากร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Niramit AS" pitchFamily="2" charset="-34"/>
                  <a:cs typeface="TH Niramit AS" pitchFamily="2" charset="-34"/>
                </a:rPr>
                <a:t>* บริหารจัดการ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Niramit AS" pitchFamily="2" charset="-34"/>
                  <a:cs typeface="TH Niramit AS" pitchFamily="2" charset="-34"/>
                </a:rPr>
                <a:t>* บทบาทบุคลากร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Niramit AS" pitchFamily="2" charset="-34"/>
                  <a:cs typeface="TH Niramit AS" pitchFamily="2" charset="-34"/>
                </a:rPr>
                <a:t>* การมีส่วนร่วม พ่อแม่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Niramit AS" pitchFamily="2" charset="-34"/>
                  <a:cs typeface="TH Niramit AS" pitchFamily="2" charset="-34"/>
                </a:rPr>
                <a:t>   ผู้ปกครอง ผู้นำชุมชน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Niramit AS" pitchFamily="2" charset="-34"/>
                  <a:cs typeface="TH Niramit AS" pitchFamily="2" charset="-34"/>
                </a:rPr>
                <a:t>* งบประมาณ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Niramit AS" pitchFamily="2" charset="-34"/>
                <a:cs typeface="TH Niramit AS" pitchFamily="2" charset="-34"/>
              </a:endParaRPr>
            </a:p>
          </p:txBody>
        </p:sp>
        <p:sp>
          <p:nvSpPr>
            <p:cNvPr id="20492" name="TextBox 15"/>
            <p:cNvSpPr txBox="1">
              <a:spLocks noChangeArrowheads="1"/>
            </p:cNvSpPr>
            <p:nvPr/>
          </p:nvSpPr>
          <p:spPr bwMode="auto">
            <a:xfrm>
              <a:off x="4643438" y="4581682"/>
              <a:ext cx="2143125" cy="2123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Niramit AS" pitchFamily="2" charset="-34"/>
                  <a:cs typeface="TH Niramit AS" pitchFamily="2" charset="-34"/>
                </a:rPr>
                <a:t>* หลักสูตร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Niramit AS" pitchFamily="2" charset="-34"/>
                  <a:cs typeface="TH Niramit AS" pitchFamily="2" charset="-34"/>
                </a:rPr>
                <a:t>* การเรียนรู้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Niramit AS" pitchFamily="2" charset="-34"/>
                  <a:cs typeface="TH Niramit AS" pitchFamily="2" charset="-34"/>
                </a:rPr>
                <a:t>* วัดประเมินผล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Niramit AS" pitchFamily="2" charset="-34"/>
                  <a:cs typeface="TH Niramit AS" pitchFamily="2" charset="-34"/>
                </a:rPr>
                <a:t>* นวัตกรรม/สื่อ  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Niramit AS" pitchFamily="2" charset="-34"/>
                  <a:cs typeface="TH Niramit AS" pitchFamily="2" charset="-34"/>
                </a:rPr>
                <a:t>        ฯลฯ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Niramit AS" pitchFamily="2" charset="-34"/>
                <a:cs typeface="TH Niramit AS" pitchFamily="2" charset="-34"/>
              </a:endParaRPr>
            </a:p>
          </p:txBody>
        </p:sp>
        <p:sp>
          <p:nvSpPr>
            <p:cNvPr id="20493" name="TextBox 16"/>
            <p:cNvSpPr txBox="1">
              <a:spLocks noChangeArrowheads="1"/>
            </p:cNvSpPr>
            <p:nvPr/>
          </p:nvSpPr>
          <p:spPr bwMode="auto">
            <a:xfrm>
              <a:off x="7000875" y="4527711"/>
              <a:ext cx="2143125" cy="1108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Niramit AS" pitchFamily="2" charset="-34"/>
                  <a:cs typeface="TH Niramit AS" pitchFamily="2" charset="-34"/>
                </a:rPr>
                <a:t>* มหาวิทยาลัย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Niramit AS" pitchFamily="2" charset="-34"/>
                  <a:cs typeface="TH Niramit AS" pitchFamily="2" charset="-34"/>
                </a:rPr>
                <a:t>* พิพิธภัณฑ์พื้นบ้าน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Niramit AS" pitchFamily="2" charset="-34"/>
                  <a:cs typeface="TH Niramit AS" pitchFamily="2" charset="-34"/>
                </a:rPr>
                <a:t>         ฯลฯ</a:t>
              </a:r>
            </a:p>
          </p:txBody>
        </p:sp>
        <p:grpSp>
          <p:nvGrpSpPr>
            <p:cNvPr id="28678" name="กลุ่ม 32"/>
            <p:cNvGrpSpPr>
              <a:grpSpLocks/>
            </p:cNvGrpSpPr>
            <p:nvPr/>
          </p:nvGrpSpPr>
          <p:grpSpPr bwMode="auto">
            <a:xfrm>
              <a:off x="250825" y="284600"/>
              <a:ext cx="8588375" cy="4135168"/>
              <a:chOff x="250825" y="151250"/>
              <a:chExt cx="8588375" cy="4135168"/>
            </a:xfrm>
          </p:grpSpPr>
          <p:sp>
            <p:nvSpPr>
              <p:cNvPr id="4" name="สี่เหลี่ยมผืนผ้า 3"/>
              <p:cNvSpPr>
                <a:spLocks noChangeArrowheads="1"/>
              </p:cNvSpPr>
              <p:nvPr/>
            </p:nvSpPr>
            <p:spPr bwMode="auto">
              <a:xfrm>
                <a:off x="250825" y="152837"/>
                <a:ext cx="1657350" cy="680994"/>
              </a:xfrm>
              <a:prstGeom prst="rect">
                <a:avLst/>
              </a:prstGeom>
              <a:solidFill>
                <a:srgbClr val="FFFF00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>
                <a:outerShdw dist="125724" dir="18900000" algn="ctr" rotWithShape="0">
                  <a:srgbClr val="000099"/>
                </a:outerShdw>
              </a:effectLst>
            </p:spPr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h-TH" sz="2000" b="1" dirty="0">
                    <a:solidFill>
                      <a:schemeClr val="accent6">
                        <a:lumMod val="75000"/>
                      </a:schemeClr>
                    </a:solidFill>
                    <a:latin typeface="TH Niramit AS" pitchFamily="2" charset="-34"/>
                    <a:cs typeface="TH Niramit AS" pitchFamily="2" charset="-34"/>
                  </a:rPr>
                  <a:t>แผนปฏิบัติการ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h-TH" sz="2000" b="1" dirty="0">
                    <a:solidFill>
                      <a:schemeClr val="accent6">
                        <a:lumMod val="75000"/>
                      </a:schemeClr>
                    </a:solidFill>
                    <a:latin typeface="TH Niramit AS" pitchFamily="2" charset="-34"/>
                    <a:cs typeface="TH Niramit AS" pitchFamily="2" charset="-34"/>
                  </a:rPr>
                  <a:t>ประจำปี</a:t>
                </a:r>
              </a:p>
            </p:txBody>
          </p:sp>
          <p:sp>
            <p:nvSpPr>
              <p:cNvPr id="5" name="สี่เหลี่ยมผืนผ้า 4"/>
              <p:cNvSpPr>
                <a:spLocks noChangeArrowheads="1"/>
              </p:cNvSpPr>
              <p:nvPr/>
            </p:nvSpPr>
            <p:spPr bwMode="auto">
              <a:xfrm>
                <a:off x="2627313" y="152837"/>
                <a:ext cx="1800225" cy="680994"/>
              </a:xfrm>
              <a:prstGeom prst="rect">
                <a:avLst/>
              </a:prstGeom>
              <a:solidFill>
                <a:srgbClr val="FFFF00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>
                <a:outerShdw dist="125724" dir="18900000" algn="ctr" rotWithShape="0">
                  <a:srgbClr val="000099"/>
                </a:outerShdw>
              </a:effectLst>
            </p:spPr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h-TH" sz="2000" b="1">
                    <a:solidFill>
                      <a:schemeClr val="accent6">
                        <a:lumMod val="75000"/>
                      </a:schemeClr>
                    </a:solidFill>
                    <a:latin typeface="TH Niramit AS" pitchFamily="2" charset="-34"/>
                    <a:cs typeface="TH Niramit AS" pitchFamily="2" charset="-34"/>
                  </a:rPr>
                  <a:t>แผนปฏิบัติการ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h-TH" sz="2000" b="1">
                    <a:solidFill>
                      <a:schemeClr val="accent6">
                        <a:lumMod val="75000"/>
                      </a:schemeClr>
                    </a:solidFill>
                    <a:latin typeface="TH Niramit AS" pitchFamily="2" charset="-34"/>
                    <a:cs typeface="TH Niramit AS" pitchFamily="2" charset="-34"/>
                  </a:rPr>
                  <a:t>ประจำปี</a:t>
                </a:r>
              </a:p>
            </p:txBody>
          </p:sp>
          <p:sp>
            <p:nvSpPr>
              <p:cNvPr id="6" name="สี่เหลี่ยมผืนผ้า 5"/>
              <p:cNvSpPr>
                <a:spLocks noChangeArrowheads="1"/>
              </p:cNvSpPr>
              <p:nvPr/>
            </p:nvSpPr>
            <p:spPr bwMode="auto">
              <a:xfrm>
                <a:off x="4932363" y="151250"/>
                <a:ext cx="1800225" cy="685755"/>
              </a:xfrm>
              <a:prstGeom prst="rect">
                <a:avLst/>
              </a:prstGeom>
              <a:solidFill>
                <a:srgbClr val="FFFF00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>
                <a:outerShdw dist="125724" dir="18900000" algn="ctr" rotWithShape="0">
                  <a:srgbClr val="000099"/>
                </a:outerShdw>
              </a:effectLst>
            </p:spPr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h-TH" sz="2000" b="1">
                    <a:solidFill>
                      <a:schemeClr val="accent6">
                        <a:lumMod val="75000"/>
                      </a:schemeClr>
                    </a:solidFill>
                    <a:latin typeface="TH Niramit AS" pitchFamily="2" charset="-34"/>
                    <a:cs typeface="TH Niramit AS" pitchFamily="2" charset="-34"/>
                  </a:rPr>
                  <a:t>แผนปฏิบัติการ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h-TH" sz="2000" b="1">
                    <a:solidFill>
                      <a:schemeClr val="accent6">
                        <a:lumMod val="75000"/>
                      </a:schemeClr>
                    </a:solidFill>
                    <a:latin typeface="TH Niramit AS" pitchFamily="2" charset="-34"/>
                    <a:cs typeface="TH Niramit AS" pitchFamily="2" charset="-34"/>
                  </a:rPr>
                  <a:t>ประจำปี</a:t>
                </a:r>
              </a:p>
            </p:txBody>
          </p:sp>
          <p:sp>
            <p:nvSpPr>
              <p:cNvPr id="28682" name="สี่เหลี่ยมมุมมน 6"/>
              <p:cNvSpPr>
                <a:spLocks noChangeArrowheads="1"/>
              </p:cNvSpPr>
              <p:nvPr/>
            </p:nvSpPr>
            <p:spPr bwMode="auto">
              <a:xfrm>
                <a:off x="1447800" y="1357672"/>
                <a:ext cx="5716588" cy="776237"/>
              </a:xfrm>
              <a:prstGeom prst="roundRect">
                <a:avLst>
                  <a:gd name="adj" fmla="val 16667"/>
                </a:avLst>
              </a:prstGeom>
              <a:solidFill>
                <a:srgbClr val="9900CC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>
                <a:outerShdw dist="125724" dir="18900000" algn="ctr" rotWithShape="0">
                  <a:srgbClr val="000099"/>
                </a:outerShdw>
              </a:effectLst>
            </p:spPr>
            <p:txBody>
              <a:bodyPr wrap="none" lIns="0" tIns="0" rIns="0" bIns="0" anchor="ctr"/>
              <a:lstStyle/>
              <a:p>
                <a:pPr algn="ctr"/>
                <a:r>
                  <a:rPr lang="th-TH" b="1" dirty="0">
                    <a:solidFill>
                      <a:schemeClr val="bg1"/>
                    </a:solidFill>
                    <a:latin typeface="TH Niramit AS" pitchFamily="2" charset="-34"/>
                    <a:cs typeface="TH Niramit AS" pitchFamily="2" charset="-34"/>
                  </a:rPr>
                  <a:t>แผนพัฒนาคุณภาพการจัดการศึกษาของสถานศึกษา</a:t>
                </a:r>
              </a:p>
            </p:txBody>
          </p:sp>
          <p:sp>
            <p:nvSpPr>
              <p:cNvPr id="8" name="สี่เหลี่ยมผืนผ้า 7"/>
              <p:cNvSpPr>
                <a:spLocks noChangeArrowheads="1"/>
              </p:cNvSpPr>
              <p:nvPr/>
            </p:nvSpPr>
            <p:spPr bwMode="auto">
              <a:xfrm>
                <a:off x="2133600" y="2357731"/>
                <a:ext cx="4510088" cy="500029"/>
              </a:xfrm>
              <a:prstGeom prst="rect">
                <a:avLst/>
              </a:prstGeom>
              <a:solidFill>
                <a:srgbClr val="CCFFCC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>
                <a:outerShdw dist="125724" dir="18900000" algn="ctr" rotWithShape="0">
                  <a:srgbClr val="000099"/>
                </a:outerShdw>
              </a:effectLst>
            </p:spPr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h-TH" b="1" dirty="0">
                    <a:latin typeface="TH Niramit AS" pitchFamily="2" charset="-34"/>
                    <a:cs typeface="TH Niramit AS" pitchFamily="2" charset="-34"/>
                  </a:rPr>
                  <a:t>เป้าหมาย/ ภาพความสำเร็จ</a:t>
                </a:r>
              </a:p>
            </p:txBody>
          </p:sp>
          <p:sp>
            <p:nvSpPr>
              <p:cNvPr id="9" name="สี่เหลี่ยมมุมมน 8"/>
              <p:cNvSpPr>
                <a:spLocks noChangeArrowheads="1"/>
              </p:cNvSpPr>
              <p:nvPr/>
            </p:nvSpPr>
            <p:spPr bwMode="auto">
              <a:xfrm>
                <a:off x="357188" y="3500657"/>
                <a:ext cx="1857375" cy="785761"/>
              </a:xfrm>
              <a:prstGeom prst="roundRect">
                <a:avLst>
                  <a:gd name="adj" fmla="val 16667"/>
                </a:avLst>
              </a:prstGeom>
              <a:solidFill>
                <a:srgbClr val="FFCCCC"/>
              </a:solidFill>
              <a:ln w="38100" cmpd="dbl" algn="ctr">
                <a:solidFill>
                  <a:srgbClr val="9900CC"/>
                </a:solidFill>
                <a:round/>
                <a:headEnd/>
                <a:tailEnd/>
              </a:ln>
              <a:effectLst>
                <a:outerShdw dist="125724" dir="18900000" algn="ctr" rotWithShape="0">
                  <a:srgbClr val="000099"/>
                </a:outerShdw>
              </a:effectLst>
            </p:spPr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h-TH" b="1" dirty="0">
                    <a:latin typeface="TH Niramit AS" pitchFamily="2" charset="-34"/>
                    <a:cs typeface="TH Niramit AS" pitchFamily="2" charset="-34"/>
                  </a:rPr>
                  <a:t>สภาพปัญหา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h-TH" b="1" dirty="0">
                    <a:latin typeface="TH Niramit AS" pitchFamily="2" charset="-34"/>
                    <a:cs typeface="TH Niramit AS" pitchFamily="2" charset="-34"/>
                  </a:rPr>
                  <a:t>ความจำเป็น</a:t>
                </a:r>
              </a:p>
            </p:txBody>
          </p:sp>
          <p:sp>
            <p:nvSpPr>
              <p:cNvPr id="10" name="สี่เหลี่ยมมุมมน 9"/>
              <p:cNvSpPr>
                <a:spLocks noChangeArrowheads="1"/>
              </p:cNvSpPr>
              <p:nvPr/>
            </p:nvSpPr>
            <p:spPr bwMode="auto">
              <a:xfrm>
                <a:off x="2500313" y="3500657"/>
                <a:ext cx="1857375" cy="785761"/>
              </a:xfrm>
              <a:prstGeom prst="roundRect">
                <a:avLst>
                  <a:gd name="adj" fmla="val 16667"/>
                </a:avLst>
              </a:prstGeom>
              <a:solidFill>
                <a:srgbClr val="FFCCCC"/>
              </a:solidFill>
              <a:ln w="38100" cmpd="dbl" algn="ctr">
                <a:solidFill>
                  <a:srgbClr val="9900CC"/>
                </a:solidFill>
                <a:round/>
                <a:headEnd/>
                <a:tailEnd/>
              </a:ln>
              <a:effectLst>
                <a:outerShdw dist="125724" dir="18900000" algn="ctr" rotWithShape="0">
                  <a:srgbClr val="000099"/>
                </a:outerShdw>
              </a:effectLst>
            </p:spPr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h-TH" b="1">
                    <a:latin typeface="TH Niramit AS" pitchFamily="2" charset="-34"/>
                    <a:cs typeface="TH Niramit AS" pitchFamily="2" charset="-34"/>
                  </a:rPr>
                  <a:t>วิสัยทัศน์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h-TH" b="1">
                    <a:latin typeface="TH Niramit AS" pitchFamily="2" charset="-34"/>
                    <a:cs typeface="TH Niramit AS" pitchFamily="2" charset="-34"/>
                  </a:rPr>
                  <a:t>พันธกิจ</a:t>
                </a:r>
              </a:p>
            </p:txBody>
          </p:sp>
          <p:sp>
            <p:nvSpPr>
              <p:cNvPr id="11" name="สี่เหลี่ยมมุมมน 10"/>
              <p:cNvSpPr>
                <a:spLocks noChangeArrowheads="1"/>
              </p:cNvSpPr>
              <p:nvPr/>
            </p:nvSpPr>
            <p:spPr bwMode="auto">
              <a:xfrm>
                <a:off x="4643438" y="3500657"/>
                <a:ext cx="2062162" cy="777824"/>
              </a:xfrm>
              <a:prstGeom prst="roundRect">
                <a:avLst>
                  <a:gd name="adj" fmla="val 16667"/>
                </a:avLst>
              </a:prstGeom>
              <a:solidFill>
                <a:srgbClr val="FFCCCC"/>
              </a:solidFill>
              <a:ln w="38100" cmpd="dbl" algn="ctr">
                <a:solidFill>
                  <a:srgbClr val="9900CC"/>
                </a:solidFill>
                <a:round/>
                <a:headEnd/>
                <a:tailEnd/>
              </a:ln>
              <a:effectLst>
                <a:outerShdw dist="125724" dir="18900000" algn="ctr" rotWithShape="0">
                  <a:srgbClr val="000099"/>
                </a:outerShdw>
              </a:effectLst>
            </p:spPr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h-TH" b="1" dirty="0">
                    <a:latin typeface="TH Niramit AS" pitchFamily="2" charset="-34"/>
                    <a:cs typeface="TH Niramit AS" pitchFamily="2" charset="-34"/>
                  </a:rPr>
                  <a:t>ผลวิจัย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h-TH" b="1" dirty="0">
                    <a:latin typeface="TH Niramit AS" pitchFamily="2" charset="-34"/>
                    <a:cs typeface="TH Niramit AS" pitchFamily="2" charset="-34"/>
                  </a:rPr>
                  <a:t>ข้อมูลเชิงประจักษ์</a:t>
                </a:r>
              </a:p>
            </p:txBody>
          </p:sp>
          <p:sp>
            <p:nvSpPr>
              <p:cNvPr id="12" name="สี่เหลี่ยมมุมมน 11"/>
              <p:cNvSpPr>
                <a:spLocks noChangeArrowheads="1"/>
              </p:cNvSpPr>
              <p:nvPr/>
            </p:nvSpPr>
            <p:spPr bwMode="auto">
              <a:xfrm>
                <a:off x="6858000" y="3500657"/>
                <a:ext cx="1981200" cy="785761"/>
              </a:xfrm>
              <a:prstGeom prst="roundRect">
                <a:avLst>
                  <a:gd name="adj" fmla="val 16667"/>
                </a:avLst>
              </a:prstGeom>
              <a:solidFill>
                <a:srgbClr val="FFCCCC"/>
              </a:solidFill>
              <a:ln w="38100" cmpd="dbl" algn="ctr">
                <a:solidFill>
                  <a:srgbClr val="9900CC"/>
                </a:solidFill>
                <a:round/>
                <a:headEnd/>
                <a:tailEnd/>
              </a:ln>
              <a:effectLst>
                <a:outerShdw dist="125724" dir="18900000" algn="ctr" rotWithShape="0">
                  <a:srgbClr val="000099"/>
                </a:outerShdw>
              </a:effectLst>
            </p:spPr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h-TH" b="1" dirty="0">
                    <a:latin typeface="TH Niramit AS" pitchFamily="2" charset="-34"/>
                    <a:cs typeface="TH Niramit AS" pitchFamily="2" charset="-34"/>
                  </a:rPr>
                  <a:t>แหล่งสนับสนุน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h-TH" b="1" dirty="0">
                    <a:latin typeface="TH Niramit AS" pitchFamily="2" charset="-34"/>
                    <a:cs typeface="TH Niramit AS" pitchFamily="2" charset="-34"/>
                  </a:rPr>
                  <a:t>วิชาการ</a:t>
                </a:r>
              </a:p>
            </p:txBody>
          </p:sp>
          <p:cxnSp>
            <p:nvCxnSpPr>
              <p:cNvPr id="28688" name="ลูกศรเชื่อมต่อแบบตรง 21"/>
              <p:cNvCxnSpPr>
                <a:cxnSpLocks noChangeShapeType="1"/>
              </p:cNvCxnSpPr>
              <p:nvPr/>
            </p:nvCxnSpPr>
            <p:spPr bwMode="auto">
              <a:xfrm rot="10800000">
                <a:off x="1187624" y="836614"/>
                <a:ext cx="3248024" cy="534986"/>
              </a:xfrm>
              <a:prstGeom prst="straightConnector1">
                <a:avLst/>
              </a:prstGeom>
              <a:noFill/>
              <a:ln w="57150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689" name="ลูกศรเชื่อมต่อแบบตรง 23"/>
              <p:cNvCxnSpPr>
                <a:cxnSpLocks noChangeShapeType="1"/>
              </p:cNvCxnSpPr>
              <p:nvPr/>
            </p:nvCxnSpPr>
            <p:spPr bwMode="auto">
              <a:xfrm flipH="1" flipV="1">
                <a:off x="3419475" y="837005"/>
                <a:ext cx="971725" cy="491733"/>
              </a:xfrm>
              <a:prstGeom prst="straightConnector1">
                <a:avLst/>
              </a:prstGeom>
              <a:noFill/>
              <a:ln w="57150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690" name="ลูกศรเชื่อมต่อแบบตรง 25"/>
              <p:cNvCxnSpPr>
                <a:cxnSpLocks noChangeShapeType="1"/>
              </p:cNvCxnSpPr>
              <p:nvPr/>
            </p:nvCxnSpPr>
            <p:spPr bwMode="auto">
              <a:xfrm flipV="1">
                <a:off x="4435648" y="836613"/>
                <a:ext cx="1044576" cy="474662"/>
              </a:xfrm>
              <a:prstGeom prst="straightConnector1">
                <a:avLst/>
              </a:prstGeom>
              <a:noFill/>
              <a:ln w="57150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499" name="Line 19"/>
              <p:cNvSpPr>
                <a:spLocks noChangeShapeType="1"/>
              </p:cNvSpPr>
              <p:nvPr/>
            </p:nvSpPr>
            <p:spPr bwMode="auto">
              <a:xfrm>
                <a:off x="1258888" y="3167304"/>
                <a:ext cx="6626225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>
                <a:outerShdw dist="125724" dir="18900000" algn="ctr" rotWithShape="0">
                  <a:srgbClr val="000099"/>
                </a:outerShdw>
              </a:effectLst>
            </p:spPr>
            <p:txBody>
              <a:bodyPr wrap="none" lIns="0" tIns="0" rIns="0" bIns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>
                  <a:latin typeface="+mn-lt"/>
                  <a:cs typeface="+mn-cs"/>
                </a:endParaRPr>
              </a:p>
            </p:txBody>
          </p:sp>
          <p:sp>
            <p:nvSpPr>
              <p:cNvPr id="28692" name="Line 20"/>
              <p:cNvSpPr>
                <a:spLocks noChangeShapeType="1"/>
              </p:cNvSpPr>
              <p:nvPr/>
            </p:nvSpPr>
            <p:spPr bwMode="auto">
              <a:xfrm>
                <a:off x="1258888" y="3141663"/>
                <a:ext cx="0" cy="358775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/>
              <a:lstStyle/>
              <a:p>
                <a:endParaRPr lang="th-TH"/>
              </a:p>
            </p:txBody>
          </p:sp>
          <p:sp>
            <p:nvSpPr>
              <p:cNvPr id="28693" name="Line 21"/>
              <p:cNvSpPr>
                <a:spLocks noChangeShapeType="1"/>
              </p:cNvSpPr>
              <p:nvPr/>
            </p:nvSpPr>
            <p:spPr bwMode="auto">
              <a:xfrm>
                <a:off x="3419475" y="3154363"/>
                <a:ext cx="0" cy="358775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/>
              <a:lstStyle/>
              <a:p>
                <a:endParaRPr lang="th-TH"/>
              </a:p>
            </p:txBody>
          </p:sp>
          <p:sp>
            <p:nvSpPr>
              <p:cNvPr id="28694" name="Line 23"/>
              <p:cNvSpPr>
                <a:spLocks noChangeShapeType="1"/>
              </p:cNvSpPr>
              <p:nvPr/>
            </p:nvSpPr>
            <p:spPr bwMode="auto">
              <a:xfrm>
                <a:off x="5580063" y="3154363"/>
                <a:ext cx="0" cy="358775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/>
              <a:lstStyle/>
              <a:p>
                <a:endParaRPr lang="th-TH"/>
              </a:p>
            </p:txBody>
          </p:sp>
          <p:sp>
            <p:nvSpPr>
              <p:cNvPr id="28695" name="Line 25"/>
              <p:cNvSpPr>
                <a:spLocks noChangeShapeType="1"/>
              </p:cNvSpPr>
              <p:nvPr/>
            </p:nvSpPr>
            <p:spPr bwMode="auto">
              <a:xfrm>
                <a:off x="7885113" y="3154363"/>
                <a:ext cx="0" cy="358775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/>
              <a:lstStyle/>
              <a:p>
                <a:endParaRPr lang="th-TH"/>
              </a:p>
            </p:txBody>
          </p:sp>
          <p:sp>
            <p:nvSpPr>
              <p:cNvPr id="28696" name="Line 27"/>
              <p:cNvSpPr>
                <a:spLocks noChangeShapeType="1"/>
              </p:cNvSpPr>
              <p:nvPr/>
            </p:nvSpPr>
            <p:spPr bwMode="auto">
              <a:xfrm flipV="1">
                <a:off x="4495800" y="2895600"/>
                <a:ext cx="0" cy="288925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/>
              <a:lstStyle/>
              <a:p>
                <a:endParaRPr lang="th-TH"/>
              </a:p>
            </p:txBody>
          </p:sp>
          <p:sp>
            <p:nvSpPr>
              <p:cNvPr id="2" name="สี่เหลี่ยมผืนผ้า 5"/>
              <p:cNvSpPr>
                <a:spLocks noChangeArrowheads="1"/>
              </p:cNvSpPr>
              <p:nvPr/>
            </p:nvSpPr>
            <p:spPr bwMode="auto">
              <a:xfrm>
                <a:off x="7019925" y="151250"/>
                <a:ext cx="1800225" cy="685755"/>
              </a:xfrm>
              <a:prstGeom prst="rect">
                <a:avLst/>
              </a:prstGeom>
              <a:solidFill>
                <a:srgbClr val="FFFF00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>
                <a:outerShdw dist="125724" dir="18900000" algn="ctr" rotWithShape="0">
                  <a:srgbClr val="000099"/>
                </a:outerShdw>
              </a:effectLst>
            </p:spPr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h-TH" sz="2000" b="1">
                    <a:solidFill>
                      <a:schemeClr val="accent6">
                        <a:lumMod val="75000"/>
                      </a:schemeClr>
                    </a:solidFill>
                    <a:latin typeface="TH Niramit AS" pitchFamily="2" charset="-34"/>
                    <a:cs typeface="TH Niramit AS" pitchFamily="2" charset="-34"/>
                  </a:rPr>
                  <a:t>แผนปฏิบัติการ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h-TH" sz="2000" b="1">
                    <a:solidFill>
                      <a:schemeClr val="accent6">
                        <a:lumMod val="75000"/>
                      </a:schemeClr>
                    </a:solidFill>
                    <a:latin typeface="TH Niramit AS" pitchFamily="2" charset="-34"/>
                    <a:cs typeface="TH Niramit AS" pitchFamily="2" charset="-34"/>
                  </a:rPr>
                  <a:t>ประจำปี</a:t>
                </a:r>
              </a:p>
            </p:txBody>
          </p:sp>
          <p:cxnSp>
            <p:nvCxnSpPr>
              <p:cNvPr id="28698" name="ลูกศรเชื่อมต่อแบบตรง 25"/>
              <p:cNvCxnSpPr>
                <a:cxnSpLocks noChangeShapeType="1"/>
              </p:cNvCxnSpPr>
              <p:nvPr/>
            </p:nvCxnSpPr>
            <p:spPr bwMode="auto">
              <a:xfrm flipV="1">
                <a:off x="4438407" y="879475"/>
                <a:ext cx="3013193" cy="478197"/>
              </a:xfrm>
              <a:prstGeom prst="straightConnector1">
                <a:avLst/>
              </a:prstGeom>
              <a:noFill/>
              <a:ln w="57150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8699" name="Line 27"/>
              <p:cNvSpPr>
                <a:spLocks noChangeShapeType="1"/>
              </p:cNvSpPr>
              <p:nvPr/>
            </p:nvSpPr>
            <p:spPr bwMode="auto">
              <a:xfrm flipV="1">
                <a:off x="4495800" y="2057400"/>
                <a:ext cx="0" cy="288925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/>
              <a:lstStyle/>
              <a:p>
                <a:endParaRPr lang="th-TH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Line 4"/>
          <p:cNvSpPr>
            <a:spLocks noChangeShapeType="1"/>
          </p:cNvSpPr>
          <p:nvPr/>
        </p:nvSpPr>
        <p:spPr bwMode="auto">
          <a:xfrm>
            <a:off x="990600" y="685800"/>
            <a:ext cx="8153400" cy="0"/>
          </a:xfrm>
          <a:prstGeom prst="line">
            <a:avLst/>
          </a:prstGeom>
          <a:noFill/>
          <a:ln w="38100" cmpd="dbl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92161" name="Rectangle 1"/>
          <p:cNvSpPr>
            <a:spLocks noChangeArrowheads="1"/>
          </p:cNvSpPr>
          <p:nvPr/>
        </p:nvSpPr>
        <p:spPr bwMode="auto">
          <a:xfrm>
            <a:off x="200025" y="374740"/>
            <a:ext cx="8692455" cy="6186309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4400" b="1" dirty="0" smtClean="0">
                <a:solidFill>
                  <a:schemeClr val="tx1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3</a:t>
            </a:r>
            <a:r>
              <a:rPr lang="th-TH" sz="4400" b="1" dirty="0">
                <a:solidFill>
                  <a:schemeClr val="tx1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. การดำเนินงานตามแผนพัฒนาการจัดการศึกษาของสถานศึกษา ดำเนินการดังนี้</a:t>
            </a:r>
            <a:endParaRPr lang="en-US" sz="4400" b="1" dirty="0">
              <a:solidFill>
                <a:schemeClr val="tx1"/>
              </a:solidFill>
              <a:latin typeface="TH Niramit AS" pitchFamily="2" charset="-34"/>
              <a:ea typeface="Calibri" pitchFamily="34" charset="0"/>
              <a:cs typeface="TH Niramit AS" pitchFamily="2" charset="-34"/>
            </a:endParaRPr>
          </a:p>
          <a:p>
            <a:pPr eaLnBrk="0" hangingPunct="0">
              <a:defRPr/>
            </a:pPr>
            <a:r>
              <a:rPr lang="th-TH" sz="4400" b="1" dirty="0">
                <a:solidFill>
                  <a:schemeClr val="tx1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     </a:t>
            </a:r>
            <a:r>
              <a:rPr lang="en-US" sz="4400" b="1" dirty="0">
                <a:solidFill>
                  <a:schemeClr val="tx1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3</a:t>
            </a:r>
            <a:r>
              <a:rPr lang="th-TH" sz="4400" b="1" dirty="0">
                <a:solidFill>
                  <a:schemeClr val="tx1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.1 นำแผนปฏิบัติการประจำปีแต่ละปีสู่การปฏิบัติ ตามกรอบระยะเวลา และกิจกรรม/โครงการที่กำหนดไว้</a:t>
            </a:r>
            <a:endParaRPr lang="en-US" sz="4400" b="1" dirty="0">
              <a:solidFill>
                <a:schemeClr val="tx1"/>
              </a:solidFill>
              <a:latin typeface="TH Niramit AS" pitchFamily="2" charset="-34"/>
              <a:cs typeface="TH Niramit AS" pitchFamily="2" charset="-34"/>
            </a:endParaRPr>
          </a:p>
          <a:p>
            <a:pPr eaLnBrk="0" hangingPunct="0">
              <a:defRPr/>
            </a:pPr>
            <a:r>
              <a:rPr lang="th-TH" sz="44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     </a:t>
            </a:r>
            <a:r>
              <a:rPr lang="en-US" sz="44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3</a:t>
            </a:r>
            <a:r>
              <a:rPr lang="th-TH" sz="44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.2 ผู้รับผิดชอบและผู้เกี่ยวข้องทุกฝ่ายปฏิบัติตามบทบาทหน้าที่และความรับผิดชอบตามที่ได้กำหนดอย่างมีประสิทธิภาพและเกิดประสิทธิผลสูงสุด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Line 4"/>
          <p:cNvSpPr>
            <a:spLocks noChangeShapeType="1"/>
          </p:cNvSpPr>
          <p:nvPr/>
        </p:nvSpPr>
        <p:spPr bwMode="auto">
          <a:xfrm>
            <a:off x="990600" y="685800"/>
            <a:ext cx="8153400" cy="0"/>
          </a:xfrm>
          <a:prstGeom prst="line">
            <a:avLst/>
          </a:prstGeom>
          <a:noFill/>
          <a:ln w="38100" cmpd="dbl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91137" name="Rectangle 1"/>
          <p:cNvSpPr>
            <a:spLocks noChangeArrowheads="1"/>
          </p:cNvSpPr>
          <p:nvPr/>
        </p:nvSpPr>
        <p:spPr bwMode="auto">
          <a:xfrm>
            <a:off x="95250" y="373331"/>
            <a:ext cx="8869363" cy="6247864"/>
          </a:xfrm>
          <a:prstGeom prst="rect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tabLst>
                <a:tab pos="180975" algn="l"/>
              </a:tabLst>
              <a:defRPr/>
            </a:pPr>
            <a:r>
              <a:rPr lang="en-US" sz="3600" b="1" dirty="0">
                <a:solidFill>
                  <a:schemeClr val="tx1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4</a:t>
            </a:r>
            <a:r>
              <a:rPr lang="th-TH" sz="3600" b="1" dirty="0">
                <a:solidFill>
                  <a:schemeClr val="tx1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. การจัดให้มีการติดตามตรวจสอบคุณภาพการศึกษา ดำเนินการดังนี้</a:t>
            </a:r>
            <a:endParaRPr lang="en-US" sz="3600" b="1" dirty="0">
              <a:solidFill>
                <a:schemeClr val="tx1"/>
              </a:solidFill>
              <a:latin typeface="TH Niramit AS" pitchFamily="2" charset="-34"/>
              <a:cs typeface="TH Niramit AS" pitchFamily="2" charset="-34"/>
            </a:endParaRPr>
          </a:p>
          <a:p>
            <a:pPr indent="835025" eaLnBrk="0" hangingPunct="0">
              <a:tabLst>
                <a:tab pos="180975" algn="l"/>
              </a:tabLst>
              <a:defRPr/>
            </a:pPr>
            <a:r>
              <a:rPr lang="en-US" sz="3600" b="1" dirty="0">
                <a:solidFill>
                  <a:schemeClr val="tx1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4</a:t>
            </a:r>
            <a:r>
              <a:rPr lang="th-TH" sz="3600" b="1" dirty="0">
                <a:solidFill>
                  <a:schemeClr val="tx1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.1 กำหนดผู้รับผิดชอบในการติดตามตรวจสอบคุณภาพการศึกษาระดับสถานศึกษา(รายงานโครงการต่างๆ) </a:t>
            </a:r>
            <a:endParaRPr lang="en-US" sz="3600" b="1" dirty="0">
              <a:solidFill>
                <a:schemeClr val="tx1"/>
              </a:solidFill>
              <a:latin typeface="TH Niramit AS" pitchFamily="2" charset="-34"/>
              <a:cs typeface="TH Niramit AS" pitchFamily="2" charset="-34"/>
            </a:endParaRPr>
          </a:p>
          <a:p>
            <a:pPr indent="835025" eaLnBrk="0" hangingPunct="0">
              <a:tabLst>
                <a:tab pos="180975" algn="l"/>
              </a:tabLst>
              <a:defRPr/>
            </a:pPr>
            <a:r>
              <a:rPr lang="en-US" sz="3600" b="1" dirty="0">
                <a:solidFill>
                  <a:schemeClr val="tx1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4</a:t>
            </a:r>
            <a:r>
              <a:rPr lang="th-TH" sz="3600" b="1" dirty="0">
                <a:solidFill>
                  <a:schemeClr val="tx1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.2 ติดตามตรวจสอบคุณภาพการศึกษาทั้งระดับบุคคลและระดับสถานศึกษา อย่างน้อยภาคเรียนละ 1 ครั้ง </a:t>
            </a:r>
            <a:endParaRPr lang="en-US" sz="3600" b="1" dirty="0">
              <a:solidFill>
                <a:schemeClr val="tx1"/>
              </a:solidFill>
              <a:latin typeface="TH Niramit AS" pitchFamily="2" charset="-34"/>
              <a:cs typeface="TH Niramit AS" pitchFamily="2" charset="-34"/>
            </a:endParaRPr>
          </a:p>
          <a:p>
            <a:pPr indent="835025" eaLnBrk="0" hangingPunct="0">
              <a:tabLst>
                <a:tab pos="180975" algn="l"/>
              </a:tabLst>
              <a:defRPr/>
            </a:pPr>
            <a:r>
              <a:rPr lang="en-US" sz="3600" b="1" dirty="0">
                <a:solidFill>
                  <a:schemeClr val="tx1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4</a:t>
            </a:r>
            <a:r>
              <a:rPr lang="th-TH" sz="3600" b="1" dirty="0">
                <a:solidFill>
                  <a:schemeClr val="tx1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.3 รายงานและนำผลการติดตามตรวจสอบคุณภาพการศึกษาไปใช้ประโยชน์ในการปรับปรุงพัฒนา </a:t>
            </a:r>
            <a:endParaRPr lang="en-US" sz="3600" b="1" dirty="0">
              <a:solidFill>
                <a:schemeClr val="tx1"/>
              </a:solidFill>
              <a:latin typeface="TH Niramit AS" pitchFamily="2" charset="-34"/>
              <a:cs typeface="TH Niramit AS" pitchFamily="2" charset="-34"/>
            </a:endParaRPr>
          </a:p>
          <a:p>
            <a:pPr indent="835025" eaLnBrk="0" hangingPunct="0">
              <a:tabLst>
                <a:tab pos="180975" algn="l"/>
              </a:tabLst>
              <a:defRPr/>
            </a:pPr>
            <a:r>
              <a:rPr lang="en-US" sz="3600" b="1" dirty="0">
                <a:solidFill>
                  <a:schemeClr val="tx1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4</a:t>
            </a:r>
            <a:r>
              <a:rPr lang="th-TH" sz="3600" b="1" dirty="0">
                <a:solidFill>
                  <a:schemeClr val="tx1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.4 เตรียมการและให้ความร่วมมือในการติดตามตรวจสอบคุณภาพการศึกษาจากหน่วยงานต้นสังกัด</a:t>
            </a:r>
          </a:p>
          <a:p>
            <a:pPr indent="835025" eaLnBrk="0" hangingPunct="0">
              <a:tabLst>
                <a:tab pos="180975" algn="l"/>
              </a:tabLst>
              <a:defRPr/>
            </a:pPr>
            <a:endParaRPr lang="th-TH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Line 4"/>
          <p:cNvSpPr>
            <a:spLocks noChangeShapeType="1"/>
          </p:cNvSpPr>
          <p:nvPr/>
        </p:nvSpPr>
        <p:spPr bwMode="auto">
          <a:xfrm>
            <a:off x="990600" y="685800"/>
            <a:ext cx="8153400" cy="0"/>
          </a:xfrm>
          <a:prstGeom prst="line">
            <a:avLst/>
          </a:prstGeom>
          <a:noFill/>
          <a:ln w="38100" cmpd="dbl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90113" name="Rectangle 1"/>
          <p:cNvSpPr>
            <a:spLocks noChangeArrowheads="1"/>
          </p:cNvSpPr>
          <p:nvPr/>
        </p:nvSpPr>
        <p:spPr bwMode="auto">
          <a:xfrm>
            <a:off x="228600" y="316796"/>
            <a:ext cx="8686800" cy="618630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tabLst>
                <a:tab pos="180975" algn="l"/>
              </a:tabLst>
              <a:defRPr/>
            </a:pPr>
            <a:r>
              <a:rPr lang="en-US" sz="3600" b="1" dirty="0">
                <a:solidFill>
                  <a:schemeClr val="tx1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5</a:t>
            </a:r>
            <a:r>
              <a:rPr lang="th-TH" sz="3600" b="1" dirty="0">
                <a:solidFill>
                  <a:schemeClr val="tx1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.การจัดให้มีการประเมินคุณภาพภายในตามมาตรฐานการศึกษาของสถานศึกษา ดำเนินการดังนี้ </a:t>
            </a:r>
            <a:r>
              <a:rPr lang="th-TH" sz="3600" b="1" dirty="0" smtClean="0">
                <a:solidFill>
                  <a:schemeClr val="tx1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(</a:t>
            </a:r>
            <a:r>
              <a:rPr lang="en-US" sz="3600" b="1" dirty="0" smtClean="0">
                <a:solidFill>
                  <a:schemeClr val="tx1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p178</a:t>
            </a:r>
            <a:r>
              <a:rPr lang="th-TH" sz="3600" b="1" dirty="0">
                <a:solidFill>
                  <a:schemeClr val="tx1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)</a:t>
            </a:r>
            <a:br>
              <a:rPr lang="th-TH" sz="3600" b="1" dirty="0">
                <a:solidFill>
                  <a:schemeClr val="tx1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</a:br>
            <a:r>
              <a:rPr lang="th-TH" sz="3600" b="1" dirty="0" smtClean="0">
                <a:solidFill>
                  <a:schemeClr val="tx1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    </a:t>
            </a:r>
            <a:r>
              <a:rPr lang="en-US" sz="3600" b="1" dirty="0">
                <a:solidFill>
                  <a:schemeClr val="tx1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5</a:t>
            </a:r>
            <a:r>
              <a:rPr lang="th-TH" sz="3600" b="1" dirty="0">
                <a:solidFill>
                  <a:schemeClr val="tx1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.1  ให้มีคณะกรรมการประเมินคุณภาพภายในอย่างน้อย 3 คน ที่ประกอบด้วย</a:t>
            </a:r>
            <a:r>
              <a:rPr lang="th-TH" sz="3600" b="1" u="sng" dirty="0">
                <a:solidFill>
                  <a:srgbClr val="FF0000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ผู้ทรงคุณวุฒิภายนอก</a:t>
            </a:r>
            <a:r>
              <a:rPr lang="th-TH" sz="3600" b="1" dirty="0">
                <a:solidFill>
                  <a:schemeClr val="tx1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ที่หน่วยงานต้นสังกัดขึ้นทะเบียนไว้อย่างน้อย 1 คน เข้ามามีส่วนร่วมในกระบวนการประเมินคุณภาพภายในของสถานศึกษา </a:t>
            </a:r>
            <a:r>
              <a:rPr lang="th-TH" sz="3600" b="1" u="sng" dirty="0">
                <a:solidFill>
                  <a:srgbClr val="FF0000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อย่างน้อยปีละ 1 ครั้ง</a:t>
            </a:r>
            <a:br>
              <a:rPr lang="th-TH" sz="3600" b="1" u="sng" dirty="0">
                <a:solidFill>
                  <a:srgbClr val="FF0000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</a:br>
            <a:endParaRPr lang="en-US" sz="3600" b="1" u="sng" dirty="0">
              <a:solidFill>
                <a:srgbClr val="FF0000"/>
              </a:solidFill>
              <a:latin typeface="TH Niramit AS" pitchFamily="2" charset="-34"/>
              <a:cs typeface="TH Niramit AS" pitchFamily="2" charset="-34"/>
            </a:endParaRPr>
          </a:p>
          <a:p>
            <a:pPr eaLnBrk="0" hangingPunct="0">
              <a:tabLst>
                <a:tab pos="180975" algn="l"/>
              </a:tabLst>
              <a:defRPr/>
            </a:pPr>
            <a:r>
              <a:rPr lang="th-TH" sz="36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    </a:t>
            </a:r>
            <a:r>
              <a:rPr lang="en-US" sz="36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5</a:t>
            </a:r>
            <a:r>
              <a:rPr lang="th-TH" sz="36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.2 ดำเนินการประเมินคุณภาพภายในตามมาตรฐานการศึกษาของสถานศึกษา </a:t>
            </a:r>
            <a:r>
              <a:rPr lang="th-TH" sz="3600" b="1" u="sng" dirty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โดยใช้วิธีการและเครื่องมือที่หลากหลายและเหมาะสม</a:t>
            </a:r>
          </a:p>
          <a:p>
            <a:pPr eaLnBrk="0" hangingPunct="0">
              <a:tabLst>
                <a:tab pos="180975" algn="l"/>
              </a:tabLst>
              <a:defRPr/>
            </a:pPr>
            <a:endParaRPr lang="th-TH" sz="3600" b="1" dirty="0">
              <a:solidFill>
                <a:schemeClr val="tx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รูปภาพ 3" descr="6qa.PN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050" y="0"/>
            <a:ext cx="9969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Line 4"/>
          <p:cNvSpPr>
            <a:spLocks noChangeShapeType="1"/>
          </p:cNvSpPr>
          <p:nvPr/>
        </p:nvSpPr>
        <p:spPr bwMode="auto">
          <a:xfrm>
            <a:off x="990600" y="685800"/>
            <a:ext cx="8153400" cy="0"/>
          </a:xfrm>
          <a:prstGeom prst="line">
            <a:avLst/>
          </a:prstGeom>
          <a:noFill/>
          <a:ln w="38100" cmpd="dbl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93185" name="Rectangle 1"/>
          <p:cNvSpPr>
            <a:spLocks noChangeArrowheads="1"/>
          </p:cNvSpPr>
          <p:nvPr/>
        </p:nvSpPr>
        <p:spPr bwMode="auto">
          <a:xfrm>
            <a:off x="107950" y="124192"/>
            <a:ext cx="8856663" cy="65556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tx1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6</a:t>
            </a:r>
            <a:r>
              <a:rPr lang="th-TH" sz="4000" b="1" dirty="0">
                <a:solidFill>
                  <a:schemeClr val="tx1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. การจัดทำรายงานประจำปีที่เป็นรายงานประเมินคุณภาพภายใน</a:t>
            </a:r>
            <a:r>
              <a:rPr lang="th-TH" sz="4000" b="1" dirty="0" smtClean="0">
                <a:solidFill>
                  <a:schemeClr val="tx1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(</a:t>
            </a:r>
            <a:r>
              <a:rPr lang="en-US" sz="4000" b="1" dirty="0" smtClean="0">
                <a:solidFill>
                  <a:schemeClr val="tx1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SAR</a:t>
            </a:r>
            <a:r>
              <a:rPr lang="th-TH" sz="4000" b="1" dirty="0">
                <a:solidFill>
                  <a:schemeClr val="tx1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) </a:t>
            </a:r>
            <a:r>
              <a:rPr lang="th-TH" sz="3400" b="1" dirty="0">
                <a:solidFill>
                  <a:schemeClr val="tx1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ดำเนินการดังนี้</a:t>
            </a:r>
            <a:endParaRPr lang="en-US" sz="3400" b="1" dirty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th-TH" sz="3400" b="1" dirty="0">
                <a:solidFill>
                  <a:schemeClr val="tx1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     </a:t>
            </a:r>
            <a:r>
              <a:rPr lang="en-US" sz="3400" b="1" dirty="0">
                <a:solidFill>
                  <a:schemeClr val="tx1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6</a:t>
            </a:r>
            <a:r>
              <a:rPr lang="th-TH" sz="3400" b="1" dirty="0">
                <a:solidFill>
                  <a:schemeClr val="tx1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.1 </a:t>
            </a:r>
            <a:r>
              <a:rPr lang="th-TH" sz="3400" b="1" dirty="0">
                <a:solidFill>
                  <a:srgbClr val="FFFF00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สรุปและจัดทำรายงานประจำปี</a:t>
            </a:r>
            <a:r>
              <a:rPr lang="th-TH" sz="3400" b="1" dirty="0">
                <a:solidFill>
                  <a:schemeClr val="tx1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ที่เป็นรายงานประเมินคุณภาพภายในของสถานศึกษาที่สะท้อนคุณภาพผู้เรียนและผลสำเร็จของการบริหารจัดการศึกษาตามรูปแบบที่หน่วยงานต้นสังกัดกำหนด</a:t>
            </a:r>
            <a:endParaRPr lang="en-US" sz="3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th-TH" sz="34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     </a:t>
            </a:r>
            <a:r>
              <a:rPr lang="en-US" sz="34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6</a:t>
            </a:r>
            <a:r>
              <a:rPr lang="th-TH" sz="34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.2 </a:t>
            </a:r>
            <a:r>
              <a:rPr lang="th-TH" sz="3400" b="1" dirty="0">
                <a:solidFill>
                  <a:srgbClr val="FFFF00"/>
                </a:solidFill>
                <a:latin typeface="TH Niramit AS" pitchFamily="2" charset="-34"/>
                <a:cs typeface="TH Niramit AS" pitchFamily="2" charset="-34"/>
              </a:rPr>
              <a:t>นำเสนอรายงาน</a:t>
            </a:r>
            <a:r>
              <a:rPr lang="th-TH" sz="34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ต่อ</a:t>
            </a:r>
            <a:r>
              <a:rPr lang="th-TH" sz="3400" b="1" dirty="0">
                <a:solidFill>
                  <a:srgbClr val="FFFF00"/>
                </a:solidFill>
                <a:latin typeface="TH Niramit AS" pitchFamily="2" charset="-34"/>
                <a:cs typeface="TH Niramit AS" pitchFamily="2" charset="-34"/>
              </a:rPr>
              <a:t>คณะกรรมการสถานศึกษาขั้นพื้นฐาน  </a:t>
            </a:r>
            <a:r>
              <a:rPr lang="th-TH" sz="34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และหรือคณะกรรมการสถานศึกษา และหรือ คณะกรรมการบริหารสถานศึกษา</a:t>
            </a:r>
            <a:r>
              <a:rPr lang="th-TH" sz="3400" b="1" dirty="0">
                <a:solidFill>
                  <a:srgbClr val="FFFF00"/>
                </a:solidFill>
                <a:latin typeface="TH Niramit AS" pitchFamily="2" charset="-34"/>
                <a:cs typeface="TH Niramit AS" pitchFamily="2" charset="-34"/>
              </a:rPr>
              <a:t>ให้ความเห็นชอบ</a:t>
            </a:r>
            <a:endParaRPr lang="en-US" sz="3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th-TH" sz="34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      </a:t>
            </a:r>
            <a:r>
              <a:rPr lang="en-US" sz="34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6</a:t>
            </a:r>
            <a:r>
              <a:rPr lang="th-TH" sz="34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.3 เผยแพร่</a:t>
            </a:r>
            <a:r>
              <a:rPr lang="th-TH" sz="3400" b="1" dirty="0">
                <a:solidFill>
                  <a:srgbClr val="FFFF00"/>
                </a:solidFill>
                <a:latin typeface="TH Niramit AS" pitchFamily="2" charset="-34"/>
                <a:cs typeface="TH Niramit AS" pitchFamily="2" charset="-34"/>
              </a:rPr>
              <a:t>รายงาน</a:t>
            </a:r>
            <a:r>
              <a:rPr lang="th-TH" sz="34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ต่อสาธารณชน </a:t>
            </a:r>
            <a:r>
              <a:rPr lang="th-TH" sz="3400" b="1" dirty="0">
                <a:solidFill>
                  <a:srgbClr val="FFFF00"/>
                </a:solidFill>
                <a:latin typeface="TH Niramit AS" pitchFamily="2" charset="-34"/>
                <a:cs typeface="TH Niramit AS" pitchFamily="2" charset="-34"/>
              </a:rPr>
              <a:t>หน่วยงานต้นสังกัด</a:t>
            </a:r>
            <a:r>
              <a:rPr lang="th-TH" sz="34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 และหน่วยงานที่เกี่ยวข้อง</a:t>
            </a:r>
          </a:p>
          <a:p>
            <a:pPr eaLnBrk="0" hangingPunct="0">
              <a:defRPr/>
            </a:pPr>
            <a:endParaRPr lang="th-TH" sz="3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860" y="124867"/>
            <a:ext cx="8736012" cy="1431925"/>
          </a:xfrm>
          <a:solidFill>
            <a:schemeClr val="tx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48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ระบบการประกันคุณภาพการศึกษา</a:t>
            </a:r>
            <a:br>
              <a:rPr lang="th-TH" sz="48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</a:br>
            <a:r>
              <a:rPr lang="th-TH" sz="48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ตามกฎกระทรวงฯ พ.ศ. 25</a:t>
            </a:r>
            <a:r>
              <a:rPr lang="en-US" sz="48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61</a:t>
            </a:r>
            <a:endParaRPr lang="th-TH" sz="4800" cap="none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16" name="สี่เหลี่ยมผืนผ้า 5"/>
          <p:cNvSpPr>
            <a:spLocks noChangeArrowheads="1"/>
          </p:cNvSpPr>
          <p:nvPr/>
        </p:nvSpPr>
        <p:spPr bwMode="auto">
          <a:xfrm>
            <a:off x="210480" y="1989783"/>
            <a:ext cx="8748464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kumimoji="1" lang="en-US" sz="4400" b="1" dirty="0" smtClean="0">
                <a:solidFill>
                  <a:srgbClr val="FF0066"/>
                </a:solidFill>
                <a:latin typeface="TH SarabunPSK" pitchFamily="34" charset="-34"/>
                <a:cs typeface="TH SarabunPSK" pitchFamily="34" charset="-34"/>
                <a:hlinkClick r:id="rId2" action="ppaction://hlinkfile"/>
              </a:rPr>
              <a:t>1.</a:t>
            </a:r>
            <a:r>
              <a:rPr kumimoji="1" lang="th-TH" sz="4400" b="1" dirty="0" smtClean="0">
                <a:solidFill>
                  <a:srgbClr val="FF0066"/>
                </a:solidFill>
                <a:latin typeface="TH SarabunPSK" pitchFamily="34" charset="-34"/>
                <a:cs typeface="TH SarabunPSK" pitchFamily="34" charset="-34"/>
                <a:hlinkClick r:id="rId2" action="ppaction://hlinkfile"/>
              </a:rPr>
              <a:t> </a:t>
            </a:r>
            <a:r>
              <a:rPr kumimoji="1" lang="th-TH" sz="4400" b="1" dirty="0" smtClean="0">
                <a:solidFill>
                  <a:srgbClr val="FF0066"/>
                </a:solidFill>
                <a:latin typeface="TH SarabunPSK" pitchFamily="34" charset="-34"/>
                <a:cs typeface="TH SarabunPSK" pitchFamily="34" charset="-34"/>
              </a:rPr>
              <a:t>กฎกระทรวง ว่าด้วยการประกันคุณภาพ</a:t>
            </a:r>
            <a:r>
              <a:rPr kumimoji="1" lang="th-TH" sz="4400" b="1" dirty="0" smtClean="0">
                <a:solidFill>
                  <a:srgbClr val="FF0066"/>
                </a:solidFill>
                <a:latin typeface="TH SarabunPSK" pitchFamily="34" charset="-34"/>
                <a:cs typeface="TH SarabunPSK" pitchFamily="34" charset="-34"/>
              </a:rPr>
              <a:t>การศึกษา </a:t>
            </a:r>
            <a:br>
              <a:rPr kumimoji="1" lang="th-TH" sz="4400" b="1" dirty="0" smtClean="0">
                <a:solidFill>
                  <a:srgbClr val="FF0066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kumimoji="1" lang="th-TH" sz="4400" b="1" dirty="0" smtClean="0">
                <a:solidFill>
                  <a:srgbClr val="FF0066"/>
                </a:solidFill>
                <a:latin typeface="TH SarabunPSK" pitchFamily="34" charset="-34"/>
                <a:cs typeface="TH SarabunPSK" pitchFamily="34" charset="-34"/>
              </a:rPr>
              <a:t>    พ.ศ.2561  </a:t>
            </a:r>
            <a:endParaRPr kumimoji="1" lang="th-TH" sz="1000" b="1" dirty="0">
              <a:solidFill>
                <a:srgbClr val="FF0066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สี่เหลี่ยมผืนผ้า 5"/>
          <p:cNvSpPr>
            <a:spLocks noChangeArrowheads="1"/>
          </p:cNvSpPr>
          <p:nvPr/>
        </p:nvSpPr>
        <p:spPr bwMode="auto">
          <a:xfrm>
            <a:off x="288640" y="3239685"/>
            <a:ext cx="8531832" cy="227754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kumimoji="1" lang="en-US" sz="4400" b="1" dirty="0">
                <a:latin typeface="TH SarabunPSK" pitchFamily="34" charset="-34"/>
                <a:cs typeface="TH SarabunPSK" pitchFamily="34" charset="-34"/>
                <a:hlinkClick r:id="rId3" action="ppaction://hlinkfile"/>
              </a:rPr>
              <a:t>2</a:t>
            </a:r>
            <a:r>
              <a:rPr kumimoji="1" lang="en-US" sz="4400" b="1" dirty="0" smtClean="0">
                <a:latin typeface="TH SarabunPSK" pitchFamily="34" charset="-34"/>
                <a:cs typeface="TH SarabunPSK" pitchFamily="34" charset="-34"/>
                <a:hlinkClick r:id="rId3" action="ppaction://hlinkfile"/>
              </a:rPr>
              <a:t>.</a:t>
            </a:r>
            <a:r>
              <a:rPr kumimoji="1" lang="th-TH" sz="4400" b="1" dirty="0" smtClean="0">
                <a:latin typeface="TH SarabunPSK" pitchFamily="34" charset="-34"/>
                <a:cs typeface="TH SarabunPSK" pitchFamily="34" charset="-34"/>
                <a:hlinkClick r:id="rId3" action="ppaction://hlinkfile"/>
              </a:rPr>
              <a:t> </a:t>
            </a:r>
            <a:r>
              <a:rPr kumimoji="1" lang="th-TH" sz="4400" b="1" dirty="0" smtClean="0">
                <a:latin typeface="TH SarabunPSK" pitchFamily="34" charset="-34"/>
                <a:cs typeface="TH SarabunPSK" pitchFamily="34" charset="-34"/>
              </a:rPr>
              <a:t>ประกาศกระทรวงให้ใช้มาตรฐานการศึกษา </a:t>
            </a:r>
            <a:br>
              <a:rPr kumimoji="1" lang="th-TH" sz="4400" b="1" dirty="0" smtClean="0">
                <a:latin typeface="TH SarabunPSK" pitchFamily="34" charset="-34"/>
                <a:cs typeface="TH SarabunPSK" pitchFamily="34" charset="-34"/>
              </a:rPr>
            </a:br>
            <a:r>
              <a:rPr kumimoji="1" lang="th-TH" sz="44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kumimoji="1" lang="th-TH" sz="4400" b="1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kumimoji="1" lang="th-TH" sz="4400" b="1" dirty="0" smtClean="0">
                <a:latin typeface="TH SarabunPSK" pitchFamily="34" charset="-34"/>
                <a:cs typeface="TH SarabunPSK" pitchFamily="34" charset="-34"/>
              </a:rPr>
              <a:t>ระดับ</a:t>
            </a:r>
            <a:r>
              <a:rPr kumimoji="1" lang="th-TH" sz="4400" b="1" dirty="0" smtClean="0">
                <a:latin typeface="TH SarabunPSK" pitchFamily="34" charset="-34"/>
                <a:cs typeface="TH SarabunPSK" pitchFamily="34" charset="-34"/>
              </a:rPr>
              <a:t>ปฐมวัย ระดับการศึกษาขั้นพื้นฐาน และ</a:t>
            </a:r>
            <a:r>
              <a:rPr kumimoji="1" lang="th-TH" sz="4400" b="1" dirty="0" smtClean="0">
                <a:latin typeface="TH SarabunPSK" pitchFamily="34" charset="-34"/>
                <a:cs typeface="TH SarabunPSK" pitchFamily="34" charset="-34"/>
              </a:rPr>
              <a:t>ระดับ</a:t>
            </a:r>
            <a:br>
              <a:rPr kumimoji="1" lang="th-TH" sz="4400" b="1" dirty="0" smtClean="0">
                <a:latin typeface="TH SarabunPSK" pitchFamily="34" charset="-34"/>
                <a:cs typeface="TH SarabunPSK" pitchFamily="34" charset="-34"/>
              </a:rPr>
            </a:br>
            <a:r>
              <a:rPr kumimoji="1" lang="th-TH" sz="4400" b="1" dirty="0" smtClean="0">
                <a:latin typeface="TH SarabunPSK" pitchFamily="34" charset="-34"/>
                <a:cs typeface="TH SarabunPSK" pitchFamily="34" charset="-34"/>
              </a:rPr>
              <a:t>     การศึกษา</a:t>
            </a:r>
            <a:r>
              <a:rPr kumimoji="1" lang="th-TH" sz="4400" b="1" dirty="0" smtClean="0">
                <a:latin typeface="TH SarabunPSK" pitchFamily="34" charset="-34"/>
                <a:cs typeface="TH SarabunPSK" pitchFamily="34" charset="-34"/>
              </a:rPr>
              <a:t>ขั้นพื้นฐานศูนย์การศึกษาพิเศษ</a:t>
            </a:r>
            <a:endParaRPr kumimoji="1" lang="th-TH" sz="44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kumimoji="1" lang="th-TH" sz="1000" b="1" dirty="0">
              <a:solidFill>
                <a:srgbClr val="FF0000"/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19" name="สี่เหลี่ยมผืนผ้า 5"/>
          <p:cNvSpPr>
            <a:spLocks noChangeArrowheads="1"/>
          </p:cNvSpPr>
          <p:nvPr/>
        </p:nvSpPr>
        <p:spPr bwMode="auto">
          <a:xfrm>
            <a:off x="299628" y="5140930"/>
            <a:ext cx="8172400" cy="160043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kumimoji="1" lang="en-US" sz="4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  <a:hlinkClick r:id="rId4" action="ppaction://hlinkfile"/>
              </a:rPr>
              <a:t>3</a:t>
            </a:r>
            <a:r>
              <a:rPr kumimoji="1" lang="en-US" sz="4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  <a:hlinkClick r:id="rId4" action="ppaction://hlinkfile"/>
              </a:rPr>
              <a:t>.</a:t>
            </a:r>
            <a:r>
              <a:rPr kumimoji="1" lang="th-TH" sz="4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  <a:hlinkClick r:id="rId4" action="ppaction://hlinkfile"/>
              </a:rPr>
              <a:t> </a:t>
            </a:r>
            <a:r>
              <a:rPr kumimoji="1" lang="th-TH" sz="4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ประกาศ </a:t>
            </a:r>
            <a:r>
              <a:rPr kumimoji="1" lang="th-TH" sz="4400" b="1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สพฐ</a:t>
            </a:r>
            <a:r>
              <a:rPr kumimoji="1" lang="th-TH" sz="4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.แนวปฏิบัติการดำเนินการ</a:t>
            </a:r>
            <a:r>
              <a:rPr kumimoji="1" lang="th-TH" sz="4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ประกัน  </a:t>
            </a:r>
            <a:br>
              <a:rPr kumimoji="1" lang="th-TH" sz="4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kumimoji="1" lang="th-TH" sz="4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 คุณภาพ</a:t>
            </a:r>
            <a:r>
              <a:rPr kumimoji="1" lang="th-TH" sz="4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การศึกษาขั้นพื้นฐาน พ.ศ.</a:t>
            </a:r>
            <a:r>
              <a:rPr kumimoji="1" lang="en-US" sz="4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2561</a:t>
            </a:r>
            <a:endParaRPr kumimoji="1" lang="th-TH" sz="44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kumimoji="1" lang="th-TH" sz="10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74219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Administrator\Desktop\นำเสนอ         8-9-29          ต.ค.61\S__955193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116632"/>
            <a:ext cx="8856663" cy="6669087"/>
          </a:xfr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รูปภาพ 3" descr="6qa.PN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050" y="0"/>
            <a:ext cx="9969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Line 4"/>
          <p:cNvSpPr>
            <a:spLocks noChangeShapeType="1"/>
          </p:cNvSpPr>
          <p:nvPr/>
        </p:nvSpPr>
        <p:spPr bwMode="auto">
          <a:xfrm>
            <a:off x="990600" y="685800"/>
            <a:ext cx="8153400" cy="0"/>
          </a:xfrm>
          <a:prstGeom prst="line">
            <a:avLst/>
          </a:prstGeom>
          <a:noFill/>
          <a:ln w="38100" cmpd="dbl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89089" name="Rectangle 1"/>
          <p:cNvSpPr>
            <a:spLocks noChangeArrowheads="1"/>
          </p:cNvSpPr>
          <p:nvPr/>
        </p:nvSpPr>
        <p:spPr bwMode="auto">
          <a:xfrm>
            <a:off x="225425" y="73069"/>
            <a:ext cx="8783638" cy="67403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tx1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7.</a:t>
            </a:r>
            <a:r>
              <a:rPr lang="th-TH" sz="4000" b="1" dirty="0">
                <a:solidFill>
                  <a:schemeClr val="tx1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  การจัดให้มีการพัฒนาคุณภาพการศึกษาอย่างต่อเนื่อง </a:t>
            </a:r>
            <a:r>
              <a:rPr lang="th-TH" sz="3000" b="1" dirty="0">
                <a:solidFill>
                  <a:schemeClr val="tx1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ดำเนินการดังนี้</a:t>
            </a:r>
            <a:r>
              <a:rPr lang="th-TH" sz="800" b="1" dirty="0">
                <a:solidFill>
                  <a:schemeClr val="tx1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/>
            </a:r>
            <a:br>
              <a:rPr lang="th-TH" sz="800" b="1" dirty="0">
                <a:solidFill>
                  <a:schemeClr val="tx1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</a:br>
            <a:r>
              <a:rPr lang="th-TH" sz="3200" b="1" dirty="0" smtClean="0">
                <a:solidFill>
                  <a:schemeClr val="tx1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      </a:t>
            </a:r>
            <a:r>
              <a:rPr lang="en-US" sz="3200" b="1" dirty="0">
                <a:solidFill>
                  <a:schemeClr val="tx1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7</a:t>
            </a:r>
            <a:r>
              <a:rPr lang="th-TH" sz="3200" b="1" dirty="0">
                <a:solidFill>
                  <a:schemeClr val="tx1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.1  ส่งเสริมแนวความคิดเรื่องการประกันคุณภาพการศึกษาที่มุ่งการพัฒนาคุณภาพการศึกษาอย่างต่อเนื่องให้เกิดขึ้นกับครูและบุคลากรทุกคนในสถานศึกษา และพัฒนา</a:t>
            </a:r>
            <a:r>
              <a:rPr lang="th-TH" sz="3200" b="1" dirty="0">
                <a:solidFill>
                  <a:srgbClr val="FF0000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สถานศึกษาให้เป็นองค์กรแห่งการเรียนรู้</a:t>
            </a:r>
            <a:r>
              <a:rPr lang="th-TH" sz="3200" b="1" dirty="0">
                <a:solidFill>
                  <a:schemeClr val="tx1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 </a:t>
            </a:r>
            <a:r>
              <a:rPr lang="th-TH" sz="3200" b="1" dirty="0">
                <a:solidFill>
                  <a:srgbClr val="FF0000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จนเป็นวัฒนธรรมคุณภาพ</a:t>
            </a:r>
            <a:r>
              <a:rPr lang="th-TH" sz="3200" b="1" dirty="0">
                <a:solidFill>
                  <a:schemeClr val="tx1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ในการทำงานปกติของสถานศึกษา</a:t>
            </a:r>
            <a:endParaRPr lang="en-US" sz="3200" b="1" dirty="0">
              <a:solidFill>
                <a:schemeClr val="tx1"/>
              </a:solidFill>
              <a:latin typeface="TH Niramit AS" pitchFamily="2" charset="-34"/>
              <a:cs typeface="TH Niramit AS" pitchFamily="2" charset="-34"/>
            </a:endParaRPr>
          </a:p>
          <a:p>
            <a:pPr eaLnBrk="0" hangingPunct="0">
              <a:defRPr/>
            </a:pPr>
            <a:r>
              <a:rPr lang="th-TH" sz="32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      </a:t>
            </a:r>
            <a:r>
              <a:rPr lang="en-US" sz="32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7</a:t>
            </a:r>
            <a:r>
              <a:rPr lang="th-TH" sz="32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.2  นำผลการประเมินคุณภาพภายในของสถานศึกษา จากการประเมินตนเองหรือจากหน่วยงานที่เกี่ยวข้องมาวิเคราะห์ สังเคราะห์ และเลือกสรรข้อมูลสารสนเทศเพื่อนำไปใช้ให้เป็นประโยชน์ต่อ</a:t>
            </a:r>
            <a:r>
              <a:rPr lang="th-TH" sz="3200" b="1" dirty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การพัฒนาการบริหารและการเรียนการสอนอย่างต่อเนื่อง</a:t>
            </a:r>
            <a:endParaRPr lang="en-US" sz="3200" b="1" dirty="0">
              <a:solidFill>
                <a:srgbClr val="FF0000"/>
              </a:solidFill>
              <a:latin typeface="TH Niramit AS" pitchFamily="2" charset="-34"/>
              <a:cs typeface="TH Niramit AS" pitchFamily="2" charset="-34"/>
            </a:endParaRPr>
          </a:p>
          <a:p>
            <a:pPr eaLnBrk="0" hangingPunct="0">
              <a:defRPr/>
            </a:pPr>
            <a:r>
              <a:rPr lang="th-TH" sz="32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      </a:t>
            </a:r>
            <a:r>
              <a:rPr lang="en-US" sz="32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7</a:t>
            </a:r>
            <a:r>
              <a:rPr lang="th-TH" sz="32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.3  </a:t>
            </a:r>
            <a:r>
              <a:rPr lang="th-TH" sz="3200" b="1" dirty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เผยแพร่ผลการพัฒนา</a:t>
            </a:r>
            <a:r>
              <a:rPr lang="th-TH" sz="32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คุณภาพการศึกษาและ</a:t>
            </a:r>
            <a:r>
              <a:rPr lang="th-TH" sz="3200" b="1" dirty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แลกเปลี่ยนเรียนรู้</a:t>
            </a:r>
            <a:r>
              <a:rPr lang="th-TH" sz="32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เพื่อให้เกิดการพัฒนา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Line 4"/>
          <p:cNvSpPr>
            <a:spLocks noChangeShapeType="1"/>
          </p:cNvSpPr>
          <p:nvPr/>
        </p:nvSpPr>
        <p:spPr bwMode="auto">
          <a:xfrm>
            <a:off x="990600" y="685800"/>
            <a:ext cx="8153400" cy="0"/>
          </a:xfrm>
          <a:prstGeom prst="line">
            <a:avLst/>
          </a:prstGeom>
          <a:noFill/>
          <a:ln w="38100" cmpd="dbl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94209" name="Rectangle 1"/>
          <p:cNvSpPr>
            <a:spLocks noChangeArrowheads="1"/>
          </p:cNvSpPr>
          <p:nvPr/>
        </p:nvSpPr>
        <p:spPr bwMode="auto">
          <a:xfrm>
            <a:off x="0" y="1239163"/>
            <a:ext cx="9144000" cy="5786199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261938" indent="630238" algn="thaiDist" eaLnBrk="0" hangingPunct="0">
              <a:buFont typeface="Calibri" pitchFamily="34" charset="0"/>
              <a:buAutoNum type="arabicPeriod"/>
              <a:tabLst>
                <a:tab pos="450850" algn="l"/>
                <a:tab pos="809625" algn="l"/>
              </a:tabLst>
              <a:defRPr/>
            </a:pPr>
            <a:r>
              <a:rPr lang="th-TH" sz="3700" b="1" dirty="0">
                <a:solidFill>
                  <a:schemeClr val="tx1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ศึกษา </a:t>
            </a:r>
            <a:r>
              <a:rPr lang="th-TH" sz="3700" b="1" u="sng" dirty="0">
                <a:solidFill>
                  <a:schemeClr val="bg1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วิเคราะห์</a:t>
            </a:r>
            <a:r>
              <a:rPr lang="th-TH" sz="3700" b="1" dirty="0">
                <a:solidFill>
                  <a:schemeClr val="tx1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 วิจัย และเผยแพร่นวัตกรรมที่เกี่ยวกับรูปแบบ และเทคนิควิธีการประกันคุณภาพภายในอย่างต่อเนื่อง</a:t>
            </a:r>
            <a:endParaRPr lang="en-US" sz="3700" b="1" dirty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61938" indent="630238" algn="thaiDist" eaLnBrk="0" hangingPunct="0">
              <a:buFont typeface="Calibri" pitchFamily="34" charset="0"/>
              <a:buAutoNum type="arabicPeriod"/>
              <a:tabLst>
                <a:tab pos="450850" algn="l"/>
                <a:tab pos="809625" algn="l"/>
              </a:tabLst>
              <a:defRPr/>
            </a:pPr>
            <a:r>
              <a:rPr lang="th-TH" sz="3700" b="1" u="sng" dirty="0">
                <a:solidFill>
                  <a:schemeClr val="bg1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ส่งเสริม สนับสนุน </a:t>
            </a:r>
            <a:r>
              <a:rPr lang="th-TH" sz="3700" b="1" dirty="0">
                <a:solidFill>
                  <a:schemeClr val="tx1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และร่วมพัฒนาระบบการประกันคุณภาพภายในของสถานศึกษา ตามหลักเกณฑ์และแนวปฏิบัติเกี่ยวกับการประกันคุณภาพภายในระดับการศึกษาขั้น</a:t>
            </a:r>
            <a:r>
              <a:rPr lang="th-TH" sz="3700" b="1" dirty="0" smtClean="0">
                <a:solidFill>
                  <a:schemeClr val="tx1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พื้นฐาน</a:t>
            </a:r>
            <a:endParaRPr lang="en-US" sz="37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61938" indent="630238" algn="thaiDist" eaLnBrk="0" hangingPunct="0">
              <a:buFont typeface="Calibri" pitchFamily="34" charset="0"/>
              <a:buAutoNum type="arabicPeriod"/>
              <a:tabLst>
                <a:tab pos="450850" algn="l"/>
                <a:tab pos="809625" algn="l"/>
              </a:tabLst>
              <a:defRPr/>
            </a:pPr>
            <a:r>
              <a:rPr lang="th-TH" sz="3700" b="1" u="sng" dirty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พัฒนาผู้ทรงคุณวุฒิ</a:t>
            </a:r>
            <a:r>
              <a:rPr lang="th-TH" sz="37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ที่สามารถเป็นคณะกรรมการประเมินคุณภาพการศึกษาของสถานศึกษาในสังกัดที่รับผิดชอบจัดทำทะเบียนรายชื่อและประกาศให้สถานศึกษาทราบ</a:t>
            </a:r>
            <a:endParaRPr lang="th-TH" sz="37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845" name="สี่เหลี่ยมผืนผ้า 5"/>
          <p:cNvSpPr>
            <a:spLocks noChangeArrowheads="1"/>
          </p:cNvSpPr>
          <p:nvPr/>
        </p:nvSpPr>
        <p:spPr bwMode="auto">
          <a:xfrm>
            <a:off x="179388" y="223838"/>
            <a:ext cx="8640762" cy="77152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/>
          <a:p>
            <a:pPr indent="630238" algn="ctr">
              <a:tabLst>
                <a:tab pos="450850" algn="l"/>
                <a:tab pos="809625" algn="l"/>
              </a:tabLst>
            </a:pPr>
            <a:r>
              <a:rPr lang="th-TH" sz="4400" b="1" dirty="0">
                <a:latin typeface="TH Niramit AS" pitchFamily="2" charset="-34"/>
                <a:ea typeface="Calibri" pitchFamily="34" charset="0"/>
                <a:cs typeface="TH Niramit AS" pitchFamily="2" charset="-34"/>
              </a:rPr>
              <a:t>การดำเนินงานของหน่วยงานต้นสังกัด</a:t>
            </a:r>
            <a:endParaRPr lang="en-US" sz="4400" b="1" dirty="0">
              <a:ea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Line 4"/>
          <p:cNvSpPr>
            <a:spLocks noChangeShapeType="1"/>
          </p:cNvSpPr>
          <p:nvPr/>
        </p:nvSpPr>
        <p:spPr bwMode="auto">
          <a:xfrm>
            <a:off x="990600" y="685800"/>
            <a:ext cx="8153400" cy="0"/>
          </a:xfrm>
          <a:prstGeom prst="line">
            <a:avLst/>
          </a:prstGeom>
          <a:noFill/>
          <a:ln w="38100" cmpd="dbl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96257" name="Rectangle 1"/>
          <p:cNvSpPr>
            <a:spLocks noChangeArrowheads="1"/>
          </p:cNvSpPr>
          <p:nvPr/>
        </p:nvSpPr>
        <p:spPr bwMode="auto">
          <a:xfrm>
            <a:off x="179388" y="681544"/>
            <a:ext cx="8821737" cy="5509200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indent="630238">
              <a:tabLst>
                <a:tab pos="450850" algn="l"/>
                <a:tab pos="809625" algn="l"/>
              </a:tabLst>
              <a:defRPr/>
            </a:pPr>
            <a:r>
              <a:rPr lang="th-TH" sz="4400" b="1" dirty="0">
                <a:solidFill>
                  <a:schemeClr val="tx1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4. </a:t>
            </a:r>
            <a:r>
              <a:rPr lang="th-TH" sz="4400" b="1" u="sng" dirty="0">
                <a:solidFill>
                  <a:schemeClr val="bg1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กำกับ และดูแลคุณภาพการศึกษา </a:t>
            </a:r>
            <a:r>
              <a:rPr lang="th-TH" sz="4400" b="1" dirty="0">
                <a:solidFill>
                  <a:schemeClr val="tx1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เพื่อยกระดับหรือรักษามาตรฐานคุณภาพการศึกษา</a:t>
            </a:r>
          </a:p>
          <a:p>
            <a:pPr indent="630238">
              <a:tabLst>
                <a:tab pos="450850" algn="l"/>
                <a:tab pos="809625" algn="l"/>
              </a:tabLst>
              <a:defRPr/>
            </a:pPr>
            <a:r>
              <a:rPr lang="th-TH" sz="4400" b="1" dirty="0">
                <a:solidFill>
                  <a:schemeClr val="tx1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5. จัดให้มีการ</a:t>
            </a:r>
            <a:r>
              <a:rPr lang="th-TH" sz="4400" b="1" u="sng" dirty="0">
                <a:solidFill>
                  <a:schemeClr val="bg1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ติดตามตรวจสอบคุณภาพ</a:t>
            </a:r>
            <a:r>
              <a:rPr lang="th-TH" sz="4400" b="1" dirty="0">
                <a:solidFill>
                  <a:schemeClr val="tx1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การศึกษาของสถานศึกษา</a:t>
            </a:r>
            <a:r>
              <a:rPr lang="th-TH" sz="4400" b="1" u="sng" dirty="0">
                <a:solidFill>
                  <a:schemeClr val="bg1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อย่างน้อย 1 ครั้งต่อปี </a:t>
            </a:r>
            <a:r>
              <a:rPr lang="th-TH" sz="4400" b="1" dirty="0">
                <a:solidFill>
                  <a:schemeClr val="tx1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และแจ้งผลการติดตามตรวจสอบให้สถานศึกษาทราบ</a:t>
            </a:r>
          </a:p>
          <a:p>
            <a:pPr indent="630238">
              <a:tabLst>
                <a:tab pos="450850" algn="l"/>
                <a:tab pos="809625" algn="l"/>
              </a:tabLst>
              <a:defRPr/>
            </a:pPr>
            <a:r>
              <a:rPr lang="th-TH" sz="4400" b="1" dirty="0">
                <a:solidFill>
                  <a:schemeClr val="tx1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6. นำผลการติดตามตรวจสอบคุณภาพไปใช้วางแผนและ</a:t>
            </a:r>
            <a:r>
              <a:rPr lang="th-TH" sz="4400" b="1" u="sng" dirty="0">
                <a:solidFill>
                  <a:schemeClr val="bg1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พัฒนาคุณภาพการศึกษาอย่างต่อเนื่อง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รูปภาพ 3" descr="6qa.PN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050" y="0"/>
            <a:ext cx="9969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Line 4"/>
          <p:cNvSpPr>
            <a:spLocks noChangeShapeType="1"/>
          </p:cNvSpPr>
          <p:nvPr/>
        </p:nvSpPr>
        <p:spPr bwMode="auto">
          <a:xfrm>
            <a:off x="990600" y="685800"/>
            <a:ext cx="8153400" cy="0"/>
          </a:xfrm>
          <a:prstGeom prst="line">
            <a:avLst/>
          </a:prstGeom>
          <a:noFill/>
          <a:ln w="38100" cmpd="dbl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96257" name="Rectangle 1"/>
          <p:cNvSpPr>
            <a:spLocks noChangeArrowheads="1"/>
          </p:cNvSpPr>
          <p:nvPr/>
        </p:nvSpPr>
        <p:spPr bwMode="auto">
          <a:xfrm>
            <a:off x="179388" y="188794"/>
            <a:ext cx="8785225" cy="6524863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indent="630238">
              <a:tabLst>
                <a:tab pos="450850" algn="l"/>
                <a:tab pos="809625" algn="l"/>
              </a:tabLst>
              <a:defRPr/>
            </a:pPr>
            <a:r>
              <a:rPr lang="th-TH" sz="4200" b="1" dirty="0">
                <a:solidFill>
                  <a:schemeClr val="tx1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7. </a:t>
            </a:r>
            <a:r>
              <a:rPr lang="th-TH" sz="4200" b="1" u="sng" dirty="0">
                <a:solidFill>
                  <a:schemeClr val="bg1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เผยแพร่ผลการติดตามตรวจสอบคุณภาพ</a:t>
            </a:r>
            <a:r>
              <a:rPr lang="th-TH" sz="4200" b="1" dirty="0">
                <a:solidFill>
                  <a:schemeClr val="tx1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การศึกษาต่อต้นสังกัดระดับเหนือขึ้นไป และสาธารณชน</a:t>
            </a:r>
          </a:p>
          <a:p>
            <a:pPr indent="630238">
              <a:tabLst>
                <a:tab pos="450850" algn="l"/>
                <a:tab pos="809625" algn="l"/>
              </a:tabLst>
              <a:defRPr/>
            </a:pPr>
            <a:r>
              <a:rPr lang="th-TH" sz="4200" b="1" dirty="0">
                <a:solidFill>
                  <a:schemeClr val="tx1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8. </a:t>
            </a:r>
            <a:r>
              <a:rPr lang="th-TH" sz="4200" b="1" u="sng" dirty="0">
                <a:solidFill>
                  <a:schemeClr val="bg1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เชื่อมโยงผลการประเมิน</a:t>
            </a:r>
            <a:r>
              <a:rPr lang="th-TH" sz="4200" b="1" u="sng" dirty="0">
                <a:solidFill>
                  <a:schemeClr val="tx1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คุณภาพ</a:t>
            </a:r>
            <a:r>
              <a:rPr lang="th-TH" sz="4200" b="1" u="sng" dirty="0">
                <a:solidFill>
                  <a:schemeClr val="bg1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ภายนอก</a:t>
            </a:r>
            <a:r>
              <a:rPr lang="th-TH" sz="4200" b="1" dirty="0">
                <a:solidFill>
                  <a:schemeClr val="tx1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กับผลการประเมิน</a:t>
            </a:r>
            <a:r>
              <a:rPr lang="th-TH" sz="4200" b="1" u="sng" dirty="0">
                <a:solidFill>
                  <a:schemeClr val="bg1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ภายใน </a:t>
            </a:r>
            <a:r>
              <a:rPr lang="th-TH" sz="4200" b="1" dirty="0">
                <a:solidFill>
                  <a:schemeClr val="tx1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เพื่อการพัฒนาคุณภาพการศึกษา</a:t>
            </a:r>
          </a:p>
          <a:p>
            <a:pPr indent="630238" algn="thaiDist">
              <a:tabLst>
                <a:tab pos="450850" algn="l"/>
                <a:tab pos="809625" algn="l"/>
              </a:tabLst>
              <a:defRPr/>
            </a:pPr>
            <a:r>
              <a:rPr lang="th-TH" sz="4200" b="1" dirty="0">
                <a:solidFill>
                  <a:schemeClr val="tx1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9. </a:t>
            </a:r>
            <a:r>
              <a:rPr lang="th-TH" sz="4200" b="1" u="sng" dirty="0">
                <a:solidFill>
                  <a:schemeClr val="bg1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สร้างเครือข่ายคุณภาพ</a:t>
            </a:r>
            <a:r>
              <a:rPr lang="th-TH" sz="4200" b="1" dirty="0">
                <a:solidFill>
                  <a:schemeClr val="tx1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เพื่อร่วมพัฒนาระบบการประกันคุณภาพการศึกษา</a:t>
            </a:r>
          </a:p>
          <a:p>
            <a:pPr indent="630238">
              <a:tabLst>
                <a:tab pos="450850" algn="l"/>
                <a:tab pos="809625" algn="l"/>
              </a:tabLst>
              <a:defRPr/>
            </a:pPr>
            <a:r>
              <a:rPr lang="th-TH" sz="4200" b="1" dirty="0">
                <a:solidFill>
                  <a:schemeClr val="tx1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10. </a:t>
            </a:r>
            <a:r>
              <a:rPr lang="th-TH" sz="4200" b="1" u="sng" dirty="0">
                <a:solidFill>
                  <a:schemeClr val="bg1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ประกาศ เผยแพร่</a:t>
            </a:r>
            <a:r>
              <a:rPr lang="th-TH" sz="4200" b="1" dirty="0">
                <a:solidFill>
                  <a:schemeClr val="tx1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ผลการปฏิบัติดีของ</a:t>
            </a:r>
            <a:r>
              <a:rPr lang="th-TH" sz="4000" b="1" dirty="0">
                <a:solidFill>
                  <a:schemeClr val="tx1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สถานศึกษาในสังกัด</a:t>
            </a:r>
            <a:r>
              <a:rPr lang="th-TH" sz="4000" b="1" u="sng" dirty="0">
                <a:solidFill>
                  <a:schemeClr val="bg1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ต่อสาธารณชนและหน่วยงานต่าง ๆ</a:t>
            </a:r>
            <a:endParaRPr lang="th-TH" sz="4000" b="1" u="sng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172450" cy="1143000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>
              <a:defRPr/>
            </a:pPr>
            <a:r>
              <a:rPr lang="th-TH" sz="4800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จากจุดเริ่มต้น สู่ การประเมินภายนอกรอบสี่</a:t>
            </a:r>
            <a:endParaRPr lang="th-TH" sz="4800" b="1" cap="none" dirty="0"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50825" y="1447800"/>
            <a:ext cx="8683625" cy="5221288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  <a:defRPr/>
            </a:pPr>
            <a:r>
              <a:rPr lang="th-TH" sz="4400" b="1" u="sng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เป้าหมาย</a:t>
            </a:r>
          </a:p>
          <a:p>
            <a:pPr marL="82550" indent="0">
              <a:buFont typeface="Wingdings 2" pitchFamily="18" charset="2"/>
              <a:buNone/>
              <a:defRPr/>
            </a:pPr>
            <a:r>
              <a:rPr lang="th-TH" sz="4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รอบที่ </a:t>
            </a:r>
            <a:r>
              <a:rPr lang="en-US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(พ.ศ. </a:t>
            </a:r>
            <a:r>
              <a:rPr lang="en-US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2544 - 2548</a:t>
            </a:r>
            <a:r>
              <a:rPr lang="th-TH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   </a:t>
            </a:r>
            <a:r>
              <a:rPr lang="th-TH" sz="4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เริ่มต้น</a:t>
            </a:r>
          </a:p>
          <a:p>
            <a:pPr marL="82550" indent="0">
              <a:buFont typeface="Wingdings 2" pitchFamily="18" charset="2"/>
              <a:buNone/>
              <a:defRPr/>
            </a:pPr>
            <a:r>
              <a:rPr lang="th-TH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รอบที่ </a:t>
            </a:r>
            <a:r>
              <a:rPr lang="en-US" sz="4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(พ.ศ. </a:t>
            </a:r>
            <a:r>
              <a:rPr lang="en-US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2549 - 2553</a:t>
            </a:r>
            <a:r>
              <a:rPr lang="th-TH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   </a:t>
            </a:r>
            <a:r>
              <a:rPr lang="th-TH" sz="4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พัฒนา</a:t>
            </a:r>
          </a:p>
          <a:p>
            <a:pPr marL="82550" indent="0">
              <a:buFont typeface="Wingdings 2" pitchFamily="18" charset="2"/>
              <a:buNone/>
              <a:defRPr/>
            </a:pPr>
            <a:r>
              <a:rPr lang="th-TH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รอบที่ </a:t>
            </a:r>
            <a:r>
              <a:rPr lang="en-US" sz="4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3</a:t>
            </a:r>
            <a:r>
              <a:rPr lang="en-US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(พ.ศ. </a:t>
            </a:r>
            <a:r>
              <a:rPr lang="en-US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2554 - 2558</a:t>
            </a:r>
            <a:r>
              <a:rPr lang="th-TH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   </a:t>
            </a:r>
            <a:r>
              <a:rPr lang="th-TH" sz="4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ส่งเสริม</a:t>
            </a:r>
          </a:p>
          <a:p>
            <a:pPr marL="0" indent="0">
              <a:buNone/>
              <a:defRPr/>
            </a:pPr>
            <a:r>
              <a:rPr lang="th-TH" sz="6000" b="1" u="sng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รอบที่</a:t>
            </a:r>
            <a:r>
              <a:rPr lang="en-US" sz="6000" b="1" u="sng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4 </a:t>
            </a:r>
            <a:r>
              <a:rPr lang="th-TH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(พ.ศ. </a:t>
            </a:r>
            <a:r>
              <a:rPr lang="en-US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2559 - 2563</a:t>
            </a:r>
            <a:r>
              <a:rPr lang="th-TH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  </a:t>
            </a:r>
            <a:r>
              <a:rPr lang="th-TH" sz="4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เทียบเคียง</a:t>
            </a:r>
          </a:p>
          <a:p>
            <a:pPr marL="82550" indent="0">
              <a:buFont typeface="Wingdings 2" pitchFamily="18" charset="2"/>
              <a:buNone/>
              <a:defRPr/>
            </a:pPr>
            <a:r>
              <a:rPr lang="th-TH" sz="4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กับนโยบายชาติและบริบทสากล</a:t>
            </a:r>
          </a:p>
          <a:p>
            <a:pPr>
              <a:defRPr/>
            </a:pP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55650" y="188913"/>
            <a:ext cx="7499350" cy="1143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th-TH" sz="8000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เกณฑ์การประเมิน</a:t>
            </a:r>
            <a:endParaRPr lang="th-TH" sz="8000" b="1" cap="none" dirty="0"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9939" name="ตัวแทนเนื้อหา 2"/>
          <p:cNvSpPr>
            <a:spLocks noGrp="1"/>
          </p:cNvSpPr>
          <p:nvPr>
            <p:ph idx="1"/>
          </p:nvPr>
        </p:nvSpPr>
        <p:spPr>
          <a:xfrm>
            <a:off x="179388" y="1447800"/>
            <a:ext cx="8755062" cy="4800600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th-TH" sz="4400" b="1" u="sng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รอบที่ </a:t>
            </a:r>
            <a:r>
              <a:rPr lang="en-US" sz="4400" b="1" u="sng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1 - </a:t>
            </a:r>
            <a:r>
              <a:rPr lang="th-TH" sz="4400" b="1" u="sng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รอบที่ </a:t>
            </a:r>
            <a:r>
              <a:rPr lang="en-US" sz="4400" b="1" u="sng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3</a:t>
            </a:r>
            <a:r>
              <a:rPr lang="en-US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en-US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การประกันคุณภาพภายใน เน้นปัจจัยนำเข้า</a:t>
            </a:r>
          </a:p>
          <a:p>
            <a:pPr marL="82550" indent="0">
              <a:buFont typeface="Wingdings 2" pitchFamily="18" charset="2"/>
              <a:buNone/>
              <a:defRPr/>
            </a:pPr>
            <a:r>
              <a:rPr lang="th-TH" sz="4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และกระบวนการการประเมินคุณภาพภายนอก  </a:t>
            </a:r>
          </a:p>
          <a:p>
            <a:pPr marL="82550" indent="0">
              <a:buFont typeface="Wingdings 2" pitchFamily="18" charset="2"/>
              <a:buNone/>
              <a:defRPr/>
            </a:pPr>
            <a:r>
              <a:rPr lang="th-TH" sz="4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เน้นผลผลิตและผลลัพธ์</a:t>
            </a:r>
            <a:br>
              <a:rPr lang="th-TH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400" b="1" u="sng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รอบที่ </a:t>
            </a:r>
            <a:r>
              <a:rPr lang="en-US" sz="4400" b="1" u="sng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4 </a:t>
            </a:r>
            <a:r>
              <a:rPr lang="en-US" sz="4400" b="1" u="sng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4400" b="1" u="sng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en-US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ใช้ฐานข้อมูลตามระบบประกันคุณภาพภายใน</a:t>
            </a:r>
          </a:p>
          <a:p>
            <a:pPr marL="82550" indent="0">
              <a:buFont typeface="Wingdings 2" pitchFamily="18" charset="2"/>
              <a:buNone/>
              <a:defRPr/>
            </a:pPr>
            <a:r>
              <a:rPr lang="th-TH" sz="4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ของสถานศึกษา</a:t>
            </a:r>
            <a:endParaRPr lang="th-TH" sz="4400" b="1" u="sng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713788" cy="193040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>
              <a:defRPr/>
            </a:pPr>
            <a:r>
              <a:rPr lang="th-TH" sz="5400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กรอบแนวทางการประเมินคุณภาพภายนอกรอบสี่ (พ.ศ.</a:t>
            </a:r>
            <a:r>
              <a:rPr lang="en-US" sz="5400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2559 - 2563</a:t>
            </a:r>
            <a:r>
              <a:rPr lang="th-TH" sz="5400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)</a:t>
            </a:r>
            <a:endParaRPr lang="th-TH" sz="5400" b="1" cap="none" dirty="0"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1987" name="ตัวแทนเนื้อหา 2"/>
          <p:cNvSpPr>
            <a:spLocks noGrp="1"/>
          </p:cNvSpPr>
          <p:nvPr>
            <p:ph idx="1"/>
          </p:nvPr>
        </p:nvSpPr>
        <p:spPr>
          <a:xfrm>
            <a:off x="179388" y="2420938"/>
            <a:ext cx="8785225" cy="4248150"/>
          </a:xfrm>
        </p:spPr>
        <p:txBody>
          <a:bodyPr/>
          <a:lstStyle/>
          <a:p>
            <a:pPr marL="82550" indent="0">
              <a:buFont typeface="Wingdings 2" pitchFamily="18" charset="2"/>
              <a:buNone/>
            </a:pPr>
            <a:r>
              <a:rPr lang="th-TH" sz="4000" b="1" u="sng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แนวคิด</a:t>
            </a:r>
            <a:br>
              <a:rPr lang="th-TH" sz="4000" b="1" u="sng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การประเมินคุณภาพภายนอกเชื่อมโยงกับระบบประกันคุณภาพภายในของสถานศึกษาและหน่วยงานต้นสังกัด</a:t>
            </a:r>
          </a:p>
          <a:p>
            <a:pPr marL="82550" indent="0">
              <a:buFont typeface="Wingdings 2" pitchFamily="18" charset="2"/>
              <a:buNone/>
            </a:pPr>
            <a:r>
              <a:rPr lang="th-TH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การประเมินคุณภาพภายนอกช่วยกระตุ้นหน่วยงานที่เกี่ยวข้องให้เกิดการส่งเสริมการยกระดับคุณภาพของสถานศึกษา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0825" y="12700"/>
            <a:ext cx="8713788" cy="1328738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>
              <a:defRPr/>
            </a:pPr>
            <a:r>
              <a:rPr lang="th-TH" sz="8000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วิธีการประเมิน</a:t>
            </a:r>
            <a:endParaRPr lang="th-TH" sz="8000" b="1" cap="none" dirty="0"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79512" y="1441351"/>
            <a:ext cx="8755062" cy="5156001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1114425" lvl="4" indent="0">
              <a:buFont typeface="Wingdings 2" pitchFamily="18" charset="2"/>
              <a:buNone/>
              <a:defRPr/>
            </a:pPr>
            <a:r>
              <a:rPr lang="th-TH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       การประเมินคุณภาพภายนอกจะเป็นการประเมินเชิงคุณภาพ </a:t>
            </a:r>
            <a:r>
              <a:rPr lang="th-TH" sz="4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เน้นข้อมูลเชิงประจักษ์ </a:t>
            </a:r>
            <a:r>
              <a:rPr lang="th-TH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Evidence  Based</a:t>
            </a:r>
            <a:r>
              <a:rPr lang="th-TH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)ทีสะท้อนผลลัพธ์การดำเนินงาน</a:t>
            </a:r>
            <a:r>
              <a:rPr lang="th-TH" sz="4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โดยใช้การตัดสินใจของผู้เชี่ยว</a:t>
            </a:r>
            <a:r>
              <a:rPr lang="th-TH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Expert  Judgment</a:t>
            </a:r>
            <a:r>
              <a:rPr lang="th-TH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 และการตรวจทานผลการประเมิน</a:t>
            </a:r>
            <a:r>
              <a:rPr lang="th-TH" sz="4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โดยคณะกรรมการประเมินระดับเดียวกัน </a:t>
            </a:r>
            <a:r>
              <a:rPr lang="th-TH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Peer  Review</a:t>
            </a:r>
            <a:r>
              <a:rPr lang="th-TH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 ให้ครอบคลุมองค์ประกอบทั้งระบบ</a:t>
            </a:r>
            <a:r>
              <a:rPr lang="th-TH" sz="4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แบบองค์รวม </a:t>
            </a:r>
            <a:r>
              <a:rPr lang="th-TH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Holistic  Approach</a:t>
            </a:r>
            <a:r>
              <a:rPr lang="th-TH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th-TH" sz="4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14" y="188640"/>
            <a:ext cx="9144000" cy="1301750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>
              <a:defRPr/>
            </a:pPr>
            <a:r>
              <a:rPr lang="th-TH" sz="6600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ขั้นตอนการดำเนินงาน</a:t>
            </a:r>
            <a:endParaRPr lang="th-TH" sz="6600" b="1" cap="none" dirty="0"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1700808"/>
            <a:ext cx="8382322" cy="460851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82550" indent="0">
              <a:buFont typeface="Wingdings 2" pitchFamily="18" charset="2"/>
              <a:buNone/>
              <a:defRPr/>
            </a:pPr>
            <a:r>
              <a:rPr lang="en-US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1.  </a:t>
            </a:r>
            <a:r>
              <a:rPr lang="th-TH" sz="4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สถานศึกษาประเมินตนเอง </a:t>
            </a:r>
            <a:r>
              <a:rPr lang="th-TH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Self-Assessment</a:t>
            </a:r>
            <a:r>
              <a:rPr lang="th-TH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  </a:t>
            </a:r>
            <a:r>
              <a:rPr lang="th-TH" sz="4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จัดส่งรายงาน</a:t>
            </a:r>
            <a:r>
              <a:rPr lang="th-TH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การประเมินตนเอง</a:t>
            </a:r>
            <a:r>
              <a:rPr lang="th-TH" sz="4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ให้ต้นสังกัด</a:t>
            </a:r>
            <a:r>
              <a:rPr lang="th-TH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วิเคราะห์ </a:t>
            </a:r>
            <a:r>
              <a:rPr lang="en-US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SAR </a:t>
            </a:r>
            <a:r>
              <a:rPr lang="th-TH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ส่งให้ สมศ.  ตามระยะเวลาและเงื่อนไข  </a:t>
            </a:r>
            <a:br>
              <a:rPr lang="th-TH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ที่กำหนด</a:t>
            </a:r>
            <a:r>
              <a:rPr lang="en-US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en-US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สมศ.วิเคราะห์ข้อมูลพื้นฐานของสถานศึกษา </a:t>
            </a:r>
            <a:br>
              <a:rPr lang="th-TH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Pre-Analysis</a:t>
            </a:r>
            <a:r>
              <a:rPr lang="th-TH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 จากฐานข้อมูลของหน่วยงานต้นสังกัด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95536" y="304800"/>
            <a:ext cx="8568952" cy="1431925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th-TH" sz="6600" b="1" dirty="0" smtClean="0">
                <a:solidFill>
                  <a:schemeClr val="bg1"/>
                </a:solidFill>
              </a:rPr>
              <a:t>มาตรฐานการศึกษาระดับ</a:t>
            </a:r>
            <a:r>
              <a:rPr lang="th-TH" sz="6600" b="1" dirty="0">
                <a:solidFill>
                  <a:schemeClr val="bg1"/>
                </a:solidFill>
              </a:rPr>
              <a:t>ปฐมวัย </a:t>
            </a:r>
            <a:endParaRPr lang="th-TH" sz="6600" dirty="0">
              <a:solidFill>
                <a:schemeClr val="bg1"/>
              </a:solidFill>
            </a:endParaRPr>
          </a:p>
        </p:txBody>
      </p:sp>
      <p:sp>
        <p:nvSpPr>
          <p:cNvPr id="12291" name="สี่เหลี่ยมผืนผ้า 3"/>
          <p:cNvSpPr>
            <a:spLocks noChangeArrowheads="1"/>
          </p:cNvSpPr>
          <p:nvPr/>
        </p:nvSpPr>
        <p:spPr bwMode="auto">
          <a:xfrm>
            <a:off x="755576" y="2211338"/>
            <a:ext cx="7681614" cy="37856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4800" b="1" dirty="0">
                <a:latin typeface="TH Niramit AS" pitchFamily="2" charset="-34"/>
                <a:cs typeface="TH Niramit AS" pitchFamily="2" charset="-34"/>
                <a:hlinkClick r:id="rId2" action="ppaction://hlinkfile"/>
              </a:rPr>
              <a:t>มาตรฐานที่ ๑ </a:t>
            </a:r>
            <a:r>
              <a:rPr lang="th-TH" sz="4800" b="1" dirty="0">
                <a:latin typeface="TH Niramit AS" pitchFamily="2" charset="-34"/>
                <a:cs typeface="TH Niramit AS" pitchFamily="2" charset="-34"/>
              </a:rPr>
              <a:t>คุณภาพของเด็ก </a:t>
            </a:r>
            <a:r>
              <a:rPr lang="en-US" sz="4800" b="1" dirty="0">
                <a:latin typeface="TH Niramit AS" pitchFamily="2" charset="-34"/>
                <a:cs typeface="TH Niramit AS" pitchFamily="2" charset="-34"/>
              </a:rPr>
              <a:t>= </a:t>
            </a:r>
            <a:r>
              <a:rPr lang="th-TH" sz="4800" b="1" dirty="0">
                <a:latin typeface="TH Niramit AS" pitchFamily="2" charset="-34"/>
                <a:cs typeface="TH Niramit AS" pitchFamily="2" charset="-34"/>
              </a:rPr>
              <a:t>๔</a:t>
            </a:r>
          </a:p>
          <a:p>
            <a:pPr>
              <a:defRPr/>
            </a:pPr>
            <a:r>
              <a:rPr lang="th-TH" sz="4800" b="1" dirty="0">
                <a:latin typeface="TH Niramit AS" pitchFamily="2" charset="-34"/>
                <a:cs typeface="TH Niramit AS" pitchFamily="2" charset="-34"/>
              </a:rPr>
              <a:t>มาตรฐานที่ ๒ กระบวนการบริหาร</a:t>
            </a:r>
            <a:r>
              <a:rPr lang="th-TH" sz="4800" b="1" dirty="0" smtClean="0">
                <a:latin typeface="TH Niramit AS" pitchFamily="2" charset="-34"/>
                <a:cs typeface="TH Niramit AS" pitchFamily="2" charset="-34"/>
              </a:rPr>
              <a:t>และ</a:t>
            </a:r>
            <a:br>
              <a:rPr lang="th-TH" sz="4800" b="1" dirty="0" smtClean="0">
                <a:latin typeface="TH Niramit AS" pitchFamily="2" charset="-34"/>
                <a:cs typeface="TH Niramit AS" pitchFamily="2" charset="-34"/>
              </a:rPr>
            </a:br>
            <a:r>
              <a:rPr lang="th-TH" sz="4800" b="1" dirty="0" smtClean="0">
                <a:latin typeface="TH Niramit AS" pitchFamily="2" charset="-34"/>
                <a:cs typeface="TH Niramit AS" pitchFamily="2" charset="-34"/>
              </a:rPr>
              <a:t>                    การ</a:t>
            </a:r>
            <a:r>
              <a:rPr lang="th-TH" sz="4800" b="1" dirty="0">
                <a:latin typeface="TH Niramit AS" pitchFamily="2" charset="-34"/>
                <a:cs typeface="TH Niramit AS" pitchFamily="2" charset="-34"/>
              </a:rPr>
              <a:t>จัดการ </a:t>
            </a:r>
            <a:r>
              <a:rPr lang="en-US" sz="4800" b="1" dirty="0">
                <a:latin typeface="TH Niramit AS" pitchFamily="2" charset="-34"/>
                <a:cs typeface="TH Niramit AS" pitchFamily="2" charset="-34"/>
              </a:rPr>
              <a:t>= </a:t>
            </a:r>
            <a:r>
              <a:rPr lang="th-TH" sz="4800" b="1" dirty="0">
                <a:latin typeface="TH Niramit AS" pitchFamily="2" charset="-34"/>
                <a:cs typeface="TH Niramit AS" pitchFamily="2" charset="-34"/>
              </a:rPr>
              <a:t>๖</a:t>
            </a:r>
          </a:p>
          <a:p>
            <a:pPr>
              <a:defRPr/>
            </a:pPr>
            <a:r>
              <a:rPr lang="th-TH" sz="4800" b="1" dirty="0">
                <a:latin typeface="TH Niramit AS" pitchFamily="2" charset="-34"/>
                <a:cs typeface="TH Niramit AS" pitchFamily="2" charset="-34"/>
              </a:rPr>
              <a:t>มาตรฐานที่ ๓ การจัดประสบการณ์</a:t>
            </a:r>
            <a:r>
              <a:rPr lang="th-TH" sz="4800" b="1" dirty="0" smtClean="0">
                <a:latin typeface="TH Niramit AS" pitchFamily="2" charset="-34"/>
                <a:cs typeface="TH Niramit AS" pitchFamily="2" charset="-34"/>
              </a:rPr>
              <a:t>ที่</a:t>
            </a:r>
            <a:br>
              <a:rPr lang="th-TH" sz="4800" b="1" dirty="0" smtClean="0">
                <a:latin typeface="TH Niramit AS" pitchFamily="2" charset="-34"/>
                <a:cs typeface="TH Niramit AS" pitchFamily="2" charset="-34"/>
              </a:rPr>
            </a:br>
            <a:r>
              <a:rPr lang="th-TH" sz="4800" b="1" dirty="0" smtClean="0">
                <a:latin typeface="TH Niramit AS" pitchFamily="2" charset="-34"/>
                <a:cs typeface="TH Niramit AS" pitchFamily="2" charset="-34"/>
              </a:rPr>
              <a:t>                    เน้น</a:t>
            </a:r>
            <a:r>
              <a:rPr lang="th-TH" sz="4800" b="1" dirty="0">
                <a:latin typeface="TH Niramit AS" pitchFamily="2" charset="-34"/>
                <a:cs typeface="TH Niramit AS" pitchFamily="2" charset="-34"/>
              </a:rPr>
              <a:t>เด็กเป็นสำคัญ </a:t>
            </a:r>
            <a:r>
              <a:rPr lang="en-US" sz="4800" b="1" dirty="0">
                <a:latin typeface="TH Niramit AS" pitchFamily="2" charset="-34"/>
                <a:cs typeface="TH Niramit AS" pitchFamily="2" charset="-34"/>
              </a:rPr>
              <a:t>= </a:t>
            </a:r>
            <a:r>
              <a:rPr lang="th-TH" sz="4800" b="1" dirty="0">
                <a:latin typeface="TH Niramit AS" pitchFamily="2" charset="-34"/>
                <a:cs typeface="TH Niramit AS" pitchFamily="2" charset="-34"/>
              </a:rPr>
              <a:t>๔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496" y="243408"/>
            <a:ext cx="9036050" cy="6425952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82550" indent="0">
              <a:buFont typeface="Wingdings 2" pitchFamily="18" charset="2"/>
              <a:buNone/>
              <a:defRPr/>
            </a:pPr>
            <a:r>
              <a:rPr lang="en-US" sz="4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3.  </a:t>
            </a:r>
            <a:r>
              <a:rPr lang="th-TH" sz="4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คณะผู้ประเมินภายนอก</a:t>
            </a:r>
            <a:r>
              <a:rPr lang="th-TH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ประชุมพิจารณาผลการดำเนินงานของสถานศึกษา</a:t>
            </a:r>
            <a:r>
              <a:rPr lang="th-TH" sz="4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จากรายงานการประเมินตนเอง</a:t>
            </a:r>
            <a:r>
              <a:rPr lang="th-TH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ร่วมกับผลการวิเคราะห์ข้อมูลพื้นฐาน (</a:t>
            </a:r>
            <a:r>
              <a:rPr lang="en-US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Pre-Assessment</a:t>
            </a:r>
            <a:r>
              <a:rPr lang="th-TH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  เพื่อ</a:t>
            </a:r>
            <a:r>
              <a:rPr lang="th-TH" sz="4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วางแผนการลงพื้นที่ตรวจเยี่ยม</a:t>
            </a:r>
            <a:endParaRPr lang="en-US" sz="44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82550" indent="0">
              <a:buFont typeface="Wingdings 2" pitchFamily="18" charset="2"/>
              <a:buNone/>
              <a:defRPr/>
            </a:pPr>
            <a:r>
              <a:rPr lang="en-US" sz="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en-US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4.  </a:t>
            </a:r>
            <a:r>
              <a:rPr lang="th-TH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คณะผู้ประเมิน</a:t>
            </a:r>
            <a:r>
              <a:rPr lang="th-TH" sz="4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ภายนอกลงพื้นที่ตรวจเยี่ยม </a:t>
            </a:r>
            <a:r>
              <a:rPr lang="th-TH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Site  Visit</a:t>
            </a:r>
            <a:r>
              <a:rPr lang="th-TH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  เพื่อประชุมเสวนาสร้างสรรค์ร่วมกับผู้มีส่วนได้ส่วนเสีย  และรวบรวม</a:t>
            </a:r>
            <a:r>
              <a:rPr lang="th-TH" sz="4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ข้อมูลเชิงคุณภาพ</a:t>
            </a:r>
            <a:r>
              <a:rPr lang="th-TH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กับบุคลากร  หลักฐาน</a:t>
            </a:r>
            <a:r>
              <a:rPr lang="th-TH" sz="4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เชิงประจักษ์</a:t>
            </a:r>
            <a:r>
              <a:rPr lang="th-TH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และหน่วยงาน/บุคคลที่มีส่วนเกี่ยวข้องเพิ่มเติม  รวมทั้งทำการรายงานผลประเมินด้วยวาจา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908720"/>
            <a:ext cx="8568952" cy="4896544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marL="82550" indent="0">
              <a:buFont typeface="Wingdings 2" pitchFamily="18" charset="2"/>
              <a:buNone/>
              <a:defRPr/>
            </a:pPr>
            <a:r>
              <a:rPr lang="en-US" sz="54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5.</a:t>
            </a:r>
            <a:r>
              <a:rPr lang="th-TH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คณะ</a:t>
            </a:r>
            <a:r>
              <a:rPr lang="th-TH" sz="4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ผู้ประเมินภายนอกจัดทำรายงาน</a:t>
            </a:r>
            <a:r>
              <a:rPr lang="th-TH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ผลการประเมินคุณภาพภายนอก (</a:t>
            </a:r>
            <a:r>
              <a:rPr lang="en-US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EQA  Report</a:t>
            </a:r>
            <a:r>
              <a:rPr lang="th-TH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  </a:t>
            </a:r>
            <a:r>
              <a:rPr lang="th-TH" sz="4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พร้อมข้อเสนอแนะ</a:t>
            </a:r>
            <a:r>
              <a:rPr lang="th-TH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เพื่อการปรับปรุงพัฒนาคุณภาพการศึกษา  แล้ว</a:t>
            </a:r>
            <a:r>
              <a:rPr lang="th-TH" sz="4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จัดส่งให้  สมศ.  </a:t>
            </a:r>
            <a:r>
              <a:rPr lang="th-TH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เพื่อพิจารณาให้การรับรองผลการประเมิน  จาก  สมศ.  จะ</a:t>
            </a:r>
            <a:r>
              <a:rPr lang="th-TH" sz="4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จัดส่งให้กับสถานศึกษาและหน่วยงานต้นสังกัด</a:t>
            </a:r>
            <a:r>
              <a:rPr lang="th-TH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หรือหน่วยงานที่กำกับดูแล</a:t>
            </a:r>
            <a:endParaRPr lang="th-TH" sz="4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83625" cy="1143000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th-TH" sz="4800" b="1" cap="none" dirty="0" smtClean="0">
                <a:solidFill>
                  <a:schemeClr val="tx1"/>
                </a:solidFill>
                <a:effectLst/>
                <a:latin typeface="TH Niramit AS" pitchFamily="2" charset="-34"/>
                <a:cs typeface="TH Niramit AS" pitchFamily="2" charset="-34"/>
              </a:rPr>
              <a:t>การประเมินภายนอกรอบสี่ </a:t>
            </a:r>
            <a:r>
              <a:rPr lang="th-TH" sz="4800" b="1" cap="none" dirty="0" smtClean="0">
                <a:solidFill>
                  <a:schemeClr val="tx1"/>
                </a:solidFill>
                <a:effectLst/>
                <a:latin typeface="TH Niramit AS" pitchFamily="2" charset="-34"/>
                <a:cs typeface="TH Niramit AS" pitchFamily="2" charset="-34"/>
              </a:rPr>
              <a:t>(</a:t>
            </a:r>
            <a:r>
              <a:rPr lang="th-TH" sz="4800" b="1" cap="none" dirty="0" smtClean="0">
                <a:solidFill>
                  <a:schemeClr val="tx1"/>
                </a:solidFill>
                <a:effectLst/>
                <a:latin typeface="TH Niramit AS" pitchFamily="2" charset="-34"/>
                <a:cs typeface="TH Niramit AS" pitchFamily="2" charset="-34"/>
              </a:rPr>
              <a:t>2559</a:t>
            </a:r>
            <a:r>
              <a:rPr lang="th-TH" sz="4800" b="1" cap="none" dirty="0" smtClean="0">
                <a:solidFill>
                  <a:schemeClr val="tx1"/>
                </a:solidFill>
                <a:effectLst/>
                <a:latin typeface="TH Niramit AS" pitchFamily="2" charset="-34"/>
                <a:cs typeface="TH Niramit AS" pitchFamily="2" charset="-34"/>
              </a:rPr>
              <a:t> </a:t>
            </a:r>
            <a:r>
              <a:rPr lang="en-US" sz="4800" b="1" cap="none" dirty="0" smtClean="0">
                <a:solidFill>
                  <a:schemeClr val="tx1"/>
                </a:solidFill>
                <a:effectLst/>
                <a:latin typeface="TH Niramit AS" pitchFamily="2" charset="-34"/>
                <a:cs typeface="TH Niramit AS" pitchFamily="2" charset="-34"/>
              </a:rPr>
              <a:t>-</a:t>
            </a:r>
            <a:r>
              <a:rPr lang="th-TH" sz="4800" b="1" cap="none" dirty="0" smtClean="0">
                <a:solidFill>
                  <a:schemeClr val="tx1"/>
                </a:solidFill>
                <a:effectLst/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4800" b="1" cap="none" dirty="0" smtClean="0">
                <a:solidFill>
                  <a:schemeClr val="tx1"/>
                </a:solidFill>
                <a:effectLst/>
                <a:latin typeface="TH Niramit AS" pitchFamily="2" charset="-34"/>
                <a:cs typeface="TH Niramit AS" pitchFamily="2" charset="-34"/>
              </a:rPr>
              <a:t>2563</a:t>
            </a:r>
            <a:r>
              <a:rPr lang="th-TH" sz="4800" b="1" cap="none" dirty="0" smtClean="0">
                <a:solidFill>
                  <a:schemeClr val="tx1"/>
                </a:solidFill>
                <a:effectLst/>
                <a:latin typeface="TH Niramit AS" pitchFamily="2" charset="-34"/>
                <a:cs typeface="TH Niramit AS" pitchFamily="2" charset="-34"/>
              </a:rPr>
              <a:t>)</a:t>
            </a:r>
            <a:endParaRPr lang="th-TH" sz="4800" b="1" cap="none" dirty="0">
              <a:solidFill>
                <a:schemeClr val="tx1"/>
              </a:solidFill>
              <a:effectLst/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51520" y="1988840"/>
            <a:ext cx="8683625" cy="414144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82550" indent="0">
              <a:buFont typeface="Wingdings 2" pitchFamily="18" charset="2"/>
              <a:buNone/>
              <a:defRPr/>
            </a:pPr>
            <a:r>
              <a:rPr lang="th-TH" sz="4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4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.  </a:t>
            </a:r>
            <a:r>
              <a:rPr lang="th-TH" sz="4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คณะกรรมการประเมินมาจากคณะบุคคล </a:t>
            </a:r>
            <a:br>
              <a:rPr lang="th-TH" sz="4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sz="4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4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4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ส่วน </a:t>
            </a:r>
            <a:r>
              <a:rPr lang="th-TH" sz="4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ดังนี้</a:t>
            </a:r>
            <a:br>
              <a:rPr lang="th-TH" sz="4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4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4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คณะกรรมการจาก สมศ. </a:t>
            </a:r>
            <a:br>
              <a:rPr lang="th-TH" sz="4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	</a:t>
            </a:r>
            <a:r>
              <a:rPr lang="en-US" sz="4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4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คณะกรรมการจากหน่วยงานต้นสังกัด</a:t>
            </a:r>
            <a:br>
              <a:rPr lang="th-TH" sz="4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	</a:t>
            </a:r>
            <a:r>
              <a:rPr lang="en-US" sz="4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4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คณะกรรมการจากผู้บริหารสถานศึกษา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 descr="C:\Users\Administrator\Desktop\S__1041204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" t="22366" r="3304" b="8844"/>
          <a:stretch/>
        </p:blipFill>
        <p:spPr>
          <a:xfrm>
            <a:off x="179512" y="476672"/>
            <a:ext cx="8964488" cy="6192688"/>
          </a:xfr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ตัวแทนเนื้อหา 2"/>
          <p:cNvSpPr>
            <a:spLocks noGrp="1"/>
          </p:cNvSpPr>
          <p:nvPr>
            <p:ph idx="1"/>
          </p:nvPr>
        </p:nvSpPr>
        <p:spPr>
          <a:xfrm>
            <a:off x="0" y="405085"/>
            <a:ext cx="9144000" cy="6264275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82550" indent="0">
              <a:buFont typeface="Wingdings 2" pitchFamily="18" charset="2"/>
              <a:buNone/>
              <a:defRPr/>
            </a:pPr>
            <a:r>
              <a:rPr lang="en-US" sz="44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2</a:t>
            </a:r>
            <a:r>
              <a:rPr lang="en-US" sz="4400" b="1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. </a:t>
            </a:r>
            <a:r>
              <a:rPr lang="th-TH" sz="4400" b="1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4400" b="1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เป็นการประเมินแบบองค์รวม</a:t>
            </a:r>
          </a:p>
          <a:p>
            <a:pPr marL="82550" indent="0">
              <a:buFont typeface="Wingdings 2" pitchFamily="18" charset="2"/>
              <a:buNone/>
              <a:defRPr/>
            </a:pPr>
            <a:r>
              <a:rPr lang="en-US" sz="4400" b="1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- </a:t>
            </a:r>
            <a:r>
              <a:rPr lang="th-TH" sz="4400" b="1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การประเมินเพื่อเรียงลำดับที่แบบองค์รวม </a:t>
            </a:r>
            <a:r>
              <a:rPr lang="en-US" sz="4800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holistic</a:t>
            </a:r>
            <a:br>
              <a:rPr lang="en-US" sz="4800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</a:br>
            <a:r>
              <a:rPr lang="en-US" sz="4400" b="1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- </a:t>
            </a:r>
            <a:r>
              <a:rPr lang="th-TH" sz="4400" b="1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การทบทวนโดยบุคคลระดับเดียวกัน </a:t>
            </a:r>
            <a:r>
              <a:rPr lang="en-US" sz="4800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Peer review</a:t>
            </a:r>
            <a:r>
              <a:rPr lang="th-TH" sz="4800" b="1" dirty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4800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  </a:t>
            </a:r>
            <a:r>
              <a:rPr lang="th-TH" sz="4400" b="1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/>
            </a:r>
            <a:br>
              <a:rPr lang="th-TH" sz="4400" b="1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</a:br>
            <a:r>
              <a:rPr lang="th-TH" sz="4400" b="1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    หรือศัพท์บัญญัติใช้คำว่า </a:t>
            </a:r>
            <a:r>
              <a:rPr lang="th-TH" sz="4400" b="1" dirty="0" err="1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พิชญ</a:t>
            </a:r>
            <a:r>
              <a:rPr lang="th-TH" sz="4400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พิจารณ์</a:t>
            </a:r>
            <a:r>
              <a:rPr lang="th-TH" sz="4400" b="1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/>
            </a:r>
            <a:br>
              <a:rPr lang="th-TH" sz="4400" b="1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</a:br>
            <a:r>
              <a:rPr lang="en-US" sz="4400" b="1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- </a:t>
            </a:r>
            <a:r>
              <a:rPr lang="th-TH" sz="4400" b="1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การตัดสินโดยอาศัยความเชี่ยวชาญ </a:t>
            </a:r>
            <a:br>
              <a:rPr lang="th-TH" sz="4400" b="1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</a:br>
            <a:r>
              <a:rPr lang="th-TH" sz="4400" b="1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   </a:t>
            </a:r>
            <a:r>
              <a:rPr lang="en-US" sz="4800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expert </a:t>
            </a:r>
            <a:r>
              <a:rPr lang="en-US" sz="4800" b="1" dirty="0" err="1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judgement</a:t>
            </a:r>
            <a:endParaRPr lang="en-US" sz="4800" b="1" dirty="0">
              <a:solidFill>
                <a:srgbClr val="FF0000"/>
              </a:solidFill>
              <a:latin typeface="TH Niramit AS" pitchFamily="2" charset="-34"/>
              <a:cs typeface="TH Niramit AS" pitchFamily="2" charset="-34"/>
            </a:endParaRPr>
          </a:p>
          <a:p>
            <a:pPr marL="82550" indent="0">
              <a:buFont typeface="Wingdings 2" pitchFamily="18" charset="2"/>
              <a:buNone/>
              <a:defRPr/>
            </a:pPr>
            <a:r>
              <a:rPr lang="en-US" sz="4400" b="1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-</a:t>
            </a:r>
            <a:r>
              <a:rPr lang="th-TH" sz="4400" b="1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 การประเมินบนพื้นฐานของหลักฐาน </a:t>
            </a:r>
            <a:br>
              <a:rPr lang="th-TH" sz="4400" b="1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</a:br>
            <a:r>
              <a:rPr lang="th-TH" sz="4400" b="1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   </a:t>
            </a:r>
            <a:r>
              <a:rPr lang="en-US" sz="4800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evidence-based assessment</a:t>
            </a:r>
            <a:r>
              <a:rPr lang="th-TH" sz="4800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   </a:t>
            </a:r>
            <a:endParaRPr lang="th-TH" sz="4400" b="1" dirty="0" smtClean="0">
              <a:solidFill>
                <a:srgbClr val="FF0000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ตัวแทนเนื้อหา 2"/>
          <p:cNvSpPr>
            <a:spLocks noGrp="1"/>
          </p:cNvSpPr>
          <p:nvPr>
            <p:ph idx="1"/>
          </p:nvPr>
        </p:nvSpPr>
        <p:spPr>
          <a:xfrm>
            <a:off x="683568" y="908720"/>
            <a:ext cx="7859712" cy="4824387"/>
          </a:xfrm>
          <a:solidFill>
            <a:srgbClr val="6699FF"/>
          </a:solidFill>
        </p:spPr>
        <p:txBody>
          <a:bodyPr>
            <a:normAutofit/>
          </a:bodyPr>
          <a:lstStyle/>
          <a:p>
            <a:pPr marL="82550" indent="0">
              <a:buFont typeface="Wingdings 2" pitchFamily="18" charset="2"/>
              <a:buNone/>
            </a:pPr>
            <a:r>
              <a:rPr lang="en-US" sz="4800" b="1" dirty="0">
                <a:latin typeface="TH Niramit AS" pitchFamily="2" charset="-34"/>
                <a:cs typeface="TH Niramit AS" pitchFamily="2" charset="-34"/>
              </a:rPr>
              <a:t>3</a:t>
            </a:r>
            <a:r>
              <a:rPr lang="en-US" sz="4800" b="1" dirty="0" smtClean="0">
                <a:latin typeface="TH Niramit AS" pitchFamily="2" charset="-34"/>
                <a:cs typeface="TH Niramit AS" pitchFamily="2" charset="-34"/>
              </a:rPr>
              <a:t>.  </a:t>
            </a:r>
            <a:r>
              <a:rPr lang="th-TH" sz="4800" b="1" u="sng" dirty="0" smtClean="0">
                <a:latin typeface="TH Niramit AS" pitchFamily="2" charset="-34"/>
                <a:cs typeface="TH Niramit AS" pitchFamily="2" charset="-34"/>
              </a:rPr>
              <a:t>ระดับคุณภาพการศึกษา</a:t>
            </a:r>
          </a:p>
          <a:p>
            <a:pPr marL="82550" indent="0">
              <a:buFont typeface="Wingdings 2" pitchFamily="18" charset="2"/>
              <a:buNone/>
            </a:pPr>
            <a:r>
              <a:rPr lang="th-TH" sz="4800" dirty="0" smtClean="0">
                <a:latin typeface="TH Niramit AS" pitchFamily="2" charset="-34"/>
                <a:cs typeface="TH Niramit AS" pitchFamily="2" charset="-34"/>
              </a:rPr>
              <a:t>	</a:t>
            </a:r>
            <a:r>
              <a:rPr lang="en-US" sz="48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-</a:t>
            </a:r>
            <a:r>
              <a:rPr lang="th-TH" sz="48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 กำลังพัฒนา</a:t>
            </a:r>
            <a:br>
              <a:rPr lang="th-TH" sz="48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</a:br>
            <a:r>
              <a:rPr lang="th-TH" sz="48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	</a:t>
            </a:r>
            <a:r>
              <a:rPr lang="en-US" sz="48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-</a:t>
            </a:r>
            <a:r>
              <a:rPr lang="th-TH" sz="48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 ปานกลาง</a:t>
            </a:r>
            <a:br>
              <a:rPr lang="th-TH" sz="48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</a:br>
            <a:r>
              <a:rPr lang="th-TH" sz="4800" b="1" dirty="0" smtClean="0">
                <a:latin typeface="TH Niramit AS" pitchFamily="2" charset="-34"/>
                <a:cs typeface="TH Niramit AS" pitchFamily="2" charset="-34"/>
              </a:rPr>
              <a:t>	</a:t>
            </a:r>
            <a:r>
              <a:rPr lang="en-US" sz="4800" b="1" dirty="0" smtClean="0">
                <a:solidFill>
                  <a:srgbClr val="00FF00"/>
                </a:solidFill>
                <a:latin typeface="TH Niramit AS" pitchFamily="2" charset="-34"/>
                <a:cs typeface="TH Niramit AS" pitchFamily="2" charset="-34"/>
              </a:rPr>
              <a:t>-</a:t>
            </a:r>
            <a:r>
              <a:rPr lang="th-TH" sz="4800" b="1" dirty="0" smtClean="0">
                <a:solidFill>
                  <a:srgbClr val="00FF00"/>
                </a:solidFill>
                <a:latin typeface="TH Niramit AS" pitchFamily="2" charset="-34"/>
                <a:cs typeface="TH Niramit AS" pitchFamily="2" charset="-34"/>
              </a:rPr>
              <a:t> ดี</a:t>
            </a:r>
            <a:br>
              <a:rPr lang="th-TH" sz="4800" b="1" dirty="0" smtClean="0">
                <a:solidFill>
                  <a:srgbClr val="00FF00"/>
                </a:solidFill>
                <a:latin typeface="TH Niramit AS" pitchFamily="2" charset="-34"/>
                <a:cs typeface="TH Niramit AS" pitchFamily="2" charset="-34"/>
              </a:rPr>
            </a:br>
            <a:r>
              <a:rPr lang="th-TH" sz="4800" b="1" dirty="0" smtClean="0">
                <a:solidFill>
                  <a:srgbClr val="00FF00"/>
                </a:solidFill>
                <a:latin typeface="TH Niramit AS" pitchFamily="2" charset="-34"/>
                <a:cs typeface="TH Niramit AS" pitchFamily="2" charset="-34"/>
              </a:rPr>
              <a:t>	</a:t>
            </a:r>
            <a:r>
              <a:rPr lang="en-US" sz="4800" b="1" dirty="0" smtClean="0">
                <a:solidFill>
                  <a:srgbClr val="00FF00"/>
                </a:solidFill>
                <a:latin typeface="TH Niramit AS" pitchFamily="2" charset="-34"/>
                <a:cs typeface="TH Niramit AS" pitchFamily="2" charset="-34"/>
              </a:rPr>
              <a:t>-</a:t>
            </a:r>
            <a:r>
              <a:rPr lang="th-TH" sz="4800" b="1" dirty="0" smtClean="0">
                <a:solidFill>
                  <a:srgbClr val="00FF00"/>
                </a:solidFill>
                <a:latin typeface="TH Niramit AS" pitchFamily="2" charset="-34"/>
                <a:cs typeface="TH Niramit AS" pitchFamily="2" charset="-34"/>
              </a:rPr>
              <a:t> ดีเลิศ</a:t>
            </a:r>
            <a:br>
              <a:rPr lang="th-TH" sz="4800" b="1" dirty="0" smtClean="0">
                <a:solidFill>
                  <a:srgbClr val="00FF00"/>
                </a:solidFill>
                <a:latin typeface="TH Niramit AS" pitchFamily="2" charset="-34"/>
                <a:cs typeface="TH Niramit AS" pitchFamily="2" charset="-34"/>
              </a:rPr>
            </a:br>
            <a:r>
              <a:rPr lang="th-TH" sz="4800" b="1" dirty="0" smtClean="0">
                <a:solidFill>
                  <a:srgbClr val="00FF00"/>
                </a:solidFill>
                <a:latin typeface="TH Niramit AS" pitchFamily="2" charset="-34"/>
                <a:cs typeface="TH Niramit AS" pitchFamily="2" charset="-34"/>
              </a:rPr>
              <a:t>	</a:t>
            </a:r>
            <a:r>
              <a:rPr lang="en-US" sz="4800" b="1" dirty="0" smtClean="0">
                <a:solidFill>
                  <a:srgbClr val="00FF00"/>
                </a:solidFill>
                <a:latin typeface="TH Niramit AS" pitchFamily="2" charset="-34"/>
                <a:cs typeface="TH Niramit AS" pitchFamily="2" charset="-34"/>
              </a:rPr>
              <a:t>-</a:t>
            </a:r>
            <a:r>
              <a:rPr lang="th-TH" sz="4800" b="1" dirty="0" smtClean="0">
                <a:solidFill>
                  <a:srgbClr val="00FF00"/>
                </a:solidFill>
                <a:latin typeface="TH Niramit AS" pitchFamily="2" charset="-34"/>
                <a:cs typeface="TH Niramit AS" pitchFamily="2" charset="-34"/>
              </a:rPr>
              <a:t> ยอดเยี่ยม</a:t>
            </a:r>
            <a:endParaRPr lang="th-TH" dirty="0" smtClean="0">
              <a:solidFill>
                <a:srgbClr val="00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ตัวแทนเนื้อหา 2"/>
          <p:cNvSpPr>
            <a:spLocks noGrp="1"/>
          </p:cNvSpPr>
          <p:nvPr>
            <p:ph idx="1"/>
          </p:nvPr>
        </p:nvSpPr>
        <p:spPr>
          <a:xfrm>
            <a:off x="683568" y="980728"/>
            <a:ext cx="7818437" cy="4896544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82550" indent="0">
              <a:buFont typeface="Wingdings 2" pitchFamily="18" charset="2"/>
              <a:buNone/>
            </a:pPr>
            <a:r>
              <a:rPr lang="en-US" sz="4400" b="1" dirty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4</a:t>
            </a:r>
            <a:r>
              <a:rPr lang="en-US" sz="4400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.  </a:t>
            </a:r>
            <a:r>
              <a:rPr lang="th-TH" sz="4400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หลักฐานสนับสนุนระดับคุณภาพ</a:t>
            </a:r>
            <a:br>
              <a:rPr lang="th-TH" sz="4400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</a:br>
            <a:r>
              <a:rPr lang="th-TH" sz="4400" b="1" dirty="0" smtClean="0">
                <a:latin typeface="TH Niramit AS" pitchFamily="2" charset="-34"/>
                <a:cs typeface="TH Niramit AS" pitchFamily="2" charset="-34"/>
              </a:rPr>
              <a:t> 	</a:t>
            </a:r>
            <a:r>
              <a:rPr lang="en-US" sz="4400" b="1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-</a:t>
            </a:r>
            <a:r>
              <a:rPr lang="th-TH" sz="4400" b="1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 ผลการดำเนินงานจากงานที่ปฏิบัติ</a:t>
            </a:r>
            <a:r>
              <a:rPr lang="th-TH" sz="4400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/>
            </a:r>
            <a:br>
              <a:rPr lang="th-TH" sz="4400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</a:br>
            <a:r>
              <a:rPr lang="th-TH" sz="4400" b="1" dirty="0" smtClean="0">
                <a:latin typeface="TH Niramit AS" pitchFamily="2" charset="-34"/>
                <a:cs typeface="TH Niramit AS" pitchFamily="2" charset="-34"/>
              </a:rPr>
              <a:t> 		</a:t>
            </a:r>
            <a:r>
              <a:rPr lang="en-US" sz="4400" b="1" dirty="0" smtClean="0">
                <a:latin typeface="TH Niramit AS" pitchFamily="2" charset="-34"/>
                <a:cs typeface="TH Niramit AS" pitchFamily="2" charset="-34"/>
              </a:rPr>
              <a:t>- </a:t>
            </a:r>
            <a:r>
              <a:rPr lang="th-TH" sz="4400" b="1" dirty="0" smtClean="0">
                <a:latin typeface="TH Niramit AS" pitchFamily="2" charset="-34"/>
                <a:cs typeface="TH Niramit AS" pitchFamily="2" charset="-34"/>
              </a:rPr>
              <a:t>งานวิชาการ</a:t>
            </a:r>
            <a:br>
              <a:rPr lang="th-TH" sz="4400" b="1" dirty="0" smtClean="0">
                <a:latin typeface="TH Niramit AS" pitchFamily="2" charset="-34"/>
                <a:cs typeface="TH Niramit AS" pitchFamily="2" charset="-34"/>
              </a:rPr>
            </a:br>
            <a:r>
              <a:rPr lang="th-TH" sz="4400" b="1" dirty="0" smtClean="0">
                <a:latin typeface="TH Niramit AS" pitchFamily="2" charset="-34"/>
                <a:cs typeface="TH Niramit AS" pitchFamily="2" charset="-34"/>
              </a:rPr>
              <a:t> 		</a:t>
            </a:r>
            <a:r>
              <a:rPr lang="en-US" sz="4400" b="1" dirty="0" smtClean="0">
                <a:latin typeface="TH Niramit AS" pitchFamily="2" charset="-34"/>
                <a:cs typeface="TH Niramit AS" pitchFamily="2" charset="-34"/>
              </a:rPr>
              <a:t>- </a:t>
            </a:r>
            <a:r>
              <a:rPr lang="th-TH" sz="4400" b="1" dirty="0" smtClean="0">
                <a:latin typeface="TH Niramit AS" pitchFamily="2" charset="-34"/>
                <a:cs typeface="TH Niramit AS" pitchFamily="2" charset="-34"/>
              </a:rPr>
              <a:t>งานงบประมาณ</a:t>
            </a:r>
            <a:br>
              <a:rPr lang="th-TH" sz="4400" b="1" dirty="0" smtClean="0">
                <a:latin typeface="TH Niramit AS" pitchFamily="2" charset="-34"/>
                <a:cs typeface="TH Niramit AS" pitchFamily="2" charset="-34"/>
              </a:rPr>
            </a:br>
            <a:r>
              <a:rPr lang="th-TH" sz="4400" b="1" dirty="0" smtClean="0">
                <a:latin typeface="TH Niramit AS" pitchFamily="2" charset="-34"/>
                <a:cs typeface="TH Niramit AS" pitchFamily="2" charset="-34"/>
              </a:rPr>
              <a:t> 		</a:t>
            </a:r>
            <a:r>
              <a:rPr lang="en-US" sz="4400" b="1" dirty="0" smtClean="0">
                <a:latin typeface="TH Niramit AS" pitchFamily="2" charset="-34"/>
                <a:cs typeface="TH Niramit AS" pitchFamily="2" charset="-34"/>
              </a:rPr>
              <a:t>- </a:t>
            </a:r>
            <a:r>
              <a:rPr lang="th-TH" sz="4400" b="1" dirty="0" smtClean="0">
                <a:latin typeface="TH Niramit AS" pitchFamily="2" charset="-34"/>
                <a:cs typeface="TH Niramit AS" pitchFamily="2" charset="-34"/>
              </a:rPr>
              <a:t>งานบุคคล</a:t>
            </a:r>
            <a:br>
              <a:rPr lang="th-TH" sz="4400" b="1" dirty="0" smtClean="0">
                <a:latin typeface="TH Niramit AS" pitchFamily="2" charset="-34"/>
                <a:cs typeface="TH Niramit AS" pitchFamily="2" charset="-34"/>
              </a:rPr>
            </a:br>
            <a:r>
              <a:rPr lang="th-TH" sz="4400" b="1" dirty="0" smtClean="0">
                <a:latin typeface="TH Niramit AS" pitchFamily="2" charset="-34"/>
                <a:cs typeface="TH Niramit AS" pitchFamily="2" charset="-34"/>
              </a:rPr>
              <a:t>		</a:t>
            </a:r>
            <a:r>
              <a:rPr lang="en-US" sz="4400" b="1" dirty="0" smtClean="0">
                <a:latin typeface="TH Niramit AS" pitchFamily="2" charset="-34"/>
                <a:cs typeface="TH Niramit AS" pitchFamily="2" charset="-34"/>
              </a:rPr>
              <a:t>- </a:t>
            </a:r>
            <a:r>
              <a:rPr lang="th-TH" sz="4400" b="1" dirty="0" smtClean="0">
                <a:latin typeface="TH Niramit AS" pitchFamily="2" charset="-34"/>
                <a:cs typeface="TH Niramit AS" pitchFamily="2" charset="-34"/>
              </a:rPr>
              <a:t>งานบริหารทั่วไป</a:t>
            </a:r>
            <a:br>
              <a:rPr lang="th-TH" sz="4400" b="1" dirty="0" smtClean="0">
                <a:latin typeface="TH Niramit AS" pitchFamily="2" charset="-34"/>
                <a:cs typeface="TH Niramit AS" pitchFamily="2" charset="-34"/>
              </a:rPr>
            </a:br>
            <a:r>
              <a:rPr lang="th-TH" sz="4400" b="1" dirty="0" smtClean="0">
                <a:latin typeface="TH Niramit AS" pitchFamily="2" charset="-34"/>
                <a:cs typeface="TH Niramit AS" pitchFamily="2" charset="-34"/>
              </a:rPr>
              <a:t> 		</a:t>
            </a:r>
            <a:r>
              <a:rPr lang="en-US" sz="4400" b="1" dirty="0" smtClean="0">
                <a:latin typeface="TH Niramit AS" pitchFamily="2" charset="-34"/>
                <a:cs typeface="TH Niramit AS" pitchFamily="2" charset="-34"/>
              </a:rPr>
              <a:t>- </a:t>
            </a:r>
            <a:r>
              <a:rPr lang="th-TH" sz="4400" b="1" dirty="0" smtClean="0">
                <a:latin typeface="TH Niramit AS" pitchFamily="2" charset="-34"/>
                <a:cs typeface="TH Niramit AS" pitchFamily="2" charset="-34"/>
              </a:rPr>
              <a:t>งานกิจการนักเรียน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692696"/>
            <a:ext cx="8323262" cy="5328443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82550" indent="0">
              <a:buClr>
                <a:srgbClr val="3891A7"/>
              </a:buClr>
              <a:buFont typeface="Wingdings 2" pitchFamily="18" charset="2"/>
              <a:buNone/>
              <a:defRPr/>
            </a:pPr>
            <a:r>
              <a:rPr lang="th-TH" sz="48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8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en-US" sz="4800" b="1" dirty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5</a:t>
            </a:r>
            <a:r>
              <a:rPr lang="en-US" sz="4800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.  </a:t>
            </a:r>
            <a:r>
              <a:rPr lang="th-TH" sz="4800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แผนพัฒนาเพื่อให้ได้มาตรฐานที่สูงขึ้น</a:t>
            </a:r>
            <a:r>
              <a:rPr lang="th-TH" sz="4800" b="1" dirty="0" smtClean="0">
                <a:solidFill>
                  <a:srgbClr val="000000"/>
                </a:solidFill>
                <a:latin typeface="TH Niramit AS" pitchFamily="2" charset="-34"/>
                <a:cs typeface="TH Niramit AS" pitchFamily="2" charset="-34"/>
              </a:rPr>
              <a:t/>
            </a:r>
            <a:br>
              <a:rPr lang="th-TH" sz="4800" b="1" dirty="0" smtClean="0">
                <a:solidFill>
                  <a:srgbClr val="000000"/>
                </a:solidFill>
                <a:latin typeface="TH Niramit AS" pitchFamily="2" charset="-34"/>
                <a:cs typeface="TH Niramit AS" pitchFamily="2" charset="-34"/>
              </a:rPr>
            </a:br>
            <a:r>
              <a:rPr lang="th-TH" sz="4800" dirty="0" smtClean="0">
                <a:solidFill>
                  <a:srgbClr val="000000"/>
                </a:solidFill>
                <a:latin typeface="TH Niramit AS" pitchFamily="2" charset="-34"/>
                <a:cs typeface="TH Niramit AS" pitchFamily="2" charset="-34"/>
              </a:rPr>
              <a:t> 	</a:t>
            </a:r>
            <a:r>
              <a:rPr lang="en-US" sz="4800" b="1" dirty="0" smtClean="0">
                <a:solidFill>
                  <a:srgbClr val="000000"/>
                </a:solidFill>
                <a:latin typeface="TH Niramit AS" pitchFamily="2" charset="-34"/>
                <a:cs typeface="TH Niramit AS" pitchFamily="2" charset="-34"/>
              </a:rPr>
              <a:t>-</a:t>
            </a:r>
            <a:r>
              <a:rPr lang="th-TH" sz="4800" b="1" dirty="0" smtClean="0">
                <a:solidFill>
                  <a:srgbClr val="000000"/>
                </a:solidFill>
                <a:latin typeface="TH Niramit AS" pitchFamily="2" charset="-34"/>
                <a:cs typeface="TH Niramit AS" pitchFamily="2" charset="-34"/>
              </a:rPr>
              <a:t> โครงการ</a:t>
            </a:r>
            <a:br>
              <a:rPr lang="th-TH" sz="4800" b="1" dirty="0" smtClean="0">
                <a:solidFill>
                  <a:srgbClr val="000000"/>
                </a:solidFill>
                <a:latin typeface="TH Niramit AS" pitchFamily="2" charset="-34"/>
                <a:cs typeface="TH Niramit AS" pitchFamily="2" charset="-34"/>
              </a:rPr>
            </a:br>
            <a:r>
              <a:rPr lang="th-TH" sz="4800" b="1" dirty="0" smtClean="0">
                <a:solidFill>
                  <a:srgbClr val="000000"/>
                </a:solidFill>
                <a:latin typeface="TH Niramit AS" pitchFamily="2" charset="-34"/>
                <a:cs typeface="TH Niramit AS" pitchFamily="2" charset="-34"/>
              </a:rPr>
              <a:t> 	</a:t>
            </a:r>
            <a:r>
              <a:rPr lang="en-US" sz="4800" b="1" dirty="0" smtClean="0">
                <a:solidFill>
                  <a:srgbClr val="000000"/>
                </a:solidFill>
                <a:latin typeface="TH Niramit AS" pitchFamily="2" charset="-34"/>
                <a:cs typeface="TH Niramit AS" pitchFamily="2" charset="-34"/>
              </a:rPr>
              <a:t>-</a:t>
            </a:r>
            <a:r>
              <a:rPr lang="th-TH" sz="4800" b="1" dirty="0" smtClean="0">
                <a:solidFill>
                  <a:srgbClr val="000000"/>
                </a:solidFill>
                <a:latin typeface="TH Niramit AS" pitchFamily="2" charset="-34"/>
                <a:cs typeface="TH Niramit AS" pitchFamily="2" charset="-34"/>
              </a:rPr>
              <a:t> กิจกรรม</a:t>
            </a:r>
            <a:br>
              <a:rPr lang="th-TH" sz="4800" b="1" dirty="0" smtClean="0">
                <a:solidFill>
                  <a:srgbClr val="000000"/>
                </a:solidFill>
                <a:latin typeface="TH Niramit AS" pitchFamily="2" charset="-34"/>
                <a:cs typeface="TH Niramit AS" pitchFamily="2" charset="-34"/>
              </a:rPr>
            </a:br>
            <a:r>
              <a:rPr lang="th-TH" sz="4800" b="1" dirty="0" smtClean="0">
                <a:solidFill>
                  <a:srgbClr val="000000"/>
                </a:solidFill>
                <a:latin typeface="TH Niramit AS" pitchFamily="2" charset="-34"/>
                <a:cs typeface="TH Niramit AS" pitchFamily="2" charset="-34"/>
              </a:rPr>
              <a:t> 	</a:t>
            </a:r>
            <a:r>
              <a:rPr lang="en-US" sz="4800" b="1" dirty="0" smtClean="0">
                <a:solidFill>
                  <a:srgbClr val="000000"/>
                </a:solidFill>
                <a:latin typeface="TH Niramit AS" pitchFamily="2" charset="-34"/>
                <a:cs typeface="TH Niramit AS" pitchFamily="2" charset="-34"/>
              </a:rPr>
              <a:t>- </a:t>
            </a:r>
            <a:r>
              <a:rPr lang="th-TH" sz="4800" b="1" dirty="0" smtClean="0">
                <a:solidFill>
                  <a:srgbClr val="000000"/>
                </a:solidFill>
                <a:latin typeface="TH Niramit AS" pitchFamily="2" charset="-34"/>
                <a:cs typeface="TH Niramit AS" pitchFamily="2" charset="-34"/>
              </a:rPr>
              <a:t>การพัฒนาบุคลากร</a:t>
            </a:r>
            <a:br>
              <a:rPr lang="th-TH" sz="4800" b="1" dirty="0" smtClean="0">
                <a:solidFill>
                  <a:srgbClr val="000000"/>
                </a:solidFill>
                <a:latin typeface="TH Niramit AS" pitchFamily="2" charset="-34"/>
                <a:cs typeface="TH Niramit AS" pitchFamily="2" charset="-34"/>
              </a:rPr>
            </a:br>
            <a:r>
              <a:rPr lang="en-US" sz="4800" b="1" dirty="0" smtClean="0">
                <a:solidFill>
                  <a:srgbClr val="000000"/>
                </a:solidFill>
                <a:latin typeface="TH Niramit AS" pitchFamily="2" charset="-34"/>
                <a:cs typeface="TH Niramit AS" pitchFamily="2" charset="-34"/>
              </a:rPr>
              <a:t> 	- </a:t>
            </a:r>
            <a:r>
              <a:rPr lang="th-TH" sz="4800" b="1" dirty="0" smtClean="0">
                <a:solidFill>
                  <a:srgbClr val="000000"/>
                </a:solidFill>
                <a:latin typeface="TH Niramit AS" pitchFamily="2" charset="-34"/>
                <a:cs typeface="TH Niramit AS" pitchFamily="2" charset="-34"/>
              </a:rPr>
              <a:t>การเปิดโอกาสให้ทุกฝ่ายมีส่วนร่วม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560840" cy="1368152"/>
          </a:xfrm>
          <a:solidFill>
            <a:srgbClr val="FFFF00"/>
          </a:solidFill>
        </p:spPr>
        <p:txBody>
          <a:bodyPr/>
          <a:lstStyle/>
          <a:p>
            <a:pPr algn="ctr">
              <a:defRPr/>
            </a:pPr>
            <a:r>
              <a:rPr lang="th-TH" sz="6000" b="1" cap="none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การนำเสนอวันที่ประเมิน</a:t>
            </a:r>
            <a:endParaRPr lang="th-TH" sz="6000" b="1" cap="none" dirty="0"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5299" name="ตัวแทนเนื้อหา 2"/>
          <p:cNvSpPr>
            <a:spLocks noGrp="1"/>
          </p:cNvSpPr>
          <p:nvPr>
            <p:ph idx="1"/>
          </p:nvPr>
        </p:nvSpPr>
        <p:spPr>
          <a:xfrm>
            <a:off x="216024" y="1844824"/>
            <a:ext cx="8820472" cy="4357117"/>
          </a:xfrm>
          <a:solidFill>
            <a:srgbClr val="00FF00"/>
          </a:solidFill>
        </p:spPr>
        <p:txBody>
          <a:bodyPr/>
          <a:lstStyle/>
          <a:p>
            <a:pPr marL="0" indent="0">
              <a:buNone/>
            </a:pP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4400" b="1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จัดทำ </a:t>
            </a:r>
            <a:r>
              <a:rPr lang="en-US" sz="4400" b="1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PowerPoint </a:t>
            </a:r>
            <a:r>
              <a:rPr lang="th-TH" sz="4400" b="1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สรุปสั้นๆ</a:t>
            </a:r>
            <a:br>
              <a:rPr lang="th-TH" sz="4400" b="1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</a:br>
            <a:r>
              <a:rPr lang="th-TH" sz="4400" b="1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	</a:t>
            </a:r>
            <a:r>
              <a:rPr lang="en-US" sz="4400" b="1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- </a:t>
            </a:r>
            <a:r>
              <a:rPr lang="th-TH" sz="4400" b="1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ข้อมูลพื้นฐาน</a:t>
            </a:r>
            <a:br>
              <a:rPr lang="th-TH" sz="4400" b="1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</a:br>
            <a:r>
              <a:rPr lang="th-TH" sz="4400" b="1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	</a:t>
            </a:r>
            <a:r>
              <a:rPr lang="en-US" sz="4400" b="1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- </a:t>
            </a:r>
            <a:r>
              <a:rPr lang="th-TH" sz="4400" b="1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สรุปมาตรฐานระดับปฐมวัย </a:t>
            </a:r>
            <a:r>
              <a:rPr lang="en-US" sz="4400" b="1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3 </a:t>
            </a:r>
            <a:r>
              <a:rPr lang="th-TH" sz="4400" b="1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ด้าน</a:t>
            </a:r>
            <a:br>
              <a:rPr lang="th-TH" sz="4400" b="1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</a:br>
            <a:r>
              <a:rPr lang="th-TH" sz="4400" b="1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	</a:t>
            </a:r>
            <a:r>
              <a:rPr lang="en-US" sz="4400" b="1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- </a:t>
            </a:r>
            <a:r>
              <a:rPr lang="th-TH" sz="4400" b="1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สรุปมาตรฐานระดับขั้นพื้นฐาน </a:t>
            </a:r>
            <a:r>
              <a:rPr lang="en-US" sz="4400" b="1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3 </a:t>
            </a:r>
            <a:r>
              <a:rPr lang="th-TH" sz="4400" b="1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ด้าน</a:t>
            </a:r>
            <a:br>
              <a:rPr lang="th-TH" sz="4400" b="1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</a:br>
            <a:r>
              <a:rPr lang="th-TH" sz="4400" b="1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	</a:t>
            </a:r>
            <a:r>
              <a:rPr lang="en-US" sz="4400" b="1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- </a:t>
            </a:r>
            <a:r>
              <a:rPr lang="th-TH" sz="4400" b="1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แผนยกระดับเพื่อให้ได้ระดับคุณภาพที่สูงขึ้น</a:t>
            </a:r>
            <a:br>
              <a:rPr lang="th-TH" sz="4400" b="1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</a:br>
            <a:r>
              <a:rPr lang="th-TH" sz="4400" b="1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	</a:t>
            </a:r>
            <a:r>
              <a:rPr lang="en-US" sz="4400" b="1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-</a:t>
            </a:r>
            <a:r>
              <a:rPr lang="th-TH" sz="4400" b="1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 ประเด็นเพิ่มเติมจุดเด่น </a:t>
            </a:r>
            <a:endParaRPr lang="th-TH" sz="4400" b="1" dirty="0" smtClean="0"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78800" cy="114300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>
              <a:defRPr/>
            </a:pPr>
            <a:r>
              <a:rPr lang="th-TH" sz="6000" b="1" cap="none" dirty="0" smtClean="0">
                <a:solidFill>
                  <a:schemeClr val="tx1"/>
                </a:solidFill>
                <a:effectLst/>
                <a:latin typeface="TH Niramit AS" pitchFamily="2" charset="-34"/>
                <a:cs typeface="TH Niramit AS" pitchFamily="2" charset="-34"/>
              </a:rPr>
              <a:t>สิ่งที่โรงเรียนต้องเตรียม</a:t>
            </a:r>
            <a:endParaRPr lang="th-TH" sz="6000" b="1" cap="none" dirty="0">
              <a:solidFill>
                <a:schemeClr val="tx1"/>
              </a:solidFill>
              <a:effectLst/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5221288"/>
          </a:xfrm>
          <a:solidFill>
            <a:srgbClr val="FFFF00"/>
          </a:solidFill>
        </p:spPr>
        <p:txBody>
          <a:bodyPr>
            <a:normAutofit fontScale="92500"/>
          </a:bodyPr>
          <a:lstStyle/>
          <a:p>
            <a:pPr marL="82550" indent="0">
              <a:buFont typeface="Wingdings 2" pitchFamily="18" charset="2"/>
              <a:buNone/>
              <a:defRPr/>
            </a:pPr>
            <a:r>
              <a:rPr lang="en-US" sz="44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1</a:t>
            </a:r>
            <a:r>
              <a:rPr lang="en-US" sz="4400" b="1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.</a:t>
            </a:r>
            <a:r>
              <a:rPr lang="th-TH" sz="4400" b="1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  แผนพัฒนาคุณภาพการศึกษา</a:t>
            </a:r>
          </a:p>
          <a:p>
            <a:pPr marL="82550" indent="0">
              <a:buFont typeface="Wingdings 2" pitchFamily="18" charset="2"/>
              <a:buNone/>
              <a:defRPr/>
            </a:pPr>
            <a:r>
              <a:rPr lang="en-US" sz="4400" b="1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2.</a:t>
            </a:r>
            <a:r>
              <a:rPr lang="th-TH" sz="4400" b="1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  แผนปฏิบัติการประจำปี</a:t>
            </a:r>
          </a:p>
          <a:p>
            <a:pPr marL="82550" indent="0">
              <a:buFont typeface="Wingdings 2" pitchFamily="18" charset="2"/>
              <a:buNone/>
              <a:defRPr/>
            </a:pPr>
            <a:r>
              <a:rPr lang="en-US" sz="4400" b="1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3.  </a:t>
            </a:r>
            <a:r>
              <a:rPr lang="th-TH" sz="4400" b="1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หลักสูตรสถานศึกษา</a:t>
            </a:r>
          </a:p>
          <a:p>
            <a:pPr marL="82550" indent="0">
              <a:buFont typeface="Wingdings 2" pitchFamily="18" charset="2"/>
              <a:buNone/>
              <a:defRPr/>
            </a:pPr>
            <a:r>
              <a:rPr lang="th-TH" sz="44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	</a:t>
            </a:r>
            <a:r>
              <a:rPr lang="th-TH" sz="4400" b="1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หลักสูตรปฐมวัย</a:t>
            </a:r>
          </a:p>
          <a:p>
            <a:pPr marL="82550" indent="0">
              <a:buFont typeface="Wingdings 2" pitchFamily="18" charset="2"/>
              <a:buNone/>
              <a:defRPr/>
            </a:pPr>
            <a:r>
              <a:rPr lang="th-TH" sz="44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4400" b="1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	หลักสูตรขั้นพื้นฐาน</a:t>
            </a:r>
            <a:br>
              <a:rPr lang="th-TH" sz="4400" b="1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</a:br>
            <a:r>
              <a:rPr lang="th-TH" sz="4400" b="1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๔.  แผนการจัดการเรียนรู้ ทุกชั้น</a:t>
            </a:r>
          </a:p>
          <a:p>
            <a:pPr marL="82550" indent="0">
              <a:buFont typeface="Wingdings 2" pitchFamily="18" charset="2"/>
              <a:buNone/>
              <a:defRPr/>
            </a:pPr>
            <a:r>
              <a:rPr lang="th-TH" sz="4400" b="1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๕</a:t>
            </a:r>
            <a:r>
              <a:rPr lang="en-US" sz="4400" b="1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.  </a:t>
            </a:r>
            <a:r>
              <a:rPr lang="th-TH" sz="4400" b="1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รายงานการประเมินตนเองของสถานศึกษา </a:t>
            </a:r>
            <a:r>
              <a:rPr lang="en-US" sz="4400" b="1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SAR</a:t>
            </a:r>
            <a:endParaRPr lang="th-TH" sz="4400" b="1" dirty="0">
              <a:solidFill>
                <a:schemeClr val="tx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3528" y="1916832"/>
            <a:ext cx="8568952" cy="1431925"/>
          </a:xfrm>
          <a:noFill/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h-TH" sz="4400" b="1" dirty="0" smtClean="0">
                <a:solidFill>
                  <a:srgbClr val="000000"/>
                </a:solidFill>
                <a:latin typeface="TH SarabunPSK"/>
                <a:cs typeface="TH SarabunPSK"/>
              </a:rPr>
              <a:t/>
            </a:r>
            <a:br>
              <a:rPr lang="th-TH" sz="4400" b="1" dirty="0" smtClean="0">
                <a:solidFill>
                  <a:srgbClr val="000000"/>
                </a:solidFill>
                <a:latin typeface="TH SarabunPSK"/>
                <a:cs typeface="TH SarabunPSK"/>
              </a:rPr>
            </a:br>
            <a:r>
              <a:rPr lang="th-TH" sz="4400" b="1" dirty="0">
                <a:solidFill>
                  <a:srgbClr val="000000"/>
                </a:solidFill>
                <a:latin typeface="TH SarabunPSK"/>
                <a:cs typeface="TH SarabunPSK"/>
              </a:rPr>
              <a:t/>
            </a:r>
            <a:br>
              <a:rPr lang="th-TH" sz="4400" b="1" dirty="0">
                <a:solidFill>
                  <a:srgbClr val="000000"/>
                </a:solidFill>
                <a:latin typeface="TH SarabunPSK"/>
                <a:cs typeface="TH SarabunPSK"/>
              </a:rPr>
            </a:br>
            <a:r>
              <a:rPr lang="th-TH" sz="4400" b="1" dirty="0" smtClean="0">
                <a:solidFill>
                  <a:srgbClr val="000000"/>
                </a:solidFill>
                <a:latin typeface="TH SarabunPSK"/>
                <a:cs typeface="TH SarabunPSK"/>
              </a:rPr>
              <a:t/>
            </a:r>
            <a:br>
              <a:rPr lang="th-TH" sz="4400" b="1" dirty="0" smtClean="0">
                <a:solidFill>
                  <a:srgbClr val="000000"/>
                </a:solidFill>
                <a:latin typeface="TH SarabunPSK"/>
                <a:cs typeface="TH SarabunPSK"/>
              </a:rPr>
            </a:br>
            <a:r>
              <a:rPr lang="th-TH" sz="4400" b="1" dirty="0">
                <a:solidFill>
                  <a:srgbClr val="000000"/>
                </a:solidFill>
                <a:latin typeface="TH SarabunPSK"/>
                <a:cs typeface="TH SarabunPSK"/>
              </a:rPr>
              <a:t/>
            </a:r>
            <a:br>
              <a:rPr lang="th-TH" sz="4400" b="1" dirty="0">
                <a:solidFill>
                  <a:srgbClr val="000000"/>
                </a:solidFill>
                <a:latin typeface="TH SarabunPSK"/>
                <a:cs typeface="TH SarabunPSK"/>
              </a:rPr>
            </a:br>
            <a:r>
              <a:rPr lang="th-TH" sz="4400" b="1" dirty="0" smtClean="0">
                <a:solidFill>
                  <a:srgbClr val="000000"/>
                </a:solidFill>
                <a:latin typeface="TH SarabunPSK"/>
                <a:cs typeface="TH SarabunPSK"/>
              </a:rPr>
              <a:t/>
            </a:r>
            <a:br>
              <a:rPr lang="th-TH" sz="4400" b="1" dirty="0" smtClean="0">
                <a:solidFill>
                  <a:srgbClr val="000000"/>
                </a:solidFill>
                <a:latin typeface="TH SarabunPSK"/>
                <a:cs typeface="TH SarabunPSK"/>
              </a:rPr>
            </a:br>
            <a:r>
              <a:rPr lang="th-TH" sz="4400" b="1" cap="none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Niramit AS" pitchFamily="2" charset="-34"/>
                <a:cs typeface="TH Niramit AS" pitchFamily="2" charset="-34"/>
              </a:rPr>
              <a:t>มาตรฐาน</a:t>
            </a:r>
            <a:r>
              <a:rPr lang="th-TH" sz="4400" b="1" cap="none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Niramit AS" pitchFamily="2" charset="-34"/>
                <a:cs typeface="TH Niramit AS" pitchFamily="2" charset="-34"/>
              </a:rPr>
              <a:t>ที่ ๑ คุณภาพของผู้เรียน </a:t>
            </a:r>
            <a:r>
              <a:rPr lang="en-US" sz="4400" b="1" cap="none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Niramit AS" pitchFamily="2" charset="-34"/>
                <a:cs typeface="TH Niramit AS" pitchFamily="2" charset="-34"/>
              </a:rPr>
              <a:t>= </a:t>
            </a:r>
            <a:r>
              <a:rPr lang="th-TH" sz="4400" b="1" cap="none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Niramit AS" pitchFamily="2" charset="-34"/>
                <a:cs typeface="TH Niramit AS" pitchFamily="2" charset="-34"/>
              </a:rPr>
              <a:t>๑๐</a:t>
            </a:r>
            <a:r>
              <a:rPr lang="th-TH" sz="4400" b="1" cap="none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Niramit AS" pitchFamily="2" charset="-34"/>
                <a:cs typeface="TH Niramit AS" pitchFamily="2" charset="-34"/>
              </a:rPr>
              <a:t/>
            </a:r>
            <a:br>
              <a:rPr lang="th-TH" sz="4400" b="1" cap="none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Niramit AS" pitchFamily="2" charset="-34"/>
                <a:cs typeface="TH Niramit AS" pitchFamily="2" charset="-34"/>
              </a:rPr>
            </a:br>
            <a:r>
              <a:rPr lang="th-TH" sz="4400" b="1" cap="none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Niramit AS" pitchFamily="2" charset="-34"/>
                <a:cs typeface="TH Niramit AS" pitchFamily="2" charset="-34"/>
              </a:rPr>
              <a:t>             ๑.๑ </a:t>
            </a:r>
            <a:r>
              <a:rPr lang="th-TH" sz="4400" b="1" cap="none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Niramit AS" pitchFamily="2" charset="-34"/>
                <a:cs typeface="TH Niramit AS" pitchFamily="2" charset="-34"/>
              </a:rPr>
              <a:t>ผลสัมฤทธิ์ทางวิชาการของผู้เรียน </a:t>
            </a:r>
            <a:r>
              <a:rPr lang="en-US" sz="4400" b="1" cap="none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Niramit AS" pitchFamily="2" charset="-34"/>
                <a:cs typeface="TH Niramit AS" pitchFamily="2" charset="-34"/>
              </a:rPr>
              <a:t>= </a:t>
            </a:r>
            <a:r>
              <a:rPr lang="th-TH" sz="4400" b="1" cap="none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Niramit AS" pitchFamily="2" charset="-34"/>
                <a:cs typeface="TH Niramit AS" pitchFamily="2" charset="-34"/>
              </a:rPr>
              <a:t>๖</a:t>
            </a:r>
            <a:r>
              <a:rPr lang="th-TH" sz="4400" b="1" cap="none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Niramit AS" pitchFamily="2" charset="-34"/>
                <a:cs typeface="TH Niramit AS" pitchFamily="2" charset="-34"/>
              </a:rPr>
              <a:t/>
            </a:r>
            <a:br>
              <a:rPr lang="th-TH" sz="4400" b="1" cap="none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Niramit AS" pitchFamily="2" charset="-34"/>
                <a:cs typeface="TH Niramit AS" pitchFamily="2" charset="-34"/>
              </a:rPr>
            </a:br>
            <a:r>
              <a:rPr lang="th-TH" sz="4400" b="1" cap="none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Niramit AS" pitchFamily="2" charset="-34"/>
                <a:cs typeface="TH Niramit AS" pitchFamily="2" charset="-34"/>
              </a:rPr>
              <a:t>             ๑.๒ </a:t>
            </a:r>
            <a:r>
              <a:rPr lang="th-TH" sz="4400" b="1" cap="none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Niramit AS" pitchFamily="2" charset="-34"/>
                <a:cs typeface="TH Niramit AS" pitchFamily="2" charset="-34"/>
              </a:rPr>
              <a:t>คุณลักษณะที่พึงประสงค์ของผู้เรียน </a:t>
            </a:r>
            <a:r>
              <a:rPr lang="en-US" sz="4400" b="1" cap="none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Niramit AS" pitchFamily="2" charset="-34"/>
                <a:cs typeface="TH Niramit AS" pitchFamily="2" charset="-34"/>
              </a:rPr>
              <a:t>= </a:t>
            </a:r>
            <a:r>
              <a:rPr lang="th-TH" sz="4400" b="1" cap="none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Niramit AS" pitchFamily="2" charset="-34"/>
                <a:cs typeface="TH Niramit AS" pitchFamily="2" charset="-34"/>
              </a:rPr>
              <a:t>๔</a:t>
            </a:r>
            <a:r>
              <a:rPr lang="th-TH" sz="4400" b="1" cap="none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Niramit AS" pitchFamily="2" charset="-34"/>
                <a:cs typeface="TH Niramit AS" pitchFamily="2" charset="-34"/>
              </a:rPr>
              <a:t/>
            </a:r>
            <a:br>
              <a:rPr lang="th-TH" sz="4400" b="1" cap="none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Niramit AS" pitchFamily="2" charset="-34"/>
                <a:cs typeface="TH Niramit AS" pitchFamily="2" charset="-34"/>
              </a:rPr>
            </a:br>
            <a:r>
              <a:rPr lang="th-TH" sz="4400" b="1" cap="none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Niramit AS" pitchFamily="2" charset="-34"/>
                <a:cs typeface="TH Niramit AS" pitchFamily="2" charset="-34"/>
              </a:rPr>
              <a:t>มาตรฐานที่ ๒ กระบวนการบริหารและการจัดการ </a:t>
            </a:r>
            <a:r>
              <a:rPr lang="en-US" sz="4400" b="1" cap="none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Niramit AS" pitchFamily="2" charset="-34"/>
                <a:cs typeface="TH Niramit AS" pitchFamily="2" charset="-34"/>
              </a:rPr>
              <a:t>= </a:t>
            </a:r>
            <a:r>
              <a:rPr lang="th-TH" sz="4400" b="1" cap="none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Niramit AS" pitchFamily="2" charset="-34"/>
                <a:cs typeface="TH Niramit AS" pitchFamily="2" charset="-34"/>
              </a:rPr>
              <a:t>๖</a:t>
            </a:r>
            <a:r>
              <a:rPr lang="th-TH" sz="4400" b="1" cap="none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Niramit AS" pitchFamily="2" charset="-34"/>
                <a:cs typeface="TH Niramit AS" pitchFamily="2" charset="-34"/>
              </a:rPr>
              <a:t/>
            </a:r>
            <a:br>
              <a:rPr lang="th-TH" sz="4400" b="1" cap="none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Niramit AS" pitchFamily="2" charset="-34"/>
                <a:cs typeface="TH Niramit AS" pitchFamily="2" charset="-34"/>
              </a:rPr>
            </a:br>
            <a:r>
              <a:rPr lang="th-TH" sz="4400" b="1" cap="none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Niramit AS" pitchFamily="2" charset="-34"/>
                <a:cs typeface="TH Niramit AS" pitchFamily="2" charset="-34"/>
              </a:rPr>
              <a:t>มาตรฐานที่ ๓ กระบวนการจัดการเรียนการสอนที่</a:t>
            </a:r>
            <a:r>
              <a:rPr lang="th-TH" sz="4400" b="1" cap="none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Niramit AS" pitchFamily="2" charset="-34"/>
                <a:cs typeface="TH Niramit AS" pitchFamily="2" charset="-34"/>
              </a:rPr>
              <a:t>เน้น</a:t>
            </a:r>
            <a:br>
              <a:rPr lang="th-TH" sz="4400" b="1" cap="none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Niramit AS" pitchFamily="2" charset="-34"/>
                <a:cs typeface="TH Niramit AS" pitchFamily="2" charset="-34"/>
              </a:rPr>
            </a:br>
            <a:r>
              <a:rPr lang="th-TH" sz="4400" b="1" cap="none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Niramit AS" pitchFamily="2" charset="-34"/>
                <a:cs typeface="TH Niramit AS" pitchFamily="2" charset="-34"/>
              </a:rPr>
              <a:t>                    ผู้เรียนเป็นสำคัญ  </a:t>
            </a:r>
            <a:r>
              <a:rPr lang="en-US" sz="4400" b="1" cap="none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Niramit AS" pitchFamily="2" charset="-34"/>
                <a:cs typeface="TH Niramit AS" pitchFamily="2" charset="-34"/>
              </a:rPr>
              <a:t>=</a:t>
            </a:r>
            <a:r>
              <a:rPr lang="th-TH" sz="4400" b="1" cap="none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Niramit AS" pitchFamily="2" charset="-34"/>
                <a:cs typeface="TH Niramit AS" pitchFamily="2" charset="-34"/>
              </a:rPr>
              <a:t> ๕</a:t>
            </a:r>
            <a:endParaRPr lang="th-TH" b="1" cap="none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3" name="ชื่อเรื่อง 1"/>
          <p:cNvSpPr txBox="1">
            <a:spLocks/>
          </p:cNvSpPr>
          <p:nvPr/>
        </p:nvSpPr>
        <p:spPr>
          <a:xfrm>
            <a:off x="323528" y="404664"/>
            <a:ext cx="8568952" cy="1431925"/>
          </a:xfrm>
          <a:prstGeom prst="rect">
            <a:avLst/>
          </a:prstGeom>
          <a:solidFill>
            <a:srgbClr val="C00000"/>
          </a:solidFill>
        </p:spPr>
        <p:txBody>
          <a:bodyPr vert="horz" anchor="ctr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6600" b="1" dirty="0" smtClean="0">
                <a:solidFill>
                  <a:schemeClr val="bg1"/>
                </a:solidFill>
              </a:rPr>
              <a:t>มาตรฐานการศึกษาระดับการศึกษาขั้นพื้นฐาน</a:t>
            </a:r>
            <a:endParaRPr lang="th-TH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642350" cy="114300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>
              <a:defRPr/>
            </a:pPr>
            <a:r>
              <a:rPr lang="th-TH" sz="6000" b="1" cap="none" dirty="0" smtClean="0">
                <a:solidFill>
                  <a:schemeClr val="tx1"/>
                </a:solidFill>
                <a:effectLst/>
                <a:latin typeface="TH Niramit AS" pitchFamily="2" charset="-34"/>
                <a:cs typeface="TH Niramit AS" pitchFamily="2" charset="-34"/>
              </a:rPr>
              <a:t>ข้อสรุป</a:t>
            </a:r>
            <a:r>
              <a:rPr lang="th-TH" sz="6000" b="1" cap="none" dirty="0">
                <a:solidFill>
                  <a:schemeClr val="tx1"/>
                </a:solidFill>
                <a:effectLst/>
                <a:latin typeface="TH Niramit AS" pitchFamily="2" charset="-34"/>
                <a:cs typeface="TH Niramit AS" pitchFamily="2" charset="-34"/>
              </a:rPr>
              <a:t>และ</a:t>
            </a:r>
            <a:r>
              <a:rPr lang="th-TH" sz="6000" b="1" cap="none" dirty="0" smtClean="0">
                <a:solidFill>
                  <a:schemeClr val="tx1"/>
                </a:solidFill>
                <a:effectLst/>
                <a:latin typeface="TH Niramit AS" pitchFamily="2" charset="-34"/>
                <a:cs typeface="TH Niramit AS" pitchFamily="2" charset="-34"/>
              </a:rPr>
              <a:t>ประเด็นฝาก</a:t>
            </a:r>
            <a:endParaRPr lang="th-TH" sz="6000" b="1" cap="none" dirty="0">
              <a:solidFill>
                <a:schemeClr val="tx1"/>
              </a:solidFill>
              <a:effectLst/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57347" name="ตัวแทนเนื้อหา 2"/>
          <p:cNvSpPr>
            <a:spLocks noGrp="1"/>
          </p:cNvSpPr>
          <p:nvPr>
            <p:ph idx="1"/>
          </p:nvPr>
        </p:nvSpPr>
        <p:spPr>
          <a:xfrm>
            <a:off x="250825" y="1447800"/>
            <a:ext cx="8683625" cy="5221288"/>
          </a:xfrm>
          <a:solidFill>
            <a:srgbClr val="00FF00"/>
          </a:solidFill>
        </p:spPr>
        <p:txBody>
          <a:bodyPr>
            <a:normAutofit lnSpcReduction="10000"/>
          </a:bodyPr>
          <a:lstStyle/>
          <a:p>
            <a:pPr marL="82550" indent="0">
              <a:buFont typeface="Wingdings 2" pitchFamily="18" charset="2"/>
              <a:buNone/>
            </a:pPr>
            <a:r>
              <a:rPr lang="th-TH" sz="4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“</a:t>
            </a:r>
            <a:r>
              <a:rPr lang="th-TH" sz="5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วัฒนธรรมการประเมิน”</a:t>
            </a:r>
          </a:p>
          <a:p>
            <a:pPr marL="82550" indent="0">
              <a:buFont typeface="Wingdings 2" pitchFamily="18" charset="2"/>
              <a:buNone/>
            </a:pPr>
            <a:r>
              <a:rPr lang="th-TH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  19 ข้อที่เห็นบ่อยและอยากให้มีการเปลี่ยนแปลงในการเตรียมการและรับการประเมินฯ</a:t>
            </a:r>
          </a:p>
          <a:p>
            <a:pPr marL="82550" indent="0">
              <a:buFont typeface="Wingdings 2" pitchFamily="18" charset="2"/>
              <a:buNone/>
            </a:pPr>
            <a:r>
              <a:rPr lang="th-TH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1. การเกณฑ์นักเรียน ครู และคนเฒ่าคนแก่ </a:t>
            </a:r>
          </a:p>
          <a:p>
            <a:pPr marL="82550" indent="0">
              <a:buFont typeface="Wingdings 2" pitchFamily="18" charset="2"/>
              <a:buNone/>
            </a:pPr>
            <a:r>
              <a:rPr lang="th-TH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มาตั้งแถวยืนต้อนรับตั้งแต่หน้าประตูโรงเรียน</a:t>
            </a:r>
          </a:p>
          <a:p>
            <a:pPr marL="82550" indent="0">
              <a:buFont typeface="Wingdings 2" pitchFamily="18" charset="2"/>
              <a:buNone/>
            </a:pPr>
            <a:r>
              <a:rPr lang="th-TH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 2. การจัดขบวน การจัดวงดนตรี และการแสดงต่างๆเพื่อแห่แหนผู้ประเมินตั้งแต่หน้ารั้วโรงเรียน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79512" y="548680"/>
            <a:ext cx="8785225" cy="6048671"/>
          </a:xfrm>
          <a:solidFill>
            <a:srgbClr val="00FF00"/>
          </a:solidFill>
        </p:spPr>
        <p:txBody>
          <a:bodyPr/>
          <a:lstStyle/>
          <a:p>
            <a:pPr marL="82550" indent="0">
              <a:buFont typeface="Wingdings 2" pitchFamily="18" charset="2"/>
              <a:buNone/>
              <a:defRPr/>
            </a:pPr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3. การตั้งแถวให้นักเรียนโบกธง โบกมือ ปรบมือรัวๆ ชูมือจากหน้าประตูโรงเรียน</a:t>
            </a:r>
            <a:endParaRPr lang="th-TH" sz="4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marL="82550" indent="0">
              <a:buFont typeface="Wingdings 2" pitchFamily="18" charset="2"/>
              <a:buNone/>
              <a:defRPr/>
            </a:pPr>
            <a:r>
              <a:rPr lang="th-TH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4</a:t>
            </a:r>
            <a:r>
              <a:rPr lang="th-TH" sz="4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4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ลงทุนสูงกับ</a:t>
            </a:r>
            <a:r>
              <a:rPr lang="th-TH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4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จัดเตรียม</a:t>
            </a:r>
            <a:r>
              <a:rPr lang="th-TH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พวงมาลัย</a:t>
            </a:r>
            <a:r>
              <a:rPr lang="th-TH" sz="4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หรือเตรียมดอกไม้ไว้ติดอกเสื้อผู้ประเมิน</a:t>
            </a:r>
          </a:p>
          <a:p>
            <a:pPr marL="82550" indent="0">
              <a:buNone/>
              <a:defRPr/>
            </a:pPr>
            <a:r>
              <a:rPr lang="th-TH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5</a:t>
            </a:r>
            <a:r>
              <a:rPr lang="th-TH" sz="4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4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จัดทำ</a:t>
            </a:r>
            <a:r>
              <a:rPr lang="th-TH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ป้าย</a:t>
            </a:r>
            <a:r>
              <a:rPr lang="th-TH" sz="4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ไวนิล</a:t>
            </a:r>
            <a:r>
              <a:rPr lang="th-TH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หรือป้ายต้อน</a:t>
            </a:r>
            <a:r>
              <a:rPr lang="th-TH" sz="4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รับใหญ่โต ที่เป็น</a:t>
            </a:r>
            <a:r>
              <a:rPr lang="th-TH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4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ลงทุนสูง</a:t>
            </a:r>
            <a:r>
              <a:rPr lang="th-TH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เพื่อรับการประเมิน</a:t>
            </a:r>
          </a:p>
          <a:p>
            <a:pPr marL="82550" indent="0">
              <a:buNone/>
              <a:defRPr/>
            </a:pPr>
            <a:r>
              <a:rPr lang="th-TH" sz="4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6</a:t>
            </a:r>
            <a:r>
              <a:rPr lang="th-TH" sz="4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. การเสียค่ำใช้จ่ายไปกับการจัดทำป้ายชื่อผู้ประเมิน เช่น ไม้สักแกะสลัก หินอ่อนแกะสลัก ฯลฯ</a:t>
            </a:r>
          </a:p>
          <a:p>
            <a:pPr marL="82550" indent="0">
              <a:buFont typeface="Wingdings 2" pitchFamily="18" charset="2"/>
              <a:buNone/>
              <a:defRPr/>
            </a:pPr>
            <a:endParaRPr lang="th-TH" sz="4400" b="1" dirty="0" smtClean="0">
              <a:latin typeface="TH SarabunPSK" pitchFamily="34" charset="-34"/>
              <a:cs typeface="TH SarabunPSK" pitchFamily="34" charset="-34"/>
            </a:endParaRPr>
          </a:p>
          <a:p>
            <a:pPr marL="82550" indent="0">
              <a:buFont typeface="Wingdings 2" pitchFamily="18" charset="2"/>
              <a:buNone/>
              <a:defRPr/>
            </a:pPr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  <a:p>
            <a:pPr marL="82550" indent="0">
              <a:buFont typeface="Wingdings 2" pitchFamily="18" charset="2"/>
              <a:buNone/>
              <a:defRPr/>
            </a:pPr>
            <a:endParaRPr lang="th-TH" sz="4400" b="1" dirty="0" smtClean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ตัวแทนเนื้อหา 2"/>
          <p:cNvSpPr>
            <a:spLocks noGrp="1"/>
          </p:cNvSpPr>
          <p:nvPr>
            <p:ph idx="1"/>
          </p:nvPr>
        </p:nvSpPr>
        <p:spPr>
          <a:xfrm>
            <a:off x="107950" y="475928"/>
            <a:ext cx="8928100" cy="5977408"/>
          </a:xfrm>
          <a:solidFill>
            <a:srgbClr val="FFC000"/>
          </a:solidFill>
        </p:spPr>
        <p:txBody>
          <a:bodyPr>
            <a:noAutofit/>
          </a:bodyPr>
          <a:lstStyle/>
          <a:p>
            <a:pPr marL="82550" indent="0">
              <a:buFont typeface="Wingdings 2" pitchFamily="18" charset="2"/>
              <a:buNone/>
            </a:pPr>
            <a:r>
              <a:rPr lang="th-TH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7. การลงทุนกับการเช่าชุดการแสดงและการแต่งตัวหรือแต่งหน้าให้นักเรียนแสดงเพียงไม่กี่นาที</a:t>
            </a:r>
          </a:p>
          <a:p>
            <a:pPr marL="82550" indent="0">
              <a:buFont typeface="Wingdings 2" pitchFamily="18" charset="2"/>
              <a:buNone/>
            </a:pPr>
            <a:r>
              <a:rPr lang="th-TH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8. การปลุกให้นักเรียนตื่นแต่ไก่โห่ เพื่อมาคอยต้อนรับและแสดงให้ผู้ประเมินรับชม</a:t>
            </a:r>
          </a:p>
          <a:p>
            <a:pPr marL="82550" indent="0">
              <a:buFont typeface="Wingdings 2" pitchFamily="18" charset="2"/>
              <a:buNone/>
            </a:pPr>
            <a:r>
              <a:rPr lang="th-TH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9. การจัดซุ้มดอกไม้ มุมดอกไม้ หรือแจกันดอกไม้ไว้ประดับตกแต่งที่เกินความจำเป็น</a:t>
            </a:r>
            <a:r>
              <a:rPr lang="th-TH" sz="4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sz="44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marL="82550" indent="0">
              <a:buFont typeface="Wingdings 2" pitchFamily="18" charset="2"/>
              <a:buNone/>
            </a:pPr>
            <a:r>
              <a:rPr lang="th-TH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10</a:t>
            </a:r>
            <a:r>
              <a:rPr lang="th-TH" sz="4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. การเสียเงินและเสียเวลากับการซื้อผ้ามาผูก</a:t>
            </a:r>
            <a:r>
              <a:rPr lang="th-TH" sz="4400" b="1" dirty="0" err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โบว์</a:t>
            </a:r>
            <a:r>
              <a:rPr lang="th-TH" sz="4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หรือจับกลีบเป็นริ้วแถวไว้ประดับหน้าห้องประชุม</a:t>
            </a:r>
          </a:p>
          <a:p>
            <a:pPr marL="82550" indent="0">
              <a:buFont typeface="Wingdings 2" pitchFamily="18" charset="2"/>
              <a:buNone/>
            </a:pP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  </a:t>
            </a:r>
            <a:endParaRPr lang="th-TH" sz="4400" dirty="0" smtClean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ตัวแทนเนื้อหา 2"/>
          <p:cNvSpPr>
            <a:spLocks noGrp="1"/>
          </p:cNvSpPr>
          <p:nvPr>
            <p:ph idx="1"/>
          </p:nvPr>
        </p:nvSpPr>
        <p:spPr>
          <a:xfrm>
            <a:off x="250825" y="115888"/>
            <a:ext cx="8642350" cy="6553200"/>
          </a:xfrm>
          <a:solidFill>
            <a:srgbClr val="00FF00"/>
          </a:solidFill>
        </p:spPr>
        <p:txBody>
          <a:bodyPr>
            <a:normAutofit fontScale="92500" lnSpcReduction="10000"/>
          </a:bodyPr>
          <a:lstStyle/>
          <a:p>
            <a:pPr marL="82550" indent="0">
              <a:buFont typeface="Wingdings 2" pitchFamily="18" charset="2"/>
              <a:buNone/>
            </a:pPr>
            <a:r>
              <a:rPr lang="th-TH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11. การจัดเตรียมพรมแดงหรือจัดทำทางเท้าเป็นกรณีพิเศษให้ผู้ประเมินเดินในระหว่างการประเมิน</a:t>
            </a:r>
          </a:p>
          <a:p>
            <a:pPr marL="82550" indent="0">
              <a:buFont typeface="Wingdings 2" pitchFamily="18" charset="2"/>
              <a:buNone/>
            </a:pPr>
            <a:r>
              <a:rPr lang="th-TH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12. การจัดเตรียมนักเรียนไว้คอยเดินกางร่มให้ผู้ประเมินระหว่างการประเมิน</a:t>
            </a:r>
          </a:p>
          <a:p>
            <a:pPr marL="82550" indent="0">
              <a:buFont typeface="Wingdings 2" pitchFamily="18" charset="2"/>
              <a:buNone/>
            </a:pPr>
            <a:r>
              <a:rPr lang="th-TH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13. การจัดเตรียมนักเรียนไว้คอยเดินประกบ แนะนำ หรือคอยเดินจูงมือผู้ประเมิน</a:t>
            </a:r>
          </a:p>
          <a:p>
            <a:pPr marL="82550" indent="0">
              <a:buFont typeface="Wingdings 2" pitchFamily="18" charset="2"/>
              <a:buNone/>
            </a:pPr>
            <a:r>
              <a:rPr lang="th-TH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14</a:t>
            </a:r>
            <a:r>
              <a:rPr lang="th-TH" sz="4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. การจัดฐานกิจกรรมต่าง ๆ แสดงต่อหน้าผู้ประเมินที่นอกเหนือจากกิจกรรมปกติของโรงเรียน</a:t>
            </a:r>
          </a:p>
          <a:p>
            <a:pPr marL="82550" indent="0">
              <a:buFont typeface="Wingdings 2" pitchFamily="18" charset="2"/>
              <a:buNone/>
            </a:pPr>
            <a:r>
              <a:rPr lang="th-TH" sz="4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15. การจัดสำรับอาหารที่หรูหราและรำคำแพง ซึ่งสร้างภาระให้กับโรงเรียน</a:t>
            </a:r>
          </a:p>
          <a:p>
            <a:pPr marL="82550" indent="0">
              <a:buFont typeface="Wingdings 2" pitchFamily="18" charset="2"/>
              <a:buNone/>
            </a:pPr>
            <a:endParaRPr lang="th-TH" sz="4400" dirty="0" smtClean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ตัวแทนเนื้อหา 2"/>
          <p:cNvSpPr>
            <a:spLocks noGrp="1"/>
          </p:cNvSpPr>
          <p:nvPr>
            <p:ph idx="1"/>
          </p:nvPr>
        </p:nvSpPr>
        <p:spPr>
          <a:xfrm>
            <a:off x="250825" y="188913"/>
            <a:ext cx="8713788" cy="6553200"/>
          </a:xfrm>
          <a:solidFill>
            <a:srgbClr val="FFFF00"/>
          </a:solidFill>
        </p:spPr>
        <p:txBody>
          <a:bodyPr/>
          <a:lstStyle/>
          <a:p>
            <a:pPr marL="82550" indent="0">
              <a:buFont typeface="Wingdings 2" pitchFamily="18" charset="2"/>
              <a:buNone/>
            </a:pPr>
            <a:r>
              <a:rPr lang="th-TH" sz="4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16. การเตรียมการแบบห้ามรุ่งห้ามค่ำ ไม่ได้หลับไม่ได้นอน เพื่อรับการประเมินเพียงไม่กี่วัน</a:t>
            </a:r>
            <a:r>
              <a:rPr lang="th-TH" sz="4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sz="48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marL="82550" indent="0">
              <a:buFont typeface="Wingdings 2" pitchFamily="18" charset="2"/>
              <a:buNone/>
            </a:pPr>
            <a:r>
              <a:rPr lang="th-TH" sz="4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17</a:t>
            </a:r>
            <a:r>
              <a:rPr lang="th-TH" sz="4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. การให้นักเรียนบางคนหยุดเรียน หรือครูบางคนหยุดงานในวันที่มีการประเมิน</a:t>
            </a:r>
          </a:p>
          <a:p>
            <a:pPr marL="82550" indent="0">
              <a:buFont typeface="Wingdings 2" pitchFamily="18" charset="2"/>
              <a:buNone/>
            </a:pPr>
            <a:r>
              <a:rPr lang="th-TH" sz="4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18. การเตรียมของขวัญหรือของที่ระลึกที่มีรำคำแพงไว้แสดงความขอบคุณผู้ประเมิน</a:t>
            </a:r>
          </a:p>
          <a:p>
            <a:pPr marL="82550" indent="0">
              <a:buFont typeface="Wingdings 2" pitchFamily="18" charset="2"/>
              <a:buNone/>
            </a:pPr>
            <a:r>
              <a:rPr lang="th-TH" sz="4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19. การให้เอกสิทธิ์บางอย่างกับผู้ประเมิน และยกย่องจนคล้ายจะเป็นสมมุติเทพ</a:t>
            </a:r>
            <a:endParaRPr lang="th-TH" sz="48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21C9E7-C035-4A32-A057-E87F0E24B078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1115616" y="2708920"/>
            <a:ext cx="7272808" cy="1200329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7200" b="1" i="1" dirty="0" smtClean="0">
                <a:latin typeface="TH SarabunPSK" pitchFamily="34" charset="-34"/>
                <a:cs typeface="TH SarabunPSK" pitchFamily="34" charset="-34"/>
              </a:rPr>
              <a:t>ขอบพระคุณและสวัสดี</a:t>
            </a:r>
            <a:endParaRPr lang="th-TH" sz="7200" b="1" i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76250"/>
            <a:ext cx="1201738" cy="32400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สี่เหลี่ยมผืนผ้า 5"/>
          <p:cNvSpPr/>
          <p:nvPr/>
        </p:nvSpPr>
        <p:spPr>
          <a:xfrm>
            <a:off x="244376" y="2692300"/>
            <a:ext cx="8720112" cy="258532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th-TH" sz="5400" b="1" dirty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กำหนดหลักเกณฑ์และแนวปฏิบัติ</a:t>
            </a:r>
            <a:endParaRPr kumimoji="1" lang="en-US" sz="54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th-TH" sz="5400" b="1" dirty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เกี่ยวกับการประกันคุณภาพภายใน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th-TH" sz="5400" b="1" dirty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ระดับการศึกษาขั้นพื้นฐาน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Line 4"/>
          <p:cNvSpPr>
            <a:spLocks noChangeShapeType="1"/>
          </p:cNvSpPr>
          <p:nvPr/>
        </p:nvSpPr>
        <p:spPr bwMode="auto">
          <a:xfrm>
            <a:off x="990600" y="685800"/>
            <a:ext cx="8153400" cy="0"/>
          </a:xfrm>
          <a:prstGeom prst="line">
            <a:avLst/>
          </a:prstGeom>
          <a:noFill/>
          <a:ln w="38100" cmpd="dbl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966936" y="223837"/>
            <a:ext cx="7200900" cy="9239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indent="630238" algn="ctr">
              <a:tabLst>
                <a:tab pos="809625" algn="l"/>
              </a:tabLst>
              <a:defRPr/>
            </a:pPr>
            <a:r>
              <a:rPr lang="th-TH" sz="5400" b="1" dirty="0">
                <a:solidFill>
                  <a:srgbClr val="C00000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หลักการสำคัญ</a:t>
            </a:r>
          </a:p>
        </p:txBody>
      </p:sp>
      <p:graphicFrame>
        <p:nvGraphicFramePr>
          <p:cNvPr id="19" name="ไดอะแกรม 18"/>
          <p:cNvGraphicFramePr/>
          <p:nvPr>
            <p:extLst>
              <p:ext uri="{D42A27DB-BD31-4B8C-83A1-F6EECF244321}">
                <p14:modId xmlns:p14="http://schemas.microsoft.com/office/powerpoint/2010/main" val="592012478"/>
              </p:ext>
            </p:extLst>
          </p:nvPr>
        </p:nvGraphicFramePr>
        <p:xfrm>
          <a:off x="6350" y="1411288"/>
          <a:ext cx="9144000" cy="5410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288032" y="1449626"/>
            <a:ext cx="8604448" cy="473975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indent="-533400">
              <a:defRPr/>
            </a:pPr>
            <a:r>
              <a:rPr lang="th-TH" sz="4400" b="1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        ให้</a:t>
            </a:r>
            <a:r>
              <a:rPr lang="th-TH" sz="44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สถานศึกษาจัดให้มีระบบการประกันคุณภาพภายในตามหลักเกณฑ์และแนวปฏิบัติเกี่ยวกับการประกันฯ  โดยดำเนินการ </a:t>
            </a:r>
            <a:r>
              <a:rPr lang="en-US" sz="4400" b="1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7 </a:t>
            </a:r>
            <a:r>
              <a:rPr lang="th-TH" sz="44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ขั้นตอน </a:t>
            </a:r>
            <a:r>
              <a:rPr lang="th-TH" sz="4400" b="1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/>
            </a:r>
            <a:br>
              <a:rPr lang="th-TH" sz="4400" b="1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</a:br>
            <a:r>
              <a:rPr lang="th-TH" sz="4400" b="1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         ให้</a:t>
            </a:r>
            <a:r>
              <a:rPr lang="th-TH" sz="44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สถานศึกษายึดหลักการมี</a:t>
            </a:r>
            <a:r>
              <a:rPr lang="th-TH" sz="4400" b="1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ส่วนร่วม</a:t>
            </a:r>
            <a:r>
              <a:rPr lang="en-US" sz="4400" b="1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….</a:t>
            </a:r>
            <a:r>
              <a:rPr lang="th-TH" sz="4400" b="1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 </a:t>
            </a:r>
            <a:br>
              <a:rPr lang="th-TH" sz="4400" b="1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</a:br>
            <a:r>
              <a:rPr lang="th-TH" sz="4400" b="1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         </a:t>
            </a:r>
            <a:r>
              <a:rPr lang="th-TH" sz="4400" b="1" dirty="0" smtClean="0">
                <a:solidFill>
                  <a:srgbClr val="C00000"/>
                </a:solidFill>
                <a:latin typeface="TH Niramit AS" pitchFamily="2" charset="-34"/>
                <a:cs typeface="TH Niramit AS" pitchFamily="2" charset="-34"/>
              </a:rPr>
              <a:t>หน่วยงาน</a:t>
            </a:r>
            <a:r>
              <a:rPr lang="th-TH" sz="4400" b="1" dirty="0">
                <a:solidFill>
                  <a:srgbClr val="C00000"/>
                </a:solidFill>
                <a:latin typeface="TH Niramit AS" pitchFamily="2" charset="-34"/>
                <a:cs typeface="TH Niramit AS" pitchFamily="2" charset="-34"/>
              </a:rPr>
              <a:t>ต้น</a:t>
            </a:r>
            <a:r>
              <a:rPr lang="th-TH" sz="4400" b="1" dirty="0" smtClean="0">
                <a:solidFill>
                  <a:srgbClr val="C00000"/>
                </a:solidFill>
                <a:latin typeface="TH Niramit AS" pitchFamily="2" charset="-34"/>
                <a:cs typeface="TH Niramit AS" pitchFamily="2" charset="-34"/>
              </a:rPr>
              <a:t>สังกัด ให้การ</a:t>
            </a:r>
            <a:r>
              <a:rPr lang="th-TH" sz="4400" b="1" dirty="0">
                <a:solidFill>
                  <a:srgbClr val="C00000"/>
                </a:solidFill>
                <a:latin typeface="TH Niramit AS" pitchFamily="2" charset="-34"/>
                <a:cs typeface="TH Niramit AS" pitchFamily="2" charset="-34"/>
              </a:rPr>
              <a:t>ส่งเสริม สนับสนุน และกำกับดูแลของ</a:t>
            </a:r>
            <a:br>
              <a:rPr lang="th-TH" sz="4400" b="1" dirty="0">
                <a:solidFill>
                  <a:srgbClr val="C00000"/>
                </a:solidFill>
                <a:latin typeface="TH Niramit AS" pitchFamily="2" charset="-34"/>
                <a:cs typeface="TH Niramit AS" pitchFamily="2" charset="-34"/>
              </a:rPr>
            </a:br>
            <a:endParaRPr lang="th-TH" sz="4400" b="1" dirty="0">
              <a:solidFill>
                <a:srgbClr val="C00000"/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23528" y="223837"/>
            <a:ext cx="8568952" cy="9233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630238" algn="ctr">
              <a:tabLst>
                <a:tab pos="809625" algn="l"/>
              </a:tabLst>
              <a:defRPr/>
            </a:pPr>
            <a:r>
              <a:rPr lang="th-TH" sz="5400" b="1" dirty="0" smtClean="0">
                <a:solidFill>
                  <a:schemeClr val="tx1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สถานศึกษาและหน่วยงานต้นสังกัด</a:t>
            </a:r>
            <a:endParaRPr lang="th-TH" sz="5400" b="1" dirty="0">
              <a:solidFill>
                <a:schemeClr val="tx1"/>
              </a:solidFill>
              <a:latin typeface="TH Niramit AS" pitchFamily="2" charset="-34"/>
              <a:ea typeface="Calibri" pitchFamily="34" charset="0"/>
              <a:cs typeface="TH Niramit AS" pitchFamily="2" charset="-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4"/>
          <p:cNvSpPr>
            <a:spLocks noChangeShapeType="1"/>
          </p:cNvSpPr>
          <p:nvPr/>
        </p:nvSpPr>
        <p:spPr bwMode="auto">
          <a:xfrm>
            <a:off x="381000" y="685800"/>
            <a:ext cx="8153400" cy="0"/>
          </a:xfrm>
          <a:prstGeom prst="line">
            <a:avLst/>
          </a:prstGeom>
          <a:noFill/>
          <a:ln w="38100" cmpd="dbl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266700" y="1772816"/>
            <a:ext cx="8610600" cy="4800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th-TH" sz="3400" b="1" dirty="0">
                <a:latin typeface="TH Niramit AS" pitchFamily="2" charset="-34"/>
                <a:cs typeface="TH Niramit AS" pitchFamily="2" charset="-34"/>
              </a:rPr>
              <a:t>กำหนดมาตรฐานการศึกษาของสถานศึกษา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th-TH" sz="3400" b="1" dirty="0">
                <a:latin typeface="TH Niramit AS" pitchFamily="2" charset="-34"/>
                <a:cs typeface="TH Niramit AS" pitchFamily="2" charset="-34"/>
              </a:rPr>
              <a:t>จัดทำแผนพัฒนาการจัดการศึกษาของสถานศึกษาที่มุ่งคุณภาพตามมาตรฐานการศึกษาของสถานศึกษา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th-TH" sz="3400" b="1" dirty="0">
                <a:latin typeface="TH Niramit AS" pitchFamily="2" charset="-34"/>
                <a:cs typeface="TH Niramit AS" pitchFamily="2" charset="-34"/>
              </a:rPr>
              <a:t>ดำเนินงานตามแผนพัฒนาการจัดการศึกษาของสถานศึกษา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th-TH" sz="3400" b="1" dirty="0">
                <a:latin typeface="TH Niramit AS" pitchFamily="2" charset="-34"/>
                <a:cs typeface="TH Niramit AS" pitchFamily="2" charset="-34"/>
              </a:rPr>
              <a:t>จัดให้มีการติดตามตรวจสอบคุณภาพการศึกษา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th-TH" sz="3400" b="1" dirty="0">
                <a:latin typeface="TH Niramit AS" pitchFamily="2" charset="-34"/>
                <a:cs typeface="TH Niramit AS" pitchFamily="2" charset="-34"/>
              </a:rPr>
              <a:t>จัดให้มีการประเมินคุณภาพภายในตามมาตรฐานการศึกษาของสถานศึกษา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th-TH" sz="3400" b="1" dirty="0">
                <a:latin typeface="TH Niramit AS" pitchFamily="2" charset="-34"/>
                <a:cs typeface="TH Niramit AS" pitchFamily="2" charset="-34"/>
              </a:rPr>
              <a:t>จัดทำรายงานประจำปีที่เป็นรายงานประเมินคุณภาพภายใน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th-TH" sz="3400" b="1" dirty="0">
                <a:latin typeface="TH Niramit AS" pitchFamily="2" charset="-34"/>
                <a:cs typeface="TH Niramit AS" pitchFamily="2" charset="-34"/>
              </a:rPr>
              <a:t>จัดให้มีการพัฒนาคุณภาพการศึกษาอย่างต่อเนื่อง</a:t>
            </a:r>
            <a:r>
              <a:rPr lang="en-US" sz="3400" b="1" dirty="0">
                <a:latin typeface="TH Niramit AS" pitchFamily="2" charset="-34"/>
                <a:cs typeface="TH Niramit AS" pitchFamily="2" charset="-34"/>
              </a:rPr>
              <a:t> </a:t>
            </a:r>
            <a:endParaRPr lang="th-TH" sz="3400" b="1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107504" y="88553"/>
            <a:ext cx="8877300" cy="144655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4400" b="1" dirty="0">
                <a:latin typeface="TH Niramit AS" pitchFamily="2" charset="-34"/>
                <a:cs typeface="TH Niramit AS" pitchFamily="2" charset="-34"/>
              </a:rPr>
              <a:t>หลักเกณฑ์การประกันคุณภาพการศึกษา</a:t>
            </a:r>
            <a:r>
              <a:rPr lang="th-TH" sz="4400" b="1" dirty="0" smtClean="0">
                <a:latin typeface="TH Niramit AS" pitchFamily="2" charset="-34"/>
                <a:cs typeface="TH Niramit AS" pitchFamily="2" charset="-34"/>
              </a:rPr>
              <a:t>ภายใน</a:t>
            </a:r>
            <a:br>
              <a:rPr lang="th-TH" sz="4400" b="1" dirty="0" smtClean="0">
                <a:latin typeface="TH Niramit AS" pitchFamily="2" charset="-34"/>
                <a:cs typeface="TH Niramit AS" pitchFamily="2" charset="-34"/>
              </a:rPr>
            </a:br>
            <a:r>
              <a:rPr lang="th-TH" sz="4400" b="1" dirty="0" smtClean="0">
                <a:latin typeface="TH Niramit AS" pitchFamily="2" charset="-34"/>
                <a:cs typeface="TH Niramit AS" pitchFamily="2" charset="-34"/>
              </a:rPr>
              <a:t>ขั้นพื้นฐาน  </a:t>
            </a:r>
            <a:r>
              <a:rPr lang="en-US" sz="4400" b="1" dirty="0" smtClean="0">
                <a:latin typeface="TH Niramit AS" pitchFamily="2" charset="-34"/>
                <a:cs typeface="TH Niramit AS" pitchFamily="2" charset="-34"/>
              </a:rPr>
              <a:t>2561</a:t>
            </a:r>
            <a:endParaRPr lang="th-TH" sz="4400" b="1" dirty="0"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Line 4"/>
          <p:cNvSpPr>
            <a:spLocks noChangeShapeType="1"/>
          </p:cNvSpPr>
          <p:nvPr/>
        </p:nvSpPr>
        <p:spPr bwMode="auto">
          <a:xfrm>
            <a:off x="990600" y="685800"/>
            <a:ext cx="8153400" cy="0"/>
          </a:xfrm>
          <a:prstGeom prst="line">
            <a:avLst/>
          </a:prstGeom>
          <a:noFill/>
          <a:ln w="38100" cmpd="dbl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250825" y="1941185"/>
            <a:ext cx="8642350" cy="44012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thaiDist" eaLnBrk="0" hangingPunct="0">
              <a:tabLst>
                <a:tab pos="809625" algn="l"/>
              </a:tabLst>
              <a:defRPr/>
            </a:pPr>
            <a:r>
              <a:rPr lang="th-TH" sz="4000" b="1" dirty="0">
                <a:solidFill>
                  <a:schemeClr val="tx1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1. การกำหนดมาตรฐานการศึกษาของสถานศึกษา</a:t>
            </a:r>
            <a:endParaRPr lang="en-US" sz="4000" b="1" dirty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0" hangingPunct="0">
              <a:tabLst>
                <a:tab pos="809625" algn="l"/>
              </a:tabLst>
              <a:defRPr/>
            </a:pPr>
            <a:r>
              <a:rPr lang="th-TH" sz="4000" b="1" dirty="0">
                <a:solidFill>
                  <a:schemeClr val="tx1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     1.1  ศึกษา วิเคราะห์มาตรฐานและตัวบ่งชี้ว่าด้วยการประกันคุณภาพภายในของสถานศึกษาตามที่กระทรวงศึกษาธิการประกาศให้ใช้ </a:t>
            </a:r>
            <a:r>
              <a:rPr lang="th-TH" sz="4000" b="1" dirty="0">
                <a:solidFill>
                  <a:srgbClr val="FF0000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(</a:t>
            </a:r>
            <a:r>
              <a:rPr lang="en-US" sz="4000" b="1" dirty="0">
                <a:solidFill>
                  <a:srgbClr val="FF0000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6 </a:t>
            </a:r>
            <a:r>
              <a:rPr lang="th-TH" sz="4000" b="1" dirty="0">
                <a:solidFill>
                  <a:srgbClr val="FF0000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ส.ค.</a:t>
            </a:r>
            <a:r>
              <a:rPr lang="en-US" sz="4000" b="1" dirty="0">
                <a:solidFill>
                  <a:srgbClr val="FF0000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61</a:t>
            </a:r>
            <a:r>
              <a:rPr lang="th-TH" sz="4000" b="1" dirty="0">
                <a:solidFill>
                  <a:srgbClr val="FF0000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) (</a:t>
            </a:r>
            <a:r>
              <a:rPr lang="en-US" sz="4000" b="1" dirty="0">
                <a:solidFill>
                  <a:srgbClr val="FF0000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p84</a:t>
            </a:r>
            <a:r>
              <a:rPr lang="th-TH" sz="4000" b="1" dirty="0">
                <a:solidFill>
                  <a:srgbClr val="FF0000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)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tabLst>
                <a:tab pos="809625" algn="l"/>
              </a:tabLst>
              <a:defRPr/>
            </a:pPr>
            <a:r>
              <a:rPr lang="th-TH" sz="40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     1.2  พิจารณาสาระสำคัญที่จะกำหนดในมาตรฐานและ     ตัวบ่งชี้ที่สะท้อนอัตลักษณ์และมาตรการส่งเสริมของสถานศึกษา</a:t>
            </a:r>
            <a:endParaRPr lang="en-US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3" name="สี่เหลี่ยมผืนผ้า 5"/>
          <p:cNvSpPr>
            <a:spLocks noChangeArrowheads="1"/>
          </p:cNvSpPr>
          <p:nvPr/>
        </p:nvSpPr>
        <p:spPr bwMode="auto">
          <a:xfrm>
            <a:off x="271463" y="347663"/>
            <a:ext cx="8642350" cy="10160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/>
          <a:p>
            <a:pPr indent="742950" algn="ctr">
              <a:tabLst>
                <a:tab pos="809625" algn="l"/>
              </a:tabLst>
            </a:pPr>
            <a:r>
              <a:rPr lang="th-TH" sz="6000" b="1" dirty="0">
                <a:latin typeface="TH Niramit AS" pitchFamily="2" charset="-34"/>
                <a:ea typeface="Calibri" pitchFamily="34" charset="0"/>
                <a:cs typeface="TH Niramit AS" pitchFamily="2" charset="-34"/>
              </a:rPr>
              <a:t>การดำเนินงานของสถานศึกษา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ทางเดิน">
  <a:themeElements>
    <a:clrScheme name="ทางเดิน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ทางเดิน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ทางเดิน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2739</TotalTime>
  <Words>1970</Words>
  <Application>Microsoft Office PowerPoint</Application>
  <PresentationFormat>นำเสนอทางหน้าจอ (4:3)</PresentationFormat>
  <Paragraphs>192</Paragraphs>
  <Slides>45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45</vt:i4>
      </vt:variant>
    </vt:vector>
  </HeadingPairs>
  <TitlesOfParts>
    <vt:vector size="46" baseType="lpstr">
      <vt:lpstr>ทางเดิน</vt:lpstr>
      <vt:lpstr>งานนำเสนอ PowerPoint</vt:lpstr>
      <vt:lpstr>ระบบการประกันคุณภาพการศึกษา ตามกฎกระทรวงฯ พ.ศ. 2561</vt:lpstr>
      <vt:lpstr>มาตรฐานการศึกษาระดับปฐมวัย </vt:lpstr>
      <vt:lpstr>     มาตรฐานที่ ๑ คุณภาพของผู้เรียน = ๑๐              ๑.๑ ผลสัมฤทธิ์ทางวิชาการของผู้เรียน = ๖              ๑.๒ คุณลักษณะที่พึงประสงค์ของผู้เรียน = ๔ มาตรฐานที่ ๒ กระบวนการบริหารและการจัดการ = ๖ มาตรฐานที่ ๓ กระบวนการจัดการเรียนการสอนที่เน้น                     ผู้เรียนเป็นสำคัญ  = ๕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มาตรฐานการศึกษาของสถานศึกษา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จากจุดเริ่มต้น สู่ การประเมินภายนอกรอบสี่</vt:lpstr>
      <vt:lpstr>เกณฑ์การประเมิน</vt:lpstr>
      <vt:lpstr>กรอบแนวทางการประเมินคุณภาพภายนอกรอบสี่ (พ.ศ.2559 - 2563)</vt:lpstr>
      <vt:lpstr>วิธีการประเมิน</vt:lpstr>
      <vt:lpstr>ขั้นตอนการดำเนินงาน</vt:lpstr>
      <vt:lpstr>งานนำเสนอ PowerPoint</vt:lpstr>
      <vt:lpstr>งานนำเสนอ PowerPoint</vt:lpstr>
      <vt:lpstr>การประเมินภายนอกรอบสี่ (2559 - 2563)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การนำเสนอวันที่ประเมิน</vt:lpstr>
      <vt:lpstr>สิ่งที่โรงเรียนต้องเตรียม</vt:lpstr>
      <vt:lpstr>ข้อสรุปและประเด็นฝาก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โครงการจัดทำเอกสารแนวทางการประกันคุณภาพภายในของสถานศึกษา ตามกฎกระทรวงว่าด้วยระบบ หลักเกณฑ์ และวิธีการประกันคุณภาพการศึกษา  พ.ศ. 2553</dc:title>
  <dc:creator>user</dc:creator>
  <cp:lastModifiedBy>xxxx</cp:lastModifiedBy>
  <cp:revision>304</cp:revision>
  <dcterms:created xsi:type="dcterms:W3CDTF">2010-07-08T02:40:23Z</dcterms:created>
  <dcterms:modified xsi:type="dcterms:W3CDTF">2018-11-27T14:51:06Z</dcterms:modified>
</cp:coreProperties>
</file>