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45"/>
  </p:notesMasterIdLst>
  <p:sldIdLst>
    <p:sldId id="343" r:id="rId3"/>
    <p:sldId id="344" r:id="rId4"/>
    <p:sldId id="25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9" r:id="rId38"/>
    <p:sldId id="340" r:id="rId39"/>
    <p:sldId id="334" r:id="rId40"/>
    <p:sldId id="335" r:id="rId41"/>
    <p:sldId id="336" r:id="rId42"/>
    <p:sldId id="337" r:id="rId43"/>
    <p:sldId id="338" r:id="rId44"/>
  </p:sldIdLst>
  <p:sldSz cx="12192000" cy="6858000"/>
  <p:notesSz cx="6858000" cy="9144000"/>
  <p:embeddedFontLst>
    <p:embeddedFont>
      <p:font typeface="Angsana New" pitchFamily="18" charset="-34"/>
      <p:regular r:id="rId46"/>
      <p:bold r:id="rId47"/>
      <p:italic r:id="rId48"/>
      <p:boldItalic r:id="rId49"/>
    </p:embeddedFont>
    <p:embeddedFont>
      <p:font typeface="Browallia New" pitchFamily="34" charset="-34"/>
      <p:regular r:id="rId50"/>
      <p:bold r:id="rId51"/>
      <p:italic r:id="rId52"/>
      <p:boldItalic r:id="rId53"/>
    </p:embeddedFont>
    <p:embeddedFont>
      <p:font typeface="Cambria" pitchFamily="18" charset="0"/>
      <p:regular r:id="rId54"/>
      <p:bold r:id="rId55"/>
      <p:italic r:id="rId56"/>
      <p:boldItalic r:id="rId57"/>
    </p:embeddedFont>
    <p:embeddedFont>
      <p:font typeface="TH Sarabun New" pitchFamily="34" charset="-34"/>
      <p:regular r:id="rId58"/>
      <p:bold r:id="rId59"/>
      <p:italic r:id="rId60"/>
      <p:boldItalic r:id="rId61"/>
    </p:embeddedFont>
    <p:embeddedFont>
      <p:font typeface="Cordia New" pitchFamily="34" charset="-34"/>
      <p:regular r:id="rId62"/>
      <p:bold r:id="rId63"/>
      <p:italic r:id="rId64"/>
      <p:boldItalic r:id="rId65"/>
    </p:embeddedFont>
    <p:embeddedFont>
      <p:font typeface="Calibri Light" pitchFamily="34" charset="0"/>
      <p:regular r:id="rId66"/>
      <p:italic r:id="rId67"/>
    </p:embeddedFont>
    <p:embeddedFont>
      <p:font typeface="Calibri" pitchFamily="34" charset="0"/>
      <p:regular r:id="rId68"/>
      <p:bold r:id="rId69"/>
      <p:italic r:id="rId70"/>
      <p:boldItalic r:id="rId71"/>
    </p:embeddedFont>
    <p:embeddedFont>
      <p:font typeface="Cambria Math" pitchFamily="18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FF"/>
    <a:srgbClr val="FF66CC"/>
    <a:srgbClr val="B7CF33"/>
    <a:srgbClr val="FFE4B7"/>
    <a:srgbClr val="A9E1FA"/>
    <a:srgbClr val="238FCF"/>
    <a:srgbClr val="E52D37"/>
    <a:srgbClr val="47ACE4"/>
    <a:srgbClr val="819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1" autoAdjust="0"/>
    <p:restoredTop sz="94660"/>
  </p:normalViewPr>
  <p:slideViewPr>
    <p:cSldViewPr snapToGrid="0">
      <p:cViewPr>
        <p:scale>
          <a:sx n="88" d="100"/>
          <a:sy n="88" d="100"/>
        </p:scale>
        <p:origin x="-54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7143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6315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39288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38903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029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61770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8947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1221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7857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787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265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6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6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910166"/>
            <a:chOff x="0" y="0"/>
            <a:chExt cx="12192000" cy="69101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"/>
            <a:stretch/>
          </p:blipFill>
          <p:spPr>
            <a:xfrm>
              <a:off x="5654350" y="5462594"/>
              <a:ext cx="6537650" cy="13954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" b="847"/>
            <a:stretch/>
          </p:blipFill>
          <p:spPr>
            <a:xfrm>
              <a:off x="0" y="2805361"/>
              <a:ext cx="1586204" cy="40526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"/>
              <a:ext cx="5783415" cy="2818826"/>
            </a:xfrm>
            <a:prstGeom prst="rect">
              <a:avLst/>
            </a:prstGeom>
            <a:solidFill>
              <a:srgbClr val="AAC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379" y="275860"/>
              <a:ext cx="427072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1500" b="1" dirty="0" smtClean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045" y="3740067"/>
              <a:ext cx="158686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4449" y="3940412"/>
              <a:ext cx="37000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5400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ชั้นประถมศึกษาปีที่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5454" y="1540896"/>
              <a:ext cx="4190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6000" b="1" dirty="0" smtClean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th-TH" sz="6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วิทยาการคำนวณ)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12" b="10080"/>
            <a:stretch/>
          </p:blipFill>
          <p:spPr>
            <a:xfrm>
              <a:off x="5654351" y="0"/>
              <a:ext cx="6537649" cy="551235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425" y="275860"/>
              <a:ext cx="1083470" cy="994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89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90F5C7-0E1D-F54A-9290-550313DF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3461CE-FFEF-CB45-A491-2C4BA601F198}"/>
              </a:ext>
            </a:extLst>
          </p:cNvPr>
          <p:cNvSpPr txBox="1"/>
          <p:nvPr/>
        </p:nvSpPr>
        <p:spPr>
          <a:xfrm>
            <a:off x="876300" y="1659285"/>
            <a:ext cx="50817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เกมอาจมีความซับซ้อนมากขึ้นอีก 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หาเส้นทางให้กบกระโดดไปยังสระน้ำ 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โดยเส้นทางนั้นจะเป็นการนับตั้งแต่ 4 ถึง 400 ซึ่งการนับแต่ละครั้งจะเพิ่มครั้งละ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05C713-3CC0-6E40-B253-09010B4E89A2}"/>
              </a:ext>
            </a:extLst>
          </p:cNvPr>
          <p:cNvSpPr txBox="1"/>
          <p:nvPr/>
        </p:nvSpPr>
        <p:spPr>
          <a:xfrm>
            <a:off x="7905750" y="6017679"/>
            <a:ext cx="2195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เกมเขาวงกตคณิตศาสตร์ที่มีความซับซ้อน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855A1F-01BD-8E4F-875B-7137C663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863" y="931873"/>
            <a:ext cx="4903148" cy="49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8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F1D4B17-C8F0-4F46-A81A-649CB404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601020-BD75-AB4B-B53C-B2A62A91410D}"/>
              </a:ext>
            </a:extLst>
          </p:cNvPr>
          <p:cNvSpPr txBox="1"/>
          <p:nvPr/>
        </p:nvSpPr>
        <p:spPr>
          <a:xfrm>
            <a:off x="1023171" y="589340"/>
            <a:ext cx="10145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การฝึกคิดแก้ปัญหาอย่างเป็นขั้นตอน เป็นพื้นฐานสำหรับการพัฒนาสิ่งต่าง ๆ ในอนาคต 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ถ้าเราต้องการเขียนโปรแกรมให้หุ่นยนต์เดินทางเข้าไปยังเป้าหมายในเขาวงกต 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เราต้องนำวิธีการคิดของเราและเงื่อนไขต่าง ๆ มาเปลี่ยนเป็นโปรแกรมสำหรับหุ่นยนต์ ดังภาพ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7DEBF9-5E42-4045-ADDA-3B8635805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1" y="2058209"/>
            <a:ext cx="5036717" cy="3933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268A1E-3663-7541-BE9F-0FCC02811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78" y="2959100"/>
            <a:ext cx="2403936" cy="3405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601020-BD75-AB4B-B53C-B2A62A91410D}"/>
              </a:ext>
            </a:extLst>
          </p:cNvPr>
          <p:cNvSpPr txBox="1"/>
          <p:nvPr/>
        </p:nvSpPr>
        <p:spPr>
          <a:xfrm>
            <a:off x="4050349" y="5964565"/>
            <a:ext cx="3439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การเขียนโปรแกรมให้หุ่นยนต์เดินไปในเขาวงกต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329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AD6FC293-4139-A24E-B4F7-30EC381385E8}"/>
              </a:ext>
            </a:extLst>
          </p:cNvPr>
          <p:cNvSpPr/>
          <p:nvPr/>
        </p:nvSpPr>
        <p:spPr>
          <a:xfrm>
            <a:off x="556035" y="4470400"/>
            <a:ext cx="3063465" cy="4826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DD37B552-7565-604B-8BBD-EBD9B3CFA05D}"/>
              </a:ext>
            </a:extLst>
          </p:cNvPr>
          <p:cNvSpPr/>
          <p:nvPr/>
        </p:nvSpPr>
        <p:spPr>
          <a:xfrm>
            <a:off x="556035" y="3365500"/>
            <a:ext cx="3063465" cy="4826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82DCCE-EB71-AA49-9E71-A65D4902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0AE8C6-348D-3C4D-AF3B-0810A5F653A0}"/>
              </a:ext>
            </a:extLst>
          </p:cNvPr>
          <p:cNvSpPr txBox="1"/>
          <p:nvPr/>
        </p:nvSpPr>
        <p:spPr>
          <a:xfrm>
            <a:off x="556035" y="445993"/>
            <a:ext cx="1107992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การใช้เหตุผล (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reasoning)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เป็นการคิดและอธิบายความคิดออกมาเป็นแผนงาน โดยแสดงวิธีการแก้ปัญหาเป็นลำดับขั้นตอน ทำให้มองเห็นวิธีการแก้ปัญหาได้อย่างชัดเจน ซึ่งแต่ละขั้นตอนจะต้องพิจารณาเงื่อนไขหรือเหตุผล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ประกอบด้วย การ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แสดงขั้นตอนการแก้ปัญหาทำได้โดยการเขียน 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บอก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เล่า วาดภาพ หรือใช้สัญลักษณ์</a:t>
            </a:r>
          </a:p>
          <a:p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กระบวนการแก้ปัญหา</a:t>
            </a:r>
          </a:p>
          <a:p>
            <a:endParaRPr lang="th-TH" sz="1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การพิจารณาปัญหา    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</a:t>
            </a:r>
            <a:r>
              <a:rPr lang="th-TH" sz="3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ความเข้าใจปัญหาที่เกิดขึ้นอย่างละเอียดแล้วพิจารณาว่า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มีองค์ประกอบอะไรบ้าง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การวางแผนแก้ปัญหา 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การกำหนดขั้นตอน วิธีการแก้ปัญหา อุปกรณ์ เครื่องมือที่ใช้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ในการแก้ปัญหา และระยะเวลาที่ใช้ในการแก้ปัญหา โดยการทำงานนี้อาจต้องทำซ้ำ ๆ 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จนแก้ปัญหาได้สำเร็จ</a:t>
            </a:r>
          </a:p>
          <a:p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821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273186"/>
            <a:ext cx="7159604" cy="841427"/>
          </a:xfrm>
          <a:prstGeom prst="roundRect">
            <a:avLst>
              <a:gd name="adj" fmla="val 36213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7680346" y="2313561"/>
            <a:ext cx="39655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ไฟฉายจะสว่างหรือใช้งานได้ต้องใช้พลังงานไฟฟ้า และต้องกดสวิตช์เพื่อให้วงจรทำงาน ไฟฉายจึงจะส่องแสงสว่างได้ แต่เมื่อเปิดสวิตช์แล้ว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ไฟฉายไม่สว่างอาจแก้ปัญหาตามขั้นตอนต่อไปนี้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2FD940-40D1-CE42-87A1-BBA0FF578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4701"/>
            <a:ext cx="5981700" cy="3513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457896"/>
            <a:ext cx="715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เราพบว่าไฟฉายที่ใช้อยู่เป็นประจำ เมื่อเปิดแล้วไฟไม่สว่าง</a:t>
            </a:r>
          </a:p>
        </p:txBody>
      </p:sp>
    </p:spTree>
    <p:extLst>
      <p:ext uri="{BB962C8B-B14F-4D97-AF65-F5344CB8AC3E}">
        <p14:creationId xmlns:p14="http://schemas.microsoft.com/office/powerpoint/2010/main" val="340915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AF683A3-1F30-E24C-96E3-2548890F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DCF5C9-1C1D-5A43-9BBB-74F642B3DB06}"/>
              </a:ext>
            </a:extLst>
          </p:cNvPr>
          <p:cNvSpPr txBox="1"/>
          <p:nvPr/>
        </p:nvSpPr>
        <p:spPr>
          <a:xfrm>
            <a:off x="838200" y="865761"/>
            <a:ext cx="3965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ตรวจสอบว่ากดสวิตช์ถูกต้องหรือไม่ ถ้ากดถูกต้องไปขั้นตอนที่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8D2197-A667-0548-85AA-A18BC88BE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3" y="2169000"/>
            <a:ext cx="4357500" cy="25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2859EC-58C9-0B46-8751-87DAB39E4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169000"/>
            <a:ext cx="4800542" cy="25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7F6B87-D240-F544-A6D6-D69A45BCD8D7}"/>
              </a:ext>
            </a:extLst>
          </p:cNvPr>
          <p:cNvSpPr txBox="1"/>
          <p:nvPr/>
        </p:nvSpPr>
        <p:spPr>
          <a:xfrm>
            <a:off x="6604000" y="865761"/>
            <a:ext cx="3965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ตรวจสอบว่าใส่ถ่านไฟฉายหรือไม่ ถ้าใส่แล้วไปขั้นตอนที่ 3</a:t>
            </a:r>
          </a:p>
        </p:txBody>
      </p:sp>
    </p:spTree>
    <p:extLst>
      <p:ext uri="{BB962C8B-B14F-4D97-AF65-F5344CB8AC3E}">
        <p14:creationId xmlns:p14="http://schemas.microsoft.com/office/powerpoint/2010/main" val="307511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AF683A3-1F30-E24C-96E3-2548890F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DCF5C9-1C1D-5A43-9BBB-74F642B3DB06}"/>
              </a:ext>
            </a:extLst>
          </p:cNvPr>
          <p:cNvSpPr txBox="1"/>
          <p:nvPr/>
        </p:nvSpPr>
        <p:spPr>
          <a:xfrm>
            <a:off x="838200" y="865761"/>
            <a:ext cx="3965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ตรวจสอบว่าใส่ถ่านไฟฉายถูกต้องหรือไม่ ถ้าใส่ถูกต้องไปขั้นตอนที่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7F6B87-D240-F544-A6D6-D69A45BCD8D7}"/>
              </a:ext>
            </a:extLst>
          </p:cNvPr>
          <p:cNvSpPr txBox="1"/>
          <p:nvPr/>
        </p:nvSpPr>
        <p:spPr>
          <a:xfrm>
            <a:off x="6604000" y="865761"/>
            <a:ext cx="3965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 ตรวจสอบว่าถ่านไฟฉายแต่ละก้อนมีพลังงานไฟฟ้าหรือไม่ ถ้ามีพลังงานไฟฟ้าไปขั้นตอนที่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BE2168-2747-5C4A-A796-7C90FA1D9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5180"/>
            <a:ext cx="4656016" cy="2625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1AF99F-5C86-884C-902A-6028BB209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645180"/>
            <a:ext cx="4675177" cy="34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1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63362201-2242-CD4E-A3A6-305A06BC9FD5}"/>
              </a:ext>
            </a:extLst>
          </p:cNvPr>
          <p:cNvSpPr/>
          <p:nvPr/>
        </p:nvSpPr>
        <p:spPr>
          <a:xfrm>
            <a:off x="838200" y="4835966"/>
            <a:ext cx="10921809" cy="1343558"/>
          </a:xfrm>
          <a:prstGeom prst="roundRect">
            <a:avLst/>
          </a:prstGeom>
          <a:solidFill>
            <a:srgbClr val="F7D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AF683A3-1F30-E24C-96E3-2548890F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DCF5C9-1C1D-5A43-9BBB-74F642B3DB06}"/>
              </a:ext>
            </a:extLst>
          </p:cNvPr>
          <p:cNvSpPr txBox="1"/>
          <p:nvPr/>
        </p:nvSpPr>
        <p:spPr>
          <a:xfrm>
            <a:off x="2048131" y="678476"/>
            <a:ext cx="562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5. ตรวจสอบว่าหลอดไฟฟ้าในไฟฉายใช้ได้หรือไม่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E8E77D-1773-EB45-BAEC-F3A8B4DFE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31" y="1291108"/>
            <a:ext cx="8095737" cy="2763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09FACD-ADE7-964D-92DE-94C08596E5E1}"/>
              </a:ext>
            </a:extLst>
          </p:cNvPr>
          <p:cNvSpPr txBox="1"/>
          <p:nvPr/>
        </p:nvSpPr>
        <p:spPr>
          <a:xfrm>
            <a:off x="1252149" y="5225417"/>
            <a:ext cx="10617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การทิ้งถ่านไฟฉายที่ไม่มีพลังงานไฟฟ้าแล้ว ควรใส่ถ่านไฟฉายไว้ในถุงพลาสติก หรือถุงดำ แล้วเขียนว่า “ขยะพิษ” หรือ “ถ่านไฟฉายใช้แล้ว” เจ้าหน้าที่จะได้จัดเก็บอย่างถูกต้อง จากนั้นนำไปทิ้งในถังขยะอันตราย</a:t>
            </a:r>
            <a:r>
              <a:rPr lang="x-none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24342D2-4A34-B749-B2BE-C92A1073EFD6}"/>
              </a:ext>
            </a:extLst>
          </p:cNvPr>
          <p:cNvGrpSpPr/>
          <p:nvPr/>
        </p:nvGrpSpPr>
        <p:grpSpPr>
          <a:xfrm>
            <a:off x="424252" y="4417472"/>
            <a:ext cx="2928549" cy="827897"/>
            <a:chOff x="424251" y="4278640"/>
            <a:chExt cx="2928549" cy="82789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FC66F8B7-84C5-EC46-BBD1-971970BC056A}"/>
                </a:ext>
              </a:extLst>
            </p:cNvPr>
            <p:cNvSpPr/>
            <p:nvPr/>
          </p:nvSpPr>
          <p:spPr>
            <a:xfrm>
              <a:off x="838199" y="4430978"/>
              <a:ext cx="2514601" cy="523220"/>
            </a:xfrm>
            <a:prstGeom prst="roundRect">
              <a:avLst/>
            </a:prstGeom>
            <a:solidFill>
              <a:srgbClr val="E681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8D5327ED-C9B8-C349-853E-138056284146}"/>
                </a:ext>
              </a:extLst>
            </p:cNvPr>
            <p:cNvSpPr/>
            <p:nvPr/>
          </p:nvSpPr>
          <p:spPr>
            <a:xfrm>
              <a:off x="424251" y="4278640"/>
              <a:ext cx="827897" cy="827897"/>
            </a:xfrm>
            <a:prstGeom prst="roundRect">
              <a:avLst/>
            </a:prstGeom>
            <a:solidFill>
              <a:srgbClr val="DE262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xmlns="" id="{DB7FB1D0-DA71-2242-A775-CF6E9B872AC8}"/>
                </a:ext>
              </a:extLst>
            </p:cNvPr>
            <p:cNvSpPr/>
            <p:nvPr/>
          </p:nvSpPr>
          <p:spPr>
            <a:xfrm>
              <a:off x="584102" y="4446004"/>
              <a:ext cx="508194" cy="508194"/>
            </a:xfrm>
            <a:prstGeom prst="plus">
              <a:avLst>
                <a:gd name="adj" fmla="val 324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2820D56-20AF-6544-A9F9-A20EA31B115D}"/>
                </a:ext>
              </a:extLst>
            </p:cNvPr>
            <p:cNvSpPr txBox="1"/>
            <p:nvPr/>
          </p:nvSpPr>
          <p:spPr>
            <a:xfrm>
              <a:off x="1320113" y="4446004"/>
              <a:ext cx="19434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>
                  <a:latin typeface="TH Sarabun New" panose="020B0500040200020003" pitchFamily="34" charset="-34"/>
                  <a:cs typeface="TH Sarabun New" panose="020B0500040200020003" pitchFamily="34" charset="-34"/>
                </a:defRPr>
              </a:lvl1pPr>
            </a:lstStyle>
            <a:p>
              <a:r>
                <a:rPr lang="th-TH" sz="3200" b="1" dirty="0"/>
                <a:t>ปลอดภัยไว้ก่อน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449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316962" y="3055528"/>
            <a:ext cx="4733730" cy="2690143"/>
          </a:xfrm>
          <a:prstGeom prst="roundRect">
            <a:avLst>
              <a:gd name="adj" fmla="val 469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8111412" y="1717838"/>
            <a:ext cx="3651380" cy="4943256"/>
          </a:xfrm>
          <a:prstGeom prst="roundRect">
            <a:avLst>
              <a:gd name="adj" fmla="val 469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2" y="273186"/>
            <a:ext cx="7773987" cy="1261928"/>
          </a:xfrm>
          <a:prstGeom prst="roundRect">
            <a:avLst>
              <a:gd name="adj" fmla="val 24136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4636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4636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0" y="1717838"/>
            <a:ext cx="661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วิธีแก้ปัญหา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การแก้ปัญหาในข้อ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นี้ เรา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จะต้องมีความรู้พื้นฐานเรื่องขนาดของกระดาษ โดยการ แบ่งขนาดของกระดาษเป็นประเภทต่าง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ๆ แบ่งได้ดังภาพ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14300" y="6483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457896"/>
            <a:ext cx="800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เรามี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 1 แผ่น ขนาด </a:t>
            </a:r>
            <a:r>
              <a:rPr lang="en-US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A4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ต้องการ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ตัดกระดาษเป็นขนาด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A6 </a:t>
            </a:r>
            <a:b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ให้ได้มากที่สุด เราอาจทำได้ ดังนี้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ED1D3D-AA35-4B44-BDCE-CD2C92F79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84" y="1859380"/>
            <a:ext cx="3328368" cy="46691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CE0495-281E-FC4F-AB46-910F570DFBAD}"/>
              </a:ext>
            </a:extLst>
          </p:cNvPr>
          <p:cNvSpPr txBox="1"/>
          <p:nvPr/>
        </p:nvSpPr>
        <p:spPr>
          <a:xfrm>
            <a:off x="4451164" y="3128453"/>
            <a:ext cx="3703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A0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แบ่งครึ่งจะเป็นกระดาษขนาด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A1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A1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แบ่งครึ่งจะเป็นกระดาษขนาด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A2 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A2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แบ่งครึ่งจะเป็นกระดาษขนาด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A3 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A3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แบ่งครึ่งจะเป็นกระดาษขนาด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A4 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A4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แบ่งครึ่งจะเป็นกระดาษขนาด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A5 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A5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แบ่งครึ่งจะเป็นกระดาษขนาด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A6 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A6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แบ่งครึ่งจะเป็นกระดาษขนาด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A7 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A7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แบ่งครึ่งจะเป็นกระดาษขนาด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838200" y="3354229"/>
            <a:ext cx="3447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จากความรู้เกี่ยวกับกระดาษจะพบว่า กระดาษขนาด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A4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แบ่งเป็นกระดาษขนาด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A5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2 แผ่น และ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ขนาด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A5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แบ่งเป็นกระดาษขนาด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A6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 แผ่น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 เรา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สามารถตัดกระดาษขนาด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A4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เป็นกระดาษขนาด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A6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 แผ่นนั่นเอง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899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10" y="171494"/>
            <a:ext cx="2803849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62" y="2340444"/>
            <a:ext cx="6400612" cy="1745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1911744" y="191329"/>
            <a:ext cx="3966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1.1   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พับกระดาษ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   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76470" y="1140115"/>
            <a:ext cx="7902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นักเรียนนำกระดาษขนาด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A4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ที่มีความกว้าง 21 เซนติเมตร และความยาว 29.7 เซนติเมตร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พับครึ่งในแนว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เดิมไป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เรื่อยๆ จากนั้นเขียนบันทึกความยาวของกระดาษหลังการพับครึ่ง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ละครึ่งลงในตาราง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993207"/>
              </p:ext>
            </p:extLst>
          </p:nvPr>
        </p:nvGraphicFramePr>
        <p:xfrm>
          <a:off x="8858337" y="1135586"/>
          <a:ext cx="2959495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071">
                  <a:extLst>
                    <a:ext uri="{9D8B030D-6E8A-4147-A177-3AD203B41FA5}">
                      <a16:colId xmlns:a16="http://schemas.microsoft.com/office/drawing/2014/main" xmlns="" val="4054348124"/>
                    </a:ext>
                  </a:extLst>
                </a:gridCol>
                <a:gridCol w="1790424">
                  <a:extLst>
                    <a:ext uri="{9D8B030D-6E8A-4147-A177-3AD203B41FA5}">
                      <a16:colId xmlns:a16="http://schemas.microsoft.com/office/drawing/2014/main" xmlns="" val="1550932344"/>
                    </a:ext>
                  </a:extLst>
                </a:gridCol>
              </a:tblGrid>
              <a:tr h="347861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พับครั้งที่</a:t>
                      </a:r>
                      <a:r>
                        <a:rPr lang="th-TH" sz="2400" baseline="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ความยาว</a:t>
                      </a:r>
                      <a:r>
                        <a:rPr lang="th-TH" sz="2400" baseline="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(ซม.)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956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เริ่มต้น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29.7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708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9304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910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8852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6275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5068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949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8061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0924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447579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76470" y="4296237"/>
            <a:ext cx="7459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กระดาษขนาด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A4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มีความหนา 1 มิลลิเมตร การพับแต่ละครั้งความหนาของกระดาษจะเป็น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เท่าใด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ลอง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นำกระดาษขนาด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A4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มาพับและพับให้ได้จำนวนครั้งที่มากที่สุดจะพบปัญหาใดบ้าง</a:t>
            </a:r>
          </a:p>
        </p:txBody>
      </p:sp>
    </p:spTree>
    <p:extLst>
      <p:ext uri="{BB962C8B-B14F-4D97-AF65-F5344CB8AC3E}">
        <p14:creationId xmlns:p14="http://schemas.microsoft.com/office/powerpoint/2010/main" val="241145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998237" y="145201"/>
            <a:ext cx="6133322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3310589" y="353687"/>
            <a:ext cx="546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กระบวนการทำงานแบบวนซ้ำ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674805" y="536136"/>
            <a:ext cx="304800" cy="304800"/>
            <a:chOff x="7533590" y="536136"/>
            <a:chExt cx="304800" cy="304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8F389FD-35BE-AA42-889C-9474A4716275}"/>
                </a:ext>
              </a:extLst>
            </p:cNvPr>
            <p:cNvSpPr/>
            <p:nvPr/>
          </p:nvSpPr>
          <p:spPr>
            <a:xfrm>
              <a:off x="7533590" y="536136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xmlns="" id="{F6784A2C-38EB-C145-B6C9-2CA1E3581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5990" y="598536"/>
              <a:ext cx="180000" cy="180000"/>
            </a:xfrm>
            <a:prstGeom prst="plus">
              <a:avLst>
                <a:gd name="adj" fmla="val 39053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03983" y="536136"/>
            <a:ext cx="304800" cy="304800"/>
            <a:chOff x="4064143" y="536136"/>
            <a:chExt cx="304800" cy="304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FAA99B0-A716-7842-B1C3-F46320898792}"/>
                </a:ext>
              </a:extLst>
            </p:cNvPr>
            <p:cNvSpPr/>
            <p:nvPr/>
          </p:nvSpPr>
          <p:spPr>
            <a:xfrm>
              <a:off x="4064143" y="536136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xmlns="" id="{25B4C0DE-C265-1E47-9DF7-4B1FB82B7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0143" y="598536"/>
              <a:ext cx="180000" cy="180000"/>
            </a:xfrm>
            <a:prstGeom prst="plus">
              <a:avLst>
                <a:gd name="adj" fmla="val 39053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838200" y="1806734"/>
            <a:ext cx="632540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เกมหรือปัญหาหลายปัญหาจะทำงานแบบวนซ้ำและมี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เงื่อนไข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ภายในด้วย เช่น การค้นหาของในกล่องจนกว่าจะพบ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 การเก็บขยะต้องเก็บจนขยะหมด การปู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กระเบื้อง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พื้นจนเต็ม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พื้นที่</a:t>
            </a:r>
            <a:endParaRPr lang="en-US" sz="28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การทำงานแบบวนซ้ำจะทำงานวนซ้ำไปเรื่อย ๆ จน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ครบ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ตามที่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เงื่อนไขกำหนด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6231811" y="4879505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2158481" y="5120247"/>
            <a:ext cx="3699179" cy="1038797"/>
          </a:xfrm>
          <a:prstGeom prst="wedgeRoundRectCallout">
            <a:avLst>
              <a:gd name="adj1" fmla="val 58764"/>
              <a:gd name="adj2" fmla="val -32298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2308344" y="5180286"/>
            <a:ext cx="3385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กิจกรรมใดในชีวิตประจำวันมีการทำงานแบบวนซ้ำบ้าง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66" y="1921155"/>
            <a:ext cx="3846079" cy="27565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26610" y="4677747"/>
            <a:ext cx="368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การเก็บขยะ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6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5347584" y="599831"/>
            <a:ext cx="5872749" cy="4613252"/>
          </a:xfrm>
          <a:prstGeom prst="roundRect">
            <a:avLst>
              <a:gd name="adj" fmla="val 92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13" y="4934738"/>
            <a:ext cx="10752986" cy="1923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995" y="2234624"/>
            <a:ext cx="10752986" cy="4613252"/>
          </a:xfrm>
          <a:prstGeom prst="roundRect">
            <a:avLst>
              <a:gd name="adj" fmla="val 92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767605" y="5035938"/>
            <a:ext cx="563766" cy="536264"/>
          </a:xfrm>
          <a:prstGeom prst="roundRect">
            <a:avLst/>
          </a:prstGeom>
          <a:solidFill>
            <a:srgbClr val="FFF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6561" y="571340"/>
            <a:ext cx="5156267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3800" b="1" dirty="0">
                <a:ln w="28575">
                  <a:noFill/>
                  <a:prstDash val="solid"/>
                </a:ln>
                <a:solidFill>
                  <a:srgbClr val="0191D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สารบัญ</a:t>
            </a:r>
            <a:endParaRPr lang="en-US" sz="13800" b="1" dirty="0">
              <a:ln w="28575">
                <a:noFill/>
                <a:prstDash val="solid"/>
              </a:ln>
              <a:solidFill>
                <a:srgbClr val="0191D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6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01609" y="5304070"/>
            <a:ext cx="956031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3588">
              <a:lnSpc>
                <a:spcPct val="150000"/>
              </a:lnSpc>
            </a:pPr>
            <a:r>
              <a:rPr lang="th-TH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11"/>
            <a:ext cx="3403218" cy="21811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28067" y="2663550"/>
            <a:ext cx="9274645" cy="871090"/>
            <a:chOff x="1143005" y="2402286"/>
            <a:chExt cx="9274645" cy="871090"/>
          </a:xfrm>
        </p:grpSpPr>
        <p:sp>
          <p:nvSpPr>
            <p:cNvPr id="41" name="Rounded Rectangle 40"/>
            <p:cNvSpPr/>
            <p:nvPr/>
          </p:nvSpPr>
          <p:spPr>
            <a:xfrm>
              <a:off x="3918649" y="2532825"/>
              <a:ext cx="6499001" cy="723634"/>
            </a:xfrm>
            <a:prstGeom prst="roundRect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143005" y="2419296"/>
              <a:ext cx="2775646" cy="854080"/>
              <a:chOff x="936171" y="2615921"/>
              <a:chExt cx="2775646" cy="85408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936171" y="2729450"/>
                <a:ext cx="2775645" cy="723634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23260" y="2615921"/>
                <a:ext cx="2688557" cy="85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63588">
                  <a:lnSpc>
                    <a:spcPct val="150000"/>
                  </a:lnSpc>
                </a:pPr>
                <a:r>
                  <a:rPr lang="th-TH" sz="36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หน่วยการเรียนรู้</a:t>
                </a:r>
                <a:r>
                  <a:rPr lang="th-TH" sz="3600" b="1" dirty="0" smtClean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ที่ 1</a:t>
                </a:r>
                <a:endParaRPr lang="th-TH" sz="4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135423" y="2402286"/>
              <a:ext cx="3826689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3588">
                <a:lnSpc>
                  <a:spcPct val="150000"/>
                </a:lnSpc>
              </a:pPr>
              <a:r>
                <a:rPr lang="th-TH" sz="36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</a:t>
              </a:r>
              <a:r>
                <a:rPr lang="th-TH" sz="36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ออกแบบวิธีการแก้ปัญหา</a:t>
              </a:r>
              <a:endParaRPr lang="th-TH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24666" y="3489649"/>
            <a:ext cx="9278046" cy="871090"/>
            <a:chOff x="1143005" y="2402286"/>
            <a:chExt cx="9278046" cy="871090"/>
          </a:xfrm>
        </p:grpSpPr>
        <p:sp>
          <p:nvSpPr>
            <p:cNvPr id="29" name="Rounded Rectangle 28"/>
            <p:cNvSpPr/>
            <p:nvPr/>
          </p:nvSpPr>
          <p:spPr>
            <a:xfrm>
              <a:off x="3918649" y="2532825"/>
              <a:ext cx="6502402" cy="72363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143005" y="2419296"/>
              <a:ext cx="2775646" cy="854080"/>
              <a:chOff x="936171" y="2615921"/>
              <a:chExt cx="2775646" cy="85408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936171" y="2729450"/>
                <a:ext cx="2775645" cy="723634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23260" y="2615921"/>
                <a:ext cx="2688557" cy="85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63588">
                  <a:lnSpc>
                    <a:spcPct val="150000"/>
                  </a:lnSpc>
                </a:pPr>
                <a:r>
                  <a:rPr lang="th-TH" sz="36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หน่วยการเรียนรู้</a:t>
                </a:r>
                <a:r>
                  <a:rPr lang="th-TH" sz="3600" b="1" dirty="0" smtClean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ที่ 2</a:t>
                </a:r>
                <a:endParaRPr lang="th-TH" sz="4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113651" y="2402286"/>
              <a:ext cx="4211409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3588">
                <a:lnSpc>
                  <a:spcPct val="150000"/>
                </a:lnSpc>
              </a:pPr>
              <a:r>
                <a:rPr lang="th-TH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การเขียนโปรแกรมเพื่อแก้ปัญหา</a:t>
              </a:r>
              <a:endParaRPr lang="th-TH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28067" y="4289295"/>
            <a:ext cx="9274645" cy="871090"/>
            <a:chOff x="1143005" y="2402286"/>
            <a:chExt cx="9274645" cy="871090"/>
          </a:xfrm>
        </p:grpSpPr>
        <p:sp>
          <p:nvSpPr>
            <p:cNvPr id="35" name="Rounded Rectangle 34"/>
            <p:cNvSpPr/>
            <p:nvPr/>
          </p:nvSpPr>
          <p:spPr>
            <a:xfrm>
              <a:off x="3918649" y="2532825"/>
              <a:ext cx="6499001" cy="723634"/>
            </a:xfrm>
            <a:prstGeom prst="roundRect">
              <a:avLst/>
            </a:prstGeom>
            <a:solidFill>
              <a:srgbClr val="B7C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143005" y="2419296"/>
              <a:ext cx="2775646" cy="854080"/>
              <a:chOff x="936171" y="2615921"/>
              <a:chExt cx="2775646" cy="854080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936171" y="2729450"/>
                <a:ext cx="2775645" cy="723634"/>
              </a:xfrm>
              <a:prstGeom prst="roundRect">
                <a:avLst/>
              </a:prstGeom>
              <a:solidFill>
                <a:srgbClr val="CC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023260" y="2615921"/>
                <a:ext cx="2688557" cy="85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63588">
                  <a:lnSpc>
                    <a:spcPct val="150000"/>
                  </a:lnSpc>
                </a:pPr>
                <a:r>
                  <a:rPr lang="th-TH" sz="36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หน่วยการเรียนรู้</a:t>
                </a:r>
                <a:r>
                  <a:rPr lang="th-TH" sz="3600" b="1" dirty="0" smtClean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ที่ 3</a:t>
                </a:r>
                <a:endParaRPr lang="th-TH" sz="4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102765" y="2402286"/>
              <a:ext cx="3980577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3588">
                <a:lnSpc>
                  <a:spcPct val="150000"/>
                </a:lnSpc>
              </a:pPr>
              <a:r>
                <a:rPr lang="th-TH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การใช้อินเทอร์เน็ตค้นหาข้อมูล</a:t>
              </a:r>
              <a:endParaRPr lang="th-TH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317181" y="5099965"/>
            <a:ext cx="9285531" cy="881976"/>
            <a:chOff x="1143005" y="2391400"/>
            <a:chExt cx="9285531" cy="881976"/>
          </a:xfrm>
        </p:grpSpPr>
        <p:sp>
          <p:nvSpPr>
            <p:cNvPr id="50" name="Rounded Rectangle 49"/>
            <p:cNvSpPr/>
            <p:nvPr/>
          </p:nvSpPr>
          <p:spPr>
            <a:xfrm>
              <a:off x="3918649" y="2532825"/>
              <a:ext cx="6509887" cy="72363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143005" y="2419296"/>
              <a:ext cx="2775646" cy="854080"/>
              <a:chOff x="936171" y="2615921"/>
              <a:chExt cx="2775646" cy="85408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936171" y="2729450"/>
                <a:ext cx="2775645" cy="723634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023260" y="2615921"/>
                <a:ext cx="2688557" cy="85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63588">
                  <a:lnSpc>
                    <a:spcPct val="150000"/>
                  </a:lnSpc>
                </a:pPr>
                <a:r>
                  <a:rPr lang="th-TH" sz="36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หน่วยการเรียนรู้</a:t>
                </a:r>
                <a:r>
                  <a:rPr lang="th-TH" sz="3600" b="1" dirty="0" smtClean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ที่ 4</a:t>
                </a:r>
                <a:endParaRPr lang="th-TH" sz="40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4102765" y="2391400"/>
              <a:ext cx="6325771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63588">
                <a:lnSpc>
                  <a:spcPct val="150000"/>
                </a:lnSpc>
              </a:pPr>
              <a:r>
                <a:rPr lang="th-TH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การใช้เทคโนโลยีสารสนเทศร่วมกันอย่างปลอดภัย</a:t>
              </a:r>
              <a:endParaRPr lang="th-TH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69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995265" y="2190557"/>
            <a:ext cx="4889241" cy="3301203"/>
          </a:xfrm>
          <a:prstGeom prst="roundRect">
            <a:avLst>
              <a:gd name="adj" fmla="val 1237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456035" y="4840000"/>
            <a:ext cx="984380" cy="509934"/>
          </a:xfrm>
          <a:prstGeom prst="roundRect">
            <a:avLst>
              <a:gd name="adj" fmla="val 50000"/>
            </a:avLst>
          </a:prstGeom>
          <a:solidFill>
            <a:srgbClr val="D9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456035" y="2290307"/>
            <a:ext cx="984380" cy="509934"/>
          </a:xfrm>
          <a:prstGeom prst="roundRect">
            <a:avLst>
              <a:gd name="adj" fmla="val 50000"/>
            </a:avLst>
          </a:prstGeom>
          <a:solidFill>
            <a:srgbClr val="D9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8061650" y="808652"/>
            <a:ext cx="3352799" cy="5281128"/>
          </a:xfrm>
          <a:prstGeom prst="roundRect">
            <a:avLst>
              <a:gd name="adj" fmla="val 1237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273186"/>
            <a:ext cx="2233677" cy="841427"/>
          </a:xfrm>
          <a:prstGeom prst="roundRect">
            <a:avLst>
              <a:gd name="adj" fmla="val 36213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995266" y="1250459"/>
            <a:ext cx="714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เมื่อเราต้องการเก็บขยะ จะต้องเก็บขยะในบริเวณนั้นไปเรื่อย ๆ จนกว่า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ขยะใน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บริเวณนั้นจะหมดหรือสะอาด โดยเขียนเป็นอัลกอริทึมและผังงานได้ ดังนี้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457896"/>
            <a:ext cx="715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การเก็บขยะ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621964" y="2360532"/>
            <a:ext cx="40900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เดินไปบริเวณที่มีขยะ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เก็บขยะ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นำขยะใส่ถังขยะ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ขยะบริเวณนั้นหมดจริงหรือไม่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4.1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ถ้าไม่จริง ไปทำข้อ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4.2 ถ้าจริงจบการทำงาน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จบ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A418DD2-1401-464C-9FFC-E0EBA6654A7F}"/>
              </a:ext>
            </a:extLst>
          </p:cNvPr>
          <p:cNvGrpSpPr/>
          <p:nvPr/>
        </p:nvGrpSpPr>
        <p:grpSpPr>
          <a:xfrm>
            <a:off x="8217258" y="887161"/>
            <a:ext cx="2904766" cy="5021063"/>
            <a:chOff x="6999057" y="817273"/>
            <a:chExt cx="2904766" cy="5021063"/>
          </a:xfrm>
        </p:grpSpPr>
        <p:sp>
          <p:nvSpPr>
            <p:cNvPr id="12" name="Flowchart: Decision 8">
              <a:extLst>
                <a:ext uri="{FF2B5EF4-FFF2-40B4-BE49-F238E27FC236}">
                  <a16:creationId xmlns:a16="http://schemas.microsoft.com/office/drawing/2014/main" xmlns="" id="{0DC3C72C-D0D5-1941-83DB-F3D60854C424}"/>
                </a:ext>
              </a:extLst>
            </p:cNvPr>
            <p:cNvSpPr/>
            <p:nvPr/>
          </p:nvSpPr>
          <p:spPr>
            <a:xfrm>
              <a:off x="6999057" y="4290089"/>
              <a:ext cx="2433466" cy="859751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ขยะบริเวณนั้นหมดจริงหรือไม่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" name="Flowchart: Process 15">
              <a:extLst>
                <a:ext uri="{FF2B5EF4-FFF2-40B4-BE49-F238E27FC236}">
                  <a16:creationId xmlns:a16="http://schemas.microsoft.com/office/drawing/2014/main" xmlns="" id="{F7CE4D6A-3A22-A946-A7EF-C9761793B377}"/>
                </a:ext>
              </a:extLst>
            </p:cNvPr>
            <p:cNvSpPr/>
            <p:nvPr/>
          </p:nvSpPr>
          <p:spPr>
            <a:xfrm>
              <a:off x="7212481" y="3598075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นำขยะใส่ถังขยะ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5FAC6BF9-94D9-3D41-9F4E-04150E839F32}"/>
                </a:ext>
              </a:extLst>
            </p:cNvPr>
            <p:cNvCxnSpPr/>
            <p:nvPr/>
          </p:nvCxnSpPr>
          <p:spPr>
            <a:xfrm>
              <a:off x="8215793" y="1213586"/>
              <a:ext cx="0" cy="30249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7562F429-23D8-DA4A-9059-450748D24A01}"/>
                </a:ext>
              </a:extLst>
            </p:cNvPr>
            <p:cNvCxnSpPr>
              <a:cxnSpLocks/>
              <a:stCxn id="21" idx="4"/>
            </p:cNvCxnSpPr>
            <p:nvPr/>
          </p:nvCxnSpPr>
          <p:spPr>
            <a:xfrm flipH="1">
              <a:off x="8215791" y="1763024"/>
              <a:ext cx="2" cy="33815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64D0AD24-2354-2643-ABDB-E10A00B01F2A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8215791" y="3993624"/>
              <a:ext cx="1" cy="29646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xmlns="" id="{2A462AF5-BF07-764C-8C07-22E4102AFDD4}"/>
                </a:ext>
              </a:extLst>
            </p:cNvPr>
            <p:cNvCxnSpPr>
              <a:cxnSpLocks/>
              <a:stCxn id="12" idx="3"/>
              <a:endCxn id="21" idx="6"/>
            </p:cNvCxnSpPr>
            <p:nvPr/>
          </p:nvCxnSpPr>
          <p:spPr>
            <a:xfrm flipH="1" flipV="1">
              <a:off x="8340742" y="1638075"/>
              <a:ext cx="1091781" cy="3081890"/>
            </a:xfrm>
            <a:prstGeom prst="bentConnector3">
              <a:avLst>
                <a:gd name="adj1" fmla="val -55687"/>
              </a:avLst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Connector 17">
              <a:extLst>
                <a:ext uri="{FF2B5EF4-FFF2-40B4-BE49-F238E27FC236}">
                  <a16:creationId xmlns:a16="http://schemas.microsoft.com/office/drawing/2014/main" xmlns="" id="{2AB84297-D6F0-CD45-AE57-9DF3C6537527}"/>
                </a:ext>
              </a:extLst>
            </p:cNvPr>
            <p:cNvSpPr/>
            <p:nvPr/>
          </p:nvSpPr>
          <p:spPr>
            <a:xfrm>
              <a:off x="8090844" y="1513126"/>
              <a:ext cx="249898" cy="249898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CFC6AEA1-825D-2845-A3C4-39D466670479}"/>
                </a:ext>
              </a:extLst>
            </p:cNvPr>
            <p:cNvSpPr/>
            <p:nvPr/>
          </p:nvSpPr>
          <p:spPr>
            <a:xfrm>
              <a:off x="7647434" y="817273"/>
              <a:ext cx="1136715" cy="392031"/>
            </a:xfrm>
            <a:prstGeom prst="roundRect">
              <a:avLst>
                <a:gd name="adj" fmla="val 50000"/>
              </a:avLst>
            </a:prstGeom>
            <a:solidFill>
              <a:srgbClr val="D9EAB6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เริ่มต้น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B97D131E-AF24-DB49-A39B-64688D7E6EE9}"/>
                </a:ext>
              </a:extLst>
            </p:cNvPr>
            <p:cNvSpPr/>
            <p:nvPr/>
          </p:nvSpPr>
          <p:spPr>
            <a:xfrm>
              <a:off x="7647434" y="5446305"/>
              <a:ext cx="1136715" cy="392031"/>
            </a:xfrm>
            <a:prstGeom prst="roundRect">
              <a:avLst>
                <a:gd name="adj" fmla="val 50000"/>
              </a:avLst>
            </a:prstGeom>
            <a:solidFill>
              <a:srgbClr val="D9EAB6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จบ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Flowchart: Process 15">
              <a:extLst>
                <a:ext uri="{FF2B5EF4-FFF2-40B4-BE49-F238E27FC236}">
                  <a16:creationId xmlns:a16="http://schemas.microsoft.com/office/drawing/2014/main" xmlns="" id="{E70EB3AD-03D9-FE41-856B-7052586BA39D}"/>
                </a:ext>
              </a:extLst>
            </p:cNvPr>
            <p:cNvSpPr/>
            <p:nvPr/>
          </p:nvSpPr>
          <p:spPr>
            <a:xfrm>
              <a:off x="7212481" y="2853493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เก็บขยะ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Flowchart: Process 15">
              <a:extLst>
                <a:ext uri="{FF2B5EF4-FFF2-40B4-BE49-F238E27FC236}">
                  <a16:creationId xmlns:a16="http://schemas.microsoft.com/office/drawing/2014/main" xmlns="" id="{0D7D06AC-EA17-734E-8011-85CD571670A9}"/>
                </a:ext>
              </a:extLst>
            </p:cNvPr>
            <p:cNvSpPr/>
            <p:nvPr/>
          </p:nvSpPr>
          <p:spPr>
            <a:xfrm>
              <a:off x="7212481" y="2101174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เดินไปบริเวณที่มีขยะ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94196699-EBFD-944E-9D56-429BBF1D3E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0744" y="2506033"/>
              <a:ext cx="2" cy="33815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CF4D5A18-4979-F047-81E1-0BC025E37E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0742" y="3259925"/>
              <a:ext cx="2" cy="33815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AD882A75-428B-EB48-A53E-05BB1BA3E672}"/>
                </a:ext>
              </a:extLst>
            </p:cNvPr>
            <p:cNvCxnSpPr/>
            <p:nvPr/>
          </p:nvCxnSpPr>
          <p:spPr>
            <a:xfrm>
              <a:off x="8215790" y="5149840"/>
              <a:ext cx="1" cy="29646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8A9EFE8-03D0-2043-B77B-8C84A58326B3}"/>
                </a:ext>
              </a:extLst>
            </p:cNvPr>
            <p:cNvSpPr/>
            <p:nvPr/>
          </p:nvSpPr>
          <p:spPr>
            <a:xfrm>
              <a:off x="9344053" y="4290089"/>
              <a:ext cx="5597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ไม่จริง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22520013-7399-6948-AE78-EF82FF6933CE}"/>
                </a:ext>
              </a:extLst>
            </p:cNvPr>
            <p:cNvSpPr/>
            <p:nvPr/>
          </p:nvSpPr>
          <p:spPr>
            <a:xfrm>
              <a:off x="8314151" y="5102576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จริง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992335" y="5543403"/>
            <a:ext cx="706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ตัวอย่างจะพบว่าจะทำงานวนซ้ำไปเรื่อย ๆ โดยมีเงื่อนไข คือ ขยะบริเวณนั้น หมดแล้วจริงหรือไม่ ถ้าจริงก็จะออกจากการวนซ้ำ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766400" y="6117936"/>
            <a:ext cx="194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ขั้นตอนการเก็บขยะ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715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933060" y="2886269"/>
            <a:ext cx="1378341" cy="559836"/>
          </a:xfrm>
          <a:prstGeom prst="roundRect">
            <a:avLst>
              <a:gd name="adj" fmla="val 32222"/>
            </a:avLst>
          </a:prstGeom>
          <a:solidFill>
            <a:srgbClr val="F6A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3" y="273186"/>
            <a:ext cx="3539963" cy="841427"/>
          </a:xfrm>
          <a:prstGeom prst="roundRect">
            <a:avLst>
              <a:gd name="adj" fmla="val 36213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995265" y="1250459"/>
            <a:ext cx="9629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ถ้าต้องการปูกระเบื้องเป็นสีเรียงกันไปเรื่อย ๆ คือ แดง น้ำเงิน เหลือง เขียว แดง น้ำเงิน เหลือง เขียว ดัง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ต้องการเรียงต่อกันไปเรื่อย ๆ เป็นจำนวน 15 แผ่น อยากทราบว่าแผ่นที่ 15 จะเป็นกระเบื้องสีอะไร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2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457896"/>
            <a:ext cx="715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การปูกระเบื้องบนพื้นที่ว่าง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10" y="1691733"/>
            <a:ext cx="6283584" cy="63075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995264" y="2954283"/>
            <a:ext cx="66496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วิธีแก้ปัญหา</a:t>
            </a:r>
          </a:p>
          <a:p>
            <a:endParaRPr lang="th-TH" sz="1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แก้ปัญหานี้จะต้องพิจารณาปัญหาอย่างละเอียด คิดหาความสัมพันธ์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การเรียงข้อมูลตามที่โจทย์กำหนดจะเป็นเงื่อนไขและกฎเกณฑ์ของปัญหา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นี้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ปูกระเบื้องเราสามารถเขียนรูปแบบของกระเบื้องสีต่าง ๆ ให้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อย่างง่ายได้ เช่น แทนสีกระเบื้องด้วยตัวเลข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312115"/>
              </p:ext>
            </p:extLst>
          </p:nvPr>
        </p:nvGraphicFramePr>
        <p:xfrm>
          <a:off x="7778439" y="2886269"/>
          <a:ext cx="407144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170">
                  <a:extLst>
                    <a:ext uri="{9D8B030D-6E8A-4147-A177-3AD203B41FA5}">
                      <a16:colId xmlns:a16="http://schemas.microsoft.com/office/drawing/2014/main" xmlns="" val="2822901364"/>
                    </a:ext>
                  </a:extLst>
                </a:gridCol>
                <a:gridCol w="1362270">
                  <a:extLst>
                    <a:ext uri="{9D8B030D-6E8A-4147-A177-3AD203B41FA5}">
                      <a16:colId xmlns:a16="http://schemas.microsoft.com/office/drawing/2014/main" xmlns="" val="3094548507"/>
                    </a:ext>
                  </a:extLst>
                </a:gridCol>
              </a:tblGrid>
              <a:tr h="40183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สีของกระเบื้อง</a:t>
                      </a:r>
                      <a:endParaRPr 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AC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หมายเลข</a:t>
                      </a:r>
                      <a:endParaRPr 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AC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943819"/>
                  </a:ext>
                </a:extLst>
              </a:tr>
              <a:tr h="40183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สีแดง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2365734"/>
                  </a:ext>
                </a:extLst>
              </a:tr>
              <a:tr h="40183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สีน้ำเงิน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8425460"/>
                  </a:ext>
                </a:extLst>
              </a:tr>
              <a:tr h="40183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สีเหลือง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5836976"/>
                  </a:ext>
                </a:extLst>
              </a:tr>
              <a:tr h="40183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สีเขียว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A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6556694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995264" y="5498461"/>
            <a:ext cx="1090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พิจารณาปัญหานี้ต่อไป การปูกระเบื้องจะคล้ายกับการนับเลข 1, 2, 3, 4, 1, 2, 3, 4 โดยวนซ้ำไปเรื่อย ๆ จนครบ 15 ตัวเลข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จะพบว่าการนับครั้งที่ 15 ตรงกับหมายเลข 3 ซึ่งหมายถึงกระเบื้องสีเหลืองนั่นเอง</a:t>
            </a:r>
          </a:p>
        </p:txBody>
      </p:sp>
    </p:spTree>
    <p:extLst>
      <p:ext uri="{BB962C8B-B14F-4D97-AF65-F5344CB8AC3E}">
        <p14:creationId xmlns:p14="http://schemas.microsoft.com/office/powerpoint/2010/main" val="311465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450840" y="3035560"/>
            <a:ext cx="6033796" cy="3404384"/>
          </a:xfrm>
          <a:prstGeom prst="roundRect">
            <a:avLst>
              <a:gd name="adj" fmla="val 1069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705763" y="5762914"/>
            <a:ext cx="984380" cy="509934"/>
          </a:xfrm>
          <a:prstGeom prst="roundRect">
            <a:avLst>
              <a:gd name="adj" fmla="val 50000"/>
            </a:avLst>
          </a:prstGeom>
          <a:solidFill>
            <a:srgbClr val="D9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743085" y="3157239"/>
            <a:ext cx="984380" cy="509934"/>
          </a:xfrm>
          <a:prstGeom prst="roundRect">
            <a:avLst>
              <a:gd name="adj" fmla="val 50000"/>
            </a:avLst>
          </a:prstGeom>
          <a:solidFill>
            <a:srgbClr val="D9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933060" y="1557556"/>
            <a:ext cx="1378341" cy="559836"/>
          </a:xfrm>
          <a:prstGeom prst="roundRect">
            <a:avLst>
              <a:gd name="adj" fmla="val 32222"/>
            </a:avLst>
          </a:prstGeom>
          <a:solidFill>
            <a:srgbClr val="F6A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4" y="113697"/>
            <a:ext cx="2494934" cy="841427"/>
          </a:xfrm>
          <a:prstGeom prst="roundRect">
            <a:avLst>
              <a:gd name="adj" fmla="val 36213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113696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113696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995265" y="1016537"/>
            <a:ext cx="9629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เราต้องการเขียนโปรแกรมสั่งงานให้ผึ้งเดินทางไปเก็บน้ำหวานดังภาพจะเขียนคำสั่งได้อย่างไร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298408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3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234612"/>
            <a:ext cx="2061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ผึ้งเก็บน้ำหวาน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957944" y="1588249"/>
            <a:ext cx="1030721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วิธีแก้ปัญหา</a:t>
            </a:r>
          </a:p>
          <a:p>
            <a:endParaRPr lang="th-TH" sz="105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พิจารณาจากปัญหาของผึ้ง จะพบว่ามีน้ำหวานอยู่ที่ดอกไม้ 2 ตำแหน่ง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แต่ละตำแหน่งต้องเก็บน้ำหวาน 2 ครั้ง อัลกอริทึม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ของคำสั่งเขียนได้ ดังนี้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13" y="3441875"/>
            <a:ext cx="2498928" cy="24654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2895600" y="3225661"/>
            <a:ext cx="26701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ไปข้างหน้า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เก็บน้ำหวาน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เก็บน้ำหวาน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ไปข้างหน้า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เก็บน้ำหวาน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เก็บน้ำหวาน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จบ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830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4" y="273186"/>
            <a:ext cx="3074986" cy="841427"/>
          </a:xfrm>
          <a:prstGeom prst="roundRect">
            <a:avLst>
              <a:gd name="adj" fmla="val 36213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995265" y="1256679"/>
            <a:ext cx="9461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จากอัลกอริทึมของปัญหานี้ สามารถเขียนอัลกอริทึมใหม่โดยการวนซ้ำได้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เขียนโปรแกรมแบบบล็อกคำสั่งได้ ดังนี้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8890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3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11401" y="457896"/>
            <a:ext cx="715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ผึ้งเก็บ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น้ำหวาน (ต่อ)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575248" y="2799184"/>
            <a:ext cx="3284376" cy="2817845"/>
          </a:xfrm>
          <a:prstGeom prst="roundRect">
            <a:avLst>
              <a:gd name="adj" fmla="val 1069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867493" y="4874761"/>
            <a:ext cx="984380" cy="509934"/>
          </a:xfrm>
          <a:prstGeom prst="roundRect">
            <a:avLst>
              <a:gd name="adj" fmla="val 50000"/>
            </a:avLst>
          </a:prstGeom>
          <a:solidFill>
            <a:srgbClr val="D9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867493" y="3020390"/>
            <a:ext cx="984380" cy="509934"/>
          </a:xfrm>
          <a:prstGeom prst="roundRect">
            <a:avLst>
              <a:gd name="adj" fmla="val 50000"/>
            </a:avLst>
          </a:prstGeom>
          <a:solidFill>
            <a:srgbClr val="D9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3020008" y="3076371"/>
            <a:ext cx="2670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1.ทำซ้ำ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 ครั้ง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1.1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ไปข้างหน้า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1.2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เก็บน้ำหวาน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1.2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เก็บน้ำหวาน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จบ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84" y="2732297"/>
            <a:ext cx="2696996" cy="288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5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4" y="273186"/>
            <a:ext cx="9239752" cy="1815880"/>
          </a:xfrm>
          <a:prstGeom prst="roundRect">
            <a:avLst>
              <a:gd name="adj" fmla="val 16844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390293" y="2489863"/>
            <a:ext cx="78188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การแก้ปัญหานี้ทำได้หลายวิธี แต่ละวิธีจะมีลำดับขั้นตอนที่ใช้เวลาแตกต่างกัน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</a:t>
            </a:r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วิธีที่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	ทำ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กระเป๋า 10 ใบ ทำสายสะพาย 10 เส้น แล้วประกอบกระเป๋าทีละใบ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วิธีที่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	ทำ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กระเป๋า 10 ใบ ทำสายสะพาย 1 เส้น ประกอบกระเป๋าทีละใบ แล้วกลับไป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ทำ		สายสะพาย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 แล้วประกอบกระเป๋าจนครบ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วิธีที่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	ทำ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กระเป๋า 1 ใบ ทำสายสะพาย 1 เส้น ประกอบกระเป๋า แล้ว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กลับไปเริ่มต้น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ทำอีก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ครั้ง	จน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ได้กระเป๋าครบ 10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ใบ</a:t>
            </a: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ตัวอย่างวิธีที่กล่าวมานั้น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การได้กระเป๋าแต่ละใบจะใช้เวลาต่างกัน แต่ถ้าพิจารณาแต่ละวิธี พบว่าวิธีที่ 3 จะได้กระเป๋าใบแรกออกมาเร็วที่สุด ถ้ามีลูกค้าเข้ามาในร้านจะทำให้ขายได้เร็ว ดังนั้น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เลือกวิธีที่ 3 เพื่อให้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ขายและ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ได้เงินจากการขายแต่ละใบเร็วที่สุด โดยเขียนเป็นผังงานได้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95120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216022" y="273184"/>
            <a:ext cx="9022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ร้านขายกระเป๋าร้านหนึ่ง ขายกระเป๋าที่ทำด้วยมือแล้วนำมาวางขายหน้าร้าน โดยการทำกระเป๋านั้นจะมี 2 ส่วนใหญ่ ๆ คือ ทำกระเป๋า และทำสายสะพาย โดยการทำกระเป๋าใช้เวลา 30 นาที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สายสะพายใช้เวลา 15 นาที ประกอบกระเป๋าเข้ากับสายสะพายใช้เวลา 10 นาที ถ้า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ร้าน</a:t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ขาย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กระเป๋าร้านนี้ ต้องการทำกระเป๋าออกมาขายจำนวน 10 ใบ จะมีวิธีการอย่างไรบ้าง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016" y="2301728"/>
            <a:ext cx="2991487" cy="39361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633160" y="6243239"/>
            <a:ext cx="261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ขั้นตอนการทำกระเป๋าให้ครบ 10 ใบ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664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10" y="171494"/>
            <a:ext cx="4335964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76470" y="1140115"/>
            <a:ext cx="11011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ต้องการปูกระเบื้องเป็นพื้นที่กว้าง 25 เซนติเมตร ยาว 5 เมตร โดยกระเบื้องแต่ละแผ่นเป็นรูปสี่เหลี่ยม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จัตุรัสขนาด </a:t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เซนติเมตร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25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เซนติเมตร และให้สีแต่ละแผ่นเรียงเป็นลำดับ ดังนี้ เขียว เหลือง น้ำตาล แดง เขียว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เหลือง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น้ำตาล แดง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อยาก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ทราบว่าจะต้องใช้กระเบื้องแต่ละสีจำนวนกี่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แผ่น</a:t>
            </a:r>
          </a:p>
          <a:p>
            <a:pPr marL="457200" indent="-457200">
              <a:buFont typeface="+mj-lt"/>
              <a:buAutoNum type="arabicPeriod"/>
            </a:pP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ผึ้งต้องการเดินทางไปเก็บน้ำหวาน ดัง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 ซึ่ง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การเดินแต่ละบล็อกใช้เวลา 2 วินาที การเก็บน้ำหวานแต่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ละครั้ง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ใช้เวลา 2 วินาที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เขียนอัลกอริทึมของการแก้ปัญหานี้และผึ้งต้องใช้เวลาในการทำงานทั้งหมดเท่าไร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2011984" y="181525"/>
            <a:ext cx="4979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1.2	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60" y="3201767"/>
            <a:ext cx="3759116" cy="33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9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45365" y="1955485"/>
            <a:ext cx="6159761" cy="4296025"/>
          </a:xfrm>
          <a:prstGeom prst="roundRect">
            <a:avLst>
              <a:gd name="adj" fmla="val 6376"/>
            </a:avLst>
          </a:prstGeom>
          <a:solidFill>
            <a:srgbClr val="B5D5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832937" y="2498071"/>
            <a:ext cx="2794518" cy="3592291"/>
          </a:xfrm>
          <a:prstGeom prst="roundRect">
            <a:avLst>
              <a:gd name="adj" fmla="val 63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570724" y="231936"/>
            <a:ext cx="1101167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เกมทาย</a:t>
            </a:r>
            <a:r>
              <a:rPr lang="th-TH" sz="24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ตัวเลข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ทายตัวเลขมีหลายรูปแบบ การทายตัวเลขที่เพื่อนคิดโดยใช้คำถามเป็นอีกเกมหนึ่งที่น่าสนใจ เช่น การเล่นเกมระหว่างเอกับบี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เอเป็นผู้ตั้งโจทย์ด้วยการเลือกตัวเลขมา 1 จำนวน ตั้งแต่ 1-1,000,000 และบีเป็นผู้ทายตัวเลขนั้น โดยจะใช้คำถามถามไปยังเอว่าตัวเลขนั้นมีค่ามากกว่าหรือน้อย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กว่า หรือตัวเลขนั้นเป็นเลขคู่หรือเลขคี่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012" y="2885576"/>
            <a:ext cx="4510130" cy="2417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821801" y="2083931"/>
            <a:ext cx="3433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ถ้าเอคิดตัวเลขเป็น 360 แล้วให้บีทาย ดังนี้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38200" y="2498072"/>
            <a:ext cx="2794518" cy="3592291"/>
          </a:xfrm>
          <a:prstGeom prst="roundRect">
            <a:avLst>
              <a:gd name="adj" fmla="val 63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914065" y="2561498"/>
            <a:ext cx="38582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: ตัวเลข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น้อยกว่า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000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ใช่หรือไม่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: ใช่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: น้อยกว่า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,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000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ใช่หรือไม่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: ใช่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: น้อยกว่า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,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000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ใช่หรือไม่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: ใช่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: น้อยกว่า 500 ใช่หรือไม่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: ใช่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: น้อยกว่า 250 ใช่หรือไม่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: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ไม่ใช่</a:t>
            </a:r>
          </a:p>
          <a:p>
            <a:pPr defTabSz="285750"/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มากกว่า 400 ใช่หรือไม่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4078815" y="2561498"/>
            <a:ext cx="24951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ไม่ใช่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มากกว่า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300 ใช่หรือไม่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ใช่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มากกว่า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350 ใช่หรือไม่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ใช่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มากกว่า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380 ใช่หรือไม่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ไม่ใช่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เป็น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จำนวนคู่หรือ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จำนวนคี่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จำนวน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คู่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บี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360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ใช่หรือไม่</a:t>
            </a:r>
          </a:p>
          <a:p>
            <a:pPr defTabSz="285750"/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	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ใช่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ถูกต้องครับ</a:t>
            </a:r>
          </a:p>
        </p:txBody>
      </p:sp>
      <p:cxnSp>
        <p:nvCxnSpPr>
          <p:cNvPr id="15" name="Elbow Connector 14"/>
          <p:cNvCxnSpPr/>
          <p:nvPr/>
        </p:nvCxnSpPr>
        <p:spPr>
          <a:xfrm flipV="1">
            <a:off x="2985796" y="2805320"/>
            <a:ext cx="1132283" cy="2967219"/>
          </a:xfrm>
          <a:prstGeom prst="bentConnector3">
            <a:avLst>
              <a:gd name="adj1" fmla="val 65382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22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10" y="171494"/>
            <a:ext cx="4335964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1215062" y="1140115"/>
            <a:ext cx="101123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นักเรียนจับคู่กับเพื่อนทายตัวเลขระหว่าง 1 ถึง 1,000,000 โดยคน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หนึ่งเป็น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ผู้ตั้งโจทย์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อีก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คนหนึ่งเป็นผู้ตั้งคำถามและตอบให้ถูกภายใน 20 คำถาม</a:t>
            </a:r>
          </a:p>
          <a:p>
            <a:pPr marL="457200" indent="-457200">
              <a:buFont typeface="+mj-lt"/>
              <a:buAutoNum type="arabicPeriod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ตอบถูกภายในกี่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คำถาม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h-TH" sz="28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มีวิธีการอย่างไรในการตั้งคำถาม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2011984" y="181525"/>
            <a:ext cx="4979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1.3	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สนุก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กับเกมทายตัวเลข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4370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24" y="2709905"/>
            <a:ext cx="5812336" cy="39453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A4890A1-62D9-E549-BC6D-50E8220EDB74}"/>
              </a:ext>
            </a:extLst>
          </p:cNvPr>
          <p:cNvSpPr/>
          <p:nvPr/>
        </p:nvSpPr>
        <p:spPr>
          <a:xfrm>
            <a:off x="2998237" y="145201"/>
            <a:ext cx="6133322" cy="1086671"/>
          </a:xfrm>
          <a:prstGeom prst="roundRect">
            <a:avLst>
              <a:gd name="adj" fmla="val 50000"/>
            </a:avLst>
          </a:prstGeom>
          <a:solidFill>
            <a:srgbClr val="FFE393"/>
          </a:solidFill>
          <a:ln w="50800">
            <a:solidFill>
              <a:schemeClr val="bg1"/>
            </a:solidFill>
          </a:ln>
          <a:effectLst>
            <a:outerShdw dist="762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9BF74A-4272-A04B-941E-0463C3B28BBB}"/>
              </a:ext>
            </a:extLst>
          </p:cNvPr>
          <p:cNvSpPr txBox="1"/>
          <p:nvPr/>
        </p:nvSpPr>
        <p:spPr>
          <a:xfrm>
            <a:off x="3310589" y="353687"/>
            <a:ext cx="546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การแก้ปัญหาในชีวิตประจำวัน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674805" y="536136"/>
            <a:ext cx="304800" cy="304800"/>
            <a:chOff x="7533590" y="536136"/>
            <a:chExt cx="304800" cy="304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8F389FD-35BE-AA42-889C-9474A4716275}"/>
                </a:ext>
              </a:extLst>
            </p:cNvPr>
            <p:cNvSpPr/>
            <p:nvPr/>
          </p:nvSpPr>
          <p:spPr>
            <a:xfrm>
              <a:off x="7533590" y="536136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xmlns="" id="{F6784A2C-38EB-C145-B6C9-2CA1E3581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5990" y="598536"/>
              <a:ext cx="180000" cy="180000"/>
            </a:xfrm>
            <a:prstGeom prst="plus">
              <a:avLst>
                <a:gd name="adj" fmla="val 39053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03983" y="536136"/>
            <a:ext cx="304800" cy="304800"/>
            <a:chOff x="4064143" y="536136"/>
            <a:chExt cx="304800" cy="304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FAA99B0-A716-7842-B1C3-F46320898792}"/>
                </a:ext>
              </a:extLst>
            </p:cNvPr>
            <p:cNvSpPr/>
            <p:nvPr/>
          </p:nvSpPr>
          <p:spPr>
            <a:xfrm>
              <a:off x="4064143" y="536136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xmlns="" id="{25B4C0DE-C265-1E47-9DF7-4B1FB82B7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0143" y="598536"/>
              <a:ext cx="180000" cy="180000"/>
            </a:xfrm>
            <a:prstGeom prst="plus">
              <a:avLst>
                <a:gd name="adj" fmla="val 39053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838200" y="1806734"/>
            <a:ext cx="10812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การดำเนินการต่าง ๆ ในชีวิตของเรา บางเรื่องราวสามารถแก้ปัญหาได้หลายวิธี แต่ละวิธีจะมีประสิทธิภาพต่างกัน เช่น การเดินทางจากสถานที่หนึ่งไปยังสถานที่หนึ่ง การโดยสารรถประจำทางในบางจังหวัดมีรถหลายสาย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ไปจุดหมายปลายทางเดียวกันได้ รถแต่ละสายจะวิ่งเส้นทางไม่เหมือนกัน มีจุดจอดไม่เหมือนกัน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เราต้องเลือกเส้นทางที่เหมาะสมกับการเดินทางของเรา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990402" y="4329029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2219192" y="3899130"/>
            <a:ext cx="3410278" cy="947225"/>
          </a:xfrm>
          <a:prstGeom prst="wedgeRoundRectCallout">
            <a:avLst>
              <a:gd name="adj1" fmla="val -57264"/>
              <a:gd name="adj2" fmla="val -1160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2369054" y="3959169"/>
            <a:ext cx="3385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นักเรียนมีวิธีเลือกเส้นทางการ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เดินทาง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ดี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ที่สุดได้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195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4" y="273186"/>
            <a:ext cx="9150770" cy="1474942"/>
          </a:xfrm>
          <a:prstGeom prst="roundRect">
            <a:avLst>
              <a:gd name="adj" fmla="val 27284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368818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05183" y="363133"/>
            <a:ext cx="8798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รถยนต์แต่ละคันอาจวิ่งด้วยความเร็วไม่เท่ากัน รถยนต์ที่วิ่งด้วยความเร็วเฉลี่ย 50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 1 ชั่วโมง จะวิ่งไปได้ 50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ระยะทาง 100 กิโลเมตร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ใช้เวลาวิ่ง 2 ชั่วโมง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51" y="2500618"/>
            <a:ext cx="1976073" cy="949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32" y="4174559"/>
            <a:ext cx="2373112" cy="84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93" y="1993739"/>
            <a:ext cx="3722314" cy="1456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51" y="3646792"/>
            <a:ext cx="3642797" cy="13766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95936" y="2556589"/>
            <a:ext cx="839755" cy="839755"/>
          </a:xfrm>
          <a:prstGeom prst="ellipse">
            <a:avLst/>
          </a:prstGeom>
          <a:solidFill>
            <a:srgbClr val="819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ต้นทาง</a:t>
            </a:r>
            <a:endParaRPr lang="en-US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795935" y="4101672"/>
            <a:ext cx="839755" cy="839755"/>
          </a:xfrm>
          <a:prstGeom prst="ellipse">
            <a:avLst/>
          </a:prstGeom>
          <a:solidFill>
            <a:srgbClr val="47A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ต้นทาง</a:t>
            </a:r>
            <a:endParaRPr lang="en-US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098833" y="2556589"/>
            <a:ext cx="839755" cy="839755"/>
          </a:xfrm>
          <a:prstGeom prst="ellipse">
            <a:avLst/>
          </a:prstGeom>
          <a:solidFill>
            <a:srgbClr val="819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ปลายทาง</a:t>
            </a:r>
            <a:endParaRPr lang="en-US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0098832" y="4101672"/>
            <a:ext cx="839755" cy="839755"/>
          </a:xfrm>
          <a:prstGeom prst="ellipse">
            <a:avLst/>
          </a:prstGeom>
          <a:solidFill>
            <a:srgbClr val="47A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ปลายทาง</a:t>
            </a:r>
            <a:endParaRPr lang="en-US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225146" y="5424198"/>
            <a:ext cx="3365241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25146" y="5225144"/>
            <a:ext cx="0" cy="41676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599718" y="5225144"/>
            <a:ext cx="0" cy="41676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1865662" y="3420743"/>
            <a:ext cx="1039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1859906" y="5023402"/>
            <a:ext cx="1039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3010677" y="5748097"/>
            <a:ext cx="441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เส้นทางการเดินรถยนต์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และรถยนต์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 </a:t>
            </a:r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ที่มีความเร็วไม่เท่ากัน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6075318" y="5171784"/>
            <a:ext cx="16648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300 กิโลเมตร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289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/>
      <p:bldP spid="59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3475" y="404269"/>
            <a:ext cx="50353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การออกแบบวิธีการแก้ปัญหา</a:t>
            </a:r>
            <a:endParaRPr lang="th-TH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741634"/>
            <a:ext cx="3726024" cy="578889"/>
          </a:xfrm>
          <a:prstGeom prst="rect">
            <a:avLst/>
          </a:prstGeom>
          <a:solidFill>
            <a:srgbClr val="647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14178" y="692035"/>
            <a:ext cx="678086" cy="678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6479BA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3761" y="668574"/>
            <a:ext cx="32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  <a:endParaRPr lang="en-US" sz="4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96000" y="4008530"/>
            <a:ext cx="0" cy="1521202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425058" y="5189531"/>
            <a:ext cx="3341881" cy="1266528"/>
            <a:chOff x="8278800" y="1696223"/>
            <a:chExt cx="3341881" cy="1266528"/>
          </a:xfrm>
        </p:grpSpPr>
        <p:sp>
          <p:nvSpPr>
            <p:cNvPr id="86" name="Rounded Rectangle 85"/>
            <p:cNvSpPr/>
            <p:nvPr/>
          </p:nvSpPr>
          <p:spPr>
            <a:xfrm>
              <a:off x="8281480" y="1696223"/>
              <a:ext cx="3339201" cy="1266528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8278800" y="1696223"/>
              <a:ext cx="3339201" cy="258002"/>
            </a:xfrm>
            <a:custGeom>
              <a:avLst/>
              <a:gdLst>
                <a:gd name="connsiteX0" fmla="*/ 190308 w 3339201"/>
                <a:gd name="connsiteY0" fmla="*/ 0 h 258002"/>
                <a:gd name="connsiteX1" fmla="*/ 3148893 w 3339201"/>
                <a:gd name="connsiteY1" fmla="*/ 0 h 258002"/>
                <a:gd name="connsiteX2" fmla="*/ 3339201 w 3339201"/>
                <a:gd name="connsiteY2" fmla="*/ 190308 h 258002"/>
                <a:gd name="connsiteX3" fmla="*/ 3339201 w 3339201"/>
                <a:gd name="connsiteY3" fmla="*/ 258002 h 258002"/>
                <a:gd name="connsiteX4" fmla="*/ 0 w 3339201"/>
                <a:gd name="connsiteY4" fmla="*/ 258002 h 258002"/>
                <a:gd name="connsiteX5" fmla="*/ 0 w 3339201"/>
                <a:gd name="connsiteY5" fmla="*/ 190308 h 258002"/>
                <a:gd name="connsiteX6" fmla="*/ 190308 w 3339201"/>
                <a:gd name="connsiteY6" fmla="*/ 0 h 2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201" h="258002">
                  <a:moveTo>
                    <a:pt x="190308" y="0"/>
                  </a:moveTo>
                  <a:lnTo>
                    <a:pt x="3148893" y="0"/>
                  </a:lnTo>
                  <a:cubicBezTo>
                    <a:pt x="3253997" y="0"/>
                    <a:pt x="3339201" y="85204"/>
                    <a:pt x="3339201" y="190308"/>
                  </a:cubicBezTo>
                  <a:lnTo>
                    <a:pt x="3339201" y="258002"/>
                  </a:lnTo>
                  <a:lnTo>
                    <a:pt x="0" y="258002"/>
                  </a:lnTo>
                  <a:lnTo>
                    <a:pt x="0" y="190308"/>
                  </a:lnTo>
                  <a:cubicBezTo>
                    <a:pt x="0" y="85204"/>
                    <a:pt x="85204" y="0"/>
                    <a:pt x="190308" y="0"/>
                  </a:cubicBezTo>
                  <a:close/>
                </a:path>
              </a:pathLst>
            </a:custGeom>
            <a:solidFill>
              <a:srgbClr val="E6A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2937164" y="3470238"/>
            <a:ext cx="5784272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13482" y="2831089"/>
            <a:ext cx="10767717" cy="1272413"/>
            <a:chOff x="716006" y="1757361"/>
            <a:chExt cx="10767717" cy="1272413"/>
          </a:xfrm>
        </p:grpSpPr>
        <p:grpSp>
          <p:nvGrpSpPr>
            <p:cNvPr id="18" name="Group 17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3C3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A3CE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1282461" y="3276073"/>
            <a:ext cx="2201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วิธีการแก้ปัญหา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59379" y="5402914"/>
            <a:ext cx="2605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กระบวนการทำงาน</a:t>
            </a: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แบบวนซ้ำ</a:t>
            </a:r>
          </a:p>
        </p:txBody>
      </p:sp>
      <p:sp>
        <p:nvSpPr>
          <p:cNvPr id="52" name="Oval 51"/>
          <p:cNvSpPr/>
          <p:nvPr/>
        </p:nvSpPr>
        <p:spPr>
          <a:xfrm>
            <a:off x="4598438" y="1991458"/>
            <a:ext cx="2995124" cy="2995124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991458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2135820"/>
            <a:ext cx="2706398" cy="2706398"/>
          </a:xfrm>
          <a:prstGeom prst="ellipse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2263557"/>
            <a:ext cx="2450926" cy="2450927"/>
          </a:xfrm>
          <a:prstGeom prst="ellipse">
            <a:avLst/>
          </a:prstGeom>
          <a:solidFill>
            <a:srgbClr val="647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1355" y="2906441"/>
            <a:ext cx="2201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การออกแบบ</a:t>
            </a:r>
          </a:p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วิธีการแก้ปัญหา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65015" y="3091248"/>
            <a:ext cx="2287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ในชีวิตประจำวัน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6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5265" y="741634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85709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640701" y="4171421"/>
            <a:ext cx="1007706" cy="447870"/>
          </a:xfrm>
          <a:prstGeom prst="roundRect">
            <a:avLst>
              <a:gd name="adj" fmla="val 30556"/>
            </a:avLst>
          </a:prstGeom>
          <a:solidFill>
            <a:srgbClr val="238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40701" y="3464766"/>
            <a:ext cx="1007706" cy="447870"/>
          </a:xfrm>
          <a:prstGeom prst="roundRect">
            <a:avLst>
              <a:gd name="adj" fmla="val 30556"/>
            </a:avLst>
          </a:prstGeom>
          <a:solidFill>
            <a:srgbClr val="E5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EE75ACE7-21E8-B64C-9D28-8494EABCEBA0}"/>
              </a:ext>
            </a:extLst>
          </p:cNvPr>
          <p:cNvSpPr/>
          <p:nvPr/>
        </p:nvSpPr>
        <p:spPr>
          <a:xfrm>
            <a:off x="1878014" y="273186"/>
            <a:ext cx="9150770" cy="1474942"/>
          </a:xfrm>
          <a:prstGeom prst="roundRect">
            <a:avLst>
              <a:gd name="adj" fmla="val 27284"/>
            </a:avLst>
          </a:prstGeom>
          <a:solidFill>
            <a:srgbClr val="AC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10C154B4-5BCD-3943-BF0F-F86F21085D05}"/>
              </a:ext>
            </a:extLst>
          </p:cNvPr>
          <p:cNvSpPr/>
          <p:nvPr/>
        </p:nvSpPr>
        <p:spPr>
          <a:xfrm>
            <a:off x="0" y="273185"/>
            <a:ext cx="2230437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AC703FF8-0220-6F4D-B1D1-B603BD223E33}"/>
              </a:ext>
            </a:extLst>
          </p:cNvPr>
          <p:cNvSpPr/>
          <p:nvPr/>
        </p:nvSpPr>
        <p:spPr>
          <a:xfrm>
            <a:off x="0" y="273185"/>
            <a:ext cx="2120902" cy="841428"/>
          </a:xfrm>
          <a:prstGeom prst="rightArrow">
            <a:avLst>
              <a:gd name="adj1" fmla="val 63158"/>
              <a:gd name="adj2" fmla="val 7565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32172-9B85-FF43-A866-AFE7BCC8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368818" y="457897"/>
            <a:ext cx="159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th-TH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ED4733-71C0-B940-9E38-E014D8E2D6F3}"/>
              </a:ext>
            </a:extLst>
          </p:cNvPr>
          <p:cNvSpPr txBox="1"/>
          <p:nvPr/>
        </p:nvSpPr>
        <p:spPr>
          <a:xfrm>
            <a:off x="2305183" y="363133"/>
            <a:ext cx="8798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รถยนต์แต่ละคันอาจวิ่งด้วยความเร็วไม่เท่ากัน รถยนต์ที่วิ่งด้วยความเร็วเฉลี่ย 50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 1 ชั่วโมง จะวิ่งไปได้ 50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ระยะทาง 100 กิโลเมตร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ใช้เวลาวิ่ง 2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653143" y="2006913"/>
            <a:ext cx="110291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วิ่งด้วยความเร็ว 50 กิโลเมตรต่อ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 รถยนต์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วิ่ง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ด้วยความเร็ว 100 กิโลเมตรต่อชั่วโมง ระยะทางจากต้นทางไปถึงปลายทางของรถยนต์ทั้ง 2 คันเท่ากันคือ 400 กิโลเมตร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และเส้นทางของรถยนต์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มีจุ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ดจอด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โดยรถยนต์ทุกคัน ที่ผ่านจุดนี้จะต้องจอดเป็นเวลา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หาเวลาที่รถยนต์ทั้ง 2 คันต้องเดินทางจากต้น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ทางไป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ยังปลายทางจะทำ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 ดังนี้</a:t>
            </a:r>
          </a:p>
          <a:p>
            <a:endParaRPr lang="th-TH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 </a:t>
            </a:r>
            <a:r>
              <a:rPr lang="en-US" sz="24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ไม่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มีจุดจอด ใช้เวลาเท่ากับ 400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กิโลเมตร/50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กิโลเมตรต่อชั่วโมง = 8 ชั่วโมง</a:t>
            </a:r>
          </a:p>
          <a:p>
            <a:endParaRPr lang="th-TH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 </a:t>
            </a:r>
            <a:r>
              <a:rPr lang="en-US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มี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จุดจอดหนึ่งจุด ใช้เวลาวิ่งจากจุดต้นทางไปยังจุดจอดเท่ากับ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300/100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= 3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 ใช้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เวลาจอด 1 ชั่วโมง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ใช้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เวลาวิ่งจาก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จุดจอด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ไปยังปลายทางเท่ากับ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100/100 =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 ชั่วโมง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ดังนั้น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เวลาที่รถยนต์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 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วิ่งจากจุดต้นทางไปยัง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ปลายทาง คือ 3+1+1 = 5 ชั่วโมง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84" y="5475483"/>
            <a:ext cx="1748756" cy="8400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07" y="5466690"/>
            <a:ext cx="2373112" cy="8488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7177997" y="6315533"/>
            <a:ext cx="1039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9927881" y="6315533"/>
            <a:ext cx="1039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6385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39135" y="3869094"/>
            <a:ext cx="3943738" cy="2842726"/>
          </a:xfrm>
          <a:prstGeom prst="roundRect">
            <a:avLst>
              <a:gd name="adj" fmla="val 109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719412" y="6106750"/>
            <a:ext cx="984380" cy="509934"/>
          </a:xfrm>
          <a:prstGeom prst="roundRect">
            <a:avLst>
              <a:gd name="adj" fmla="val 50000"/>
            </a:avLst>
          </a:prstGeom>
          <a:solidFill>
            <a:srgbClr val="D9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719412" y="4107641"/>
            <a:ext cx="984380" cy="509934"/>
          </a:xfrm>
          <a:prstGeom prst="roundRect">
            <a:avLst>
              <a:gd name="adj" fmla="val 50000"/>
            </a:avLst>
          </a:prstGeom>
          <a:solidFill>
            <a:srgbClr val="D9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 smtClean="0"/>
              <a:t>เทคโนโลยี (วิทยาการคำนวณ) ชั้นประถมศึกษาปีที่ </a:t>
            </a: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615820" y="476693"/>
            <a:ext cx="11029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การแก้ปัญหาในบางเรื่องที่มีความซับซ้อน ต้องมีการทำซ้ำหลาย ๆ ครั้ง เราอาจนำเทคโนโลยี เช่น คอมพิวเตอร์มาใช้งานได้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เนื่องจาก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คอมพิวเตอร์สามารถทำงานซ้ำ ๆ ได้ดี และทำงานตามโปรแกรมได้อย่างถูกต้อง โดยอาจเลือกโปรแกรมที่เหมาะสมกับงานมาใช้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เขียนโปรแกรมขึ้นมาใช้งานเอง ซึ่งการออกแบบโปรแกรมนั้น จะต้องออกแบบแนวทางการแก้ปัญหาให้ครบถ้วนทุกกรณี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การ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พัฒนาโปรแกรมสำหรับคำนวณเวลาที่ใช้ในการเดินทาง โดยให้ผู้ใช้ป้อนข้อมูลระยะทางกับความเร็วในการเดินทางเข้าไป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ให้คอมพิวเตอร์คำนวณเวลาที่ต้องใช้ออกมา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21" y="2490330"/>
            <a:ext cx="6181199" cy="1378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615820" y="4107641"/>
            <a:ext cx="6624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ในการออกแบบโปรแกรมนั้น จะต้องรับข้อมูลทั้ง 2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ค่า เข้า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มาเก็บในหน่วยความจำของคอมพิวเตอร์ และเมื่อประมวลผลจะเก็บไว้ในหน่วยความจำเช่นกัน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โดยข้อมูลต่าง ๆ จะเก็บไว้ในตัวแปร ถ้าให้ตัวแปร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แทนระยะทาง ตัวแปร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V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แทนความเร็ว และตัวแปร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แทนเวลา การ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ประมวลผลสามารถเขียน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วิธีการได้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EAD6A3E-3507-0247-86C7-46DF6F71EC44}"/>
                  </a:ext>
                </a:extLst>
              </p:cNvPr>
              <p:cNvSpPr txBox="1"/>
              <p:nvPr/>
            </p:nvSpPr>
            <p:spPr>
              <a:xfrm>
                <a:off x="7806612" y="4155233"/>
                <a:ext cx="3623388" cy="2465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เริ่มต้น</a:t>
                </a:r>
                <a:endParaRPr lang="th-TH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r>
                  <a:rPr lang="th-TH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1</a:t>
                </a:r>
                <a:r>
                  <a:rPr lang="th-TH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.  รับค่าระยะทางมาเก็บใน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 Sarabun New" panose="020B0500040200020003" pitchFamily="34" charset="-34"/>
                  </a:rPr>
                  <a:t>S</a:t>
                </a:r>
              </a:p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.  </a:t>
                </a:r>
                <a:r>
                  <a:rPr lang="th-TH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รับค่าความเร็วมาเก็บใน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 Sarabun New" panose="020B0500040200020003" pitchFamily="34" charset="-34"/>
                  </a:rPr>
                  <a:t>V</a:t>
                </a:r>
              </a:p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.  </a:t>
                </a:r>
                <a:r>
                  <a:rPr lang="th-TH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คำนวณเวลาโดย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 Sarabun New" panose="020B0500040200020003" pitchFamily="34" charset="-34"/>
                  </a:rPr>
                  <a:t>T =</a:t>
                </a:r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 Sarabun New" panose="020B0500040200020003" pitchFamily="34" charset="-3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  <a:cs typeface="TH Sarabun New" panose="020B0500040200020003" pitchFamily="34" charset="-34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H Sarabun New" panose="020B0500040200020003" pitchFamily="34" charset="-34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H Sarabun New" panose="020B0500040200020003" pitchFamily="34" charset="-34"/>
                          </a:rPr>
                          <m:t>V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 Sarabun New" panose="020B0500040200020003" pitchFamily="34" charset="-34"/>
                </a:endParaRPr>
              </a:p>
              <a:p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en-US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</a:t>
                </a:r>
                <a:r>
                  <a:rPr 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.  </a:t>
                </a:r>
                <a:r>
                  <a:rPr lang="th-TH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แสดงผลเวลา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 Sarabun New" panose="020B0500040200020003" pitchFamily="34" charset="-34"/>
                  </a:rPr>
                  <a:t>T</a:t>
                </a:r>
              </a:p>
              <a:p>
                <a:r>
                  <a:rPr lang="th-TH" sz="2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จบ</a:t>
                </a:r>
                <a:endParaRPr lang="th-TH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D6A3E-3507-0247-86C7-46DF6F71E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6612" y="4155233"/>
                <a:ext cx="3623388" cy="2465740"/>
              </a:xfrm>
              <a:prstGeom prst="rect">
                <a:avLst/>
              </a:prstGeom>
              <a:blipFill>
                <a:blip r:embed="rId3"/>
                <a:stretch>
                  <a:fillRect l="-2694" t="-1980" b="-5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22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79710" y="171494"/>
            <a:ext cx="4335964" cy="548640"/>
          </a:xfrm>
          <a:prstGeom prst="roundRect">
            <a:avLst>
              <a:gd name="adj" fmla="val 25528"/>
            </a:avLst>
          </a:prstGeom>
          <a:solidFill>
            <a:srgbClr val="FA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171494"/>
            <a:ext cx="2863017" cy="548640"/>
          </a:xfrm>
          <a:prstGeom prst="roundRect">
            <a:avLst>
              <a:gd name="adj" fmla="val 25528"/>
            </a:avLst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เทคโนโลยี (วิทยาการคำนวณ) ชั้นประถมศึกษาปีที่ </a:t>
            </a:r>
            <a:r>
              <a:rPr lang="en-US" smtClean="0"/>
              <a:t>6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635122" y="309873"/>
            <a:ext cx="233082" cy="233082"/>
          </a:xfrm>
          <a:prstGeom prst="ellipse">
            <a:avLst/>
          </a:prstGeom>
          <a:solidFill>
            <a:srgbClr val="BEDDA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93CA6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  <a:endParaRPr lang="en-US" sz="2400" b="1" dirty="0">
              <a:solidFill>
                <a:srgbClr val="93CA6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8551" y="309757"/>
            <a:ext cx="233082" cy="233082"/>
          </a:xfrm>
          <a:prstGeom prst="ellipse">
            <a:avLst/>
          </a:prstGeom>
          <a:solidFill>
            <a:srgbClr val="FEE09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A4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endParaRPr lang="en-US" sz="2800" b="1" dirty="0">
              <a:solidFill>
                <a:srgbClr val="FFCA4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1980" y="309873"/>
            <a:ext cx="233082" cy="233082"/>
          </a:xfrm>
          <a:prstGeom prst="ellipse">
            <a:avLst/>
          </a:prstGeom>
          <a:solidFill>
            <a:srgbClr val="FAB2B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879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87355" y="985218"/>
            <a:ext cx="111515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แสดงวิธีคิดและตอบคำถามจากสถานการณ์ ต่อไปนี้</a:t>
            </a:r>
          </a:p>
          <a:p>
            <a:endParaRPr lang="th-TH" sz="9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รถ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ประจำทาง 2 คัน ต้องเดินทางจากต้นทางไปยัง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ปลายทาง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มีระยะทางเท่ากัน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180 กิโลเมตร โดยจะใช้คนละเส้นทางกัน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แต่ละเส้นทางจะมีจุดจอด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รถต้องจอด 20 นาที และจุดจอด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รถต้องจอด 15 นาที รถคันที่ 1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เส้นทางสีน้ำเงิน) วิ่ง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ด้วยความเร็ว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60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กิโลเมตรต่อ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 รถ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คันที่ 2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(เส้นทางสีแดง) วิ่ง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ด้วยความเร็ว 90 กิโลเมตรต่อ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 มี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เส้นทาง ดังภาพ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2972" y="171494"/>
            <a:ext cx="327224" cy="548640"/>
          </a:xfrm>
          <a:prstGeom prst="rect">
            <a:avLst/>
          </a:prstGeom>
          <a:solidFill>
            <a:srgbClr val="8B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0C276A-6612-4842-8783-CC6A73D1B939}"/>
              </a:ext>
            </a:extLst>
          </p:cNvPr>
          <p:cNvSpPr txBox="1"/>
          <p:nvPr/>
        </p:nvSpPr>
        <p:spPr>
          <a:xfrm>
            <a:off x="2011984" y="181525"/>
            <a:ext cx="4979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1.4	    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คำนวณ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80" y="2739410"/>
            <a:ext cx="6663516" cy="34604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CD98275-DCF6-AC4C-B50F-CC9AC27AAF86}"/>
              </a:ext>
            </a:extLst>
          </p:cNvPr>
          <p:cNvSpPr txBox="1"/>
          <p:nvPr/>
        </p:nvSpPr>
        <p:spPr>
          <a:xfrm>
            <a:off x="687355" y="3153570"/>
            <a:ext cx="4265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รถ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ประจำทางคันที่ 1 ใช้เวลาเดินทาง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เท่าไร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รถ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ประจำทางคันที่ 2 ใช้เวลาเดินทาง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เท่าไร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รถ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ประจำทางคันใดไปถึงปลายทางได้เร็วที่สุด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เร็วกว่ากี่นาที</a:t>
            </a:r>
          </a:p>
        </p:txBody>
      </p:sp>
    </p:spTree>
    <p:extLst>
      <p:ext uri="{BB962C8B-B14F-4D97-AF65-F5344CB8AC3E}">
        <p14:creationId xmlns:p14="http://schemas.microsoft.com/office/powerpoint/2010/main" val="244425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137" y="418823"/>
            <a:ext cx="8212975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164" y="1447137"/>
            <a:ext cx="76225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เหตุผลเชิงตรรกะคือ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อะไร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แก้ปัญหาอย่างเป็นขั้นตอน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ใช้เหตุผล เงื่อนไข เพื่อแก้ปัญหา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สร้างเหตุผลเพื่อสนับสนุนการแก้ปัญหา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ออกแบบการแก้ปัญหาโดยมีรูปแบบที่ชัดเจน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0417" y="1207199"/>
            <a:ext cx="7122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r>
              <a:rPr lang="en-US" sz="40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 </a:t>
            </a:r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การออกแบบวิธีการแก้ปัญหา</a:t>
            </a:r>
            <a:endParaRPr lang="en-US" sz="4000" b="1" dirty="0">
              <a:solidFill>
                <a:srgbClr val="7D95D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14177" y="3857682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08616" y="2105046"/>
            <a:ext cx="5157422" cy="4329888"/>
            <a:chOff x="6786881" y="1932742"/>
            <a:chExt cx="5157422" cy="4329888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786881" y="1932742"/>
              <a:ext cx="5157422" cy="1917898"/>
            </a:xfrm>
            <a:prstGeom prst="wedgeRoundRectCallout">
              <a:avLst>
                <a:gd name="adj1" fmla="val 35993"/>
                <a:gd name="adj2" fmla="val 9851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05651" y="2255779"/>
              <a:ext cx="47851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เพราะเหตุผลเชิงตรรกะเป็นการใช้เหตุผลเงื่อนไขเพื่อแก้ปัญหา เช่นการเล่นเกมเขาวงกต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0369" y="4651781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960130" y="480689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	4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7216" y="221348"/>
            <a:ext cx="10068031" cy="6230519"/>
            <a:chOff x="347216" y="221348"/>
            <a:chExt cx="10068031" cy="6230519"/>
          </a:xfrm>
        </p:grpSpPr>
        <p:grpSp>
          <p:nvGrpSpPr>
            <p:cNvPr id="6" name="Group 5"/>
            <p:cNvGrpSpPr/>
            <p:nvPr/>
          </p:nvGrpSpPr>
          <p:grpSpPr>
            <a:xfrm>
              <a:off x="347216" y="221348"/>
              <a:ext cx="10068031" cy="6230519"/>
              <a:chOff x="347216" y="221348"/>
              <a:chExt cx="10068031" cy="623051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7216" y="221348"/>
                <a:ext cx="10068031" cy="1815686"/>
                <a:chOff x="347216" y="221348"/>
                <a:chExt cx="10068031" cy="1815686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347216" y="836705"/>
                  <a:ext cx="9850583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th-TH" sz="3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2. ถ้า</a:t>
                  </a:r>
                  <a:r>
                    <a:rPr lang="th-TH" sz="36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มีกระดาษขนาด </a:t>
                  </a:r>
                  <a:r>
                    <a:rPr lang="en-US" sz="36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A2 1 </a:t>
                  </a:r>
                  <a:r>
                    <a:rPr lang="th-TH" sz="36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แผ่น จะตัดเป็นกระดาษขนาด </a:t>
                  </a:r>
                  <a:r>
                    <a:rPr lang="en-US" sz="36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A5 </a:t>
                  </a:r>
                  <a:r>
                    <a:rPr lang="th-TH" sz="36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ได้กี่</a:t>
                  </a:r>
                  <a:r>
                    <a:rPr lang="th-TH" sz="3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แผ่น</a:t>
                  </a:r>
                  <a:endParaRPr lang="en-US" sz="36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4" name="Rectangle 3"/>
                <p:cNvSpPr/>
                <p:nvPr/>
              </p:nvSpPr>
              <p:spPr>
                <a:xfrm>
                  <a:off x="352790" y="221348"/>
                  <a:ext cx="10062457" cy="10618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200000"/>
                    </a:lnSpc>
                    <a:tabLst>
                      <a:tab pos="180340" algn="l"/>
                    </a:tabLst>
                  </a:pPr>
                  <a:r>
                    <a:rPr lang="th-TH" sz="3600" b="1" dirty="0" smtClean="0">
                      <a:solidFill>
                        <a:srgbClr val="0000FF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พิจารณา</a:t>
                  </a:r>
                  <a:r>
                    <a:rPr lang="th-TH" sz="3600" b="1" dirty="0">
                      <a:solidFill>
                        <a:srgbClr val="0000FF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ภาพการแบ่งกระดาษเป็นประเภทต่าง ๆ แล้วตอบคำถามข้อ 2-3</a:t>
                  </a:r>
                  <a:endParaRPr lang="en-US" sz="3600" b="1" dirty="0">
                    <a:solidFill>
                      <a:srgbClr val="0000FF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990" y="1982278"/>
                <a:ext cx="3209747" cy="4469589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623661" y="1565345"/>
              <a:ext cx="3769281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8 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79162" y="2122682"/>
            <a:ext cx="5137410" cy="4512240"/>
            <a:chOff x="3113958" y="2083077"/>
            <a:chExt cx="5137410" cy="4512240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3113958" y="2083077"/>
              <a:ext cx="5137410" cy="2335977"/>
            </a:xfrm>
            <a:prstGeom prst="wedgeRoundRectCallout">
              <a:avLst>
                <a:gd name="adj1" fmla="val 30262"/>
                <a:gd name="adj2" fmla="val 69587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14734" y="2172285"/>
              <a:ext cx="503663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เพราะกระดาษ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A2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ตัดเป็นกระดาษ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ขนาด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A3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แผ่นกระดาษขนาด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A3 2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 ตัดเป็นกระดาษขนาด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A4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 4 แผ่นกระดาษขนาด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A4 4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ตัด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เป็นกระดาษขนาด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A5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8 แผ่น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5736" y="4984468"/>
              <a:ext cx="1423730" cy="1610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68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02462" y="1598987"/>
            <a:ext cx="4748966" cy="4914087"/>
            <a:chOff x="7002462" y="1598987"/>
            <a:chExt cx="4748966" cy="4914087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7002462" y="1598987"/>
              <a:ext cx="4748966" cy="2688652"/>
            </a:xfrm>
            <a:prstGeom prst="wedgeRoundRectCallout">
              <a:avLst>
                <a:gd name="adj1" fmla="val 29606"/>
                <a:gd name="adj2" fmla="val 7566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75819" y="1822341"/>
              <a:ext cx="440658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เพราะถ้า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ตัดกระดาษขนาด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A4 1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 จะได้กระดาษขนาด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A5 2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 เมื่อตัดกระดาษขนาด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A4 2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แผ่นก็จะได้กระดาษขนาด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A5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9017" y="4902225"/>
              <a:ext cx="1423730" cy="161084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48716" y="343074"/>
            <a:ext cx="9993441" cy="5912756"/>
            <a:chOff x="248716" y="343074"/>
            <a:chExt cx="9993441" cy="5912756"/>
          </a:xfrm>
        </p:grpSpPr>
        <p:sp>
          <p:nvSpPr>
            <p:cNvPr id="13" name="TextBox 12"/>
            <p:cNvSpPr txBox="1"/>
            <p:nvPr/>
          </p:nvSpPr>
          <p:spPr>
            <a:xfrm>
              <a:off x="3975811" y="1175249"/>
              <a:ext cx="1345240" cy="3908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14400" lvl="1" indent="-45720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8 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106" y="1598987"/>
              <a:ext cx="3344220" cy="46568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8716" y="343074"/>
              <a:ext cx="9993441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 ถ้า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มีกระดาษขนาด </a:t>
              </a:r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A4 2 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แผ่นจะตัดกระดาษเป็นกระดาษขนาด </a:t>
              </a:r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A5 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ได้กี่</a:t>
              </a: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</a:t>
              </a:r>
              <a:endPara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4329938" y="252130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90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4733" y="221348"/>
            <a:ext cx="9689790" cy="2296273"/>
            <a:chOff x="274733" y="221348"/>
            <a:chExt cx="9689790" cy="2296273"/>
          </a:xfrm>
        </p:grpSpPr>
        <p:sp>
          <p:nvSpPr>
            <p:cNvPr id="17" name="Rectangle 16"/>
            <p:cNvSpPr/>
            <p:nvPr/>
          </p:nvSpPr>
          <p:spPr>
            <a:xfrm>
              <a:off x="274733" y="221348"/>
              <a:ext cx="9672508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tabLst>
                  <a:tab pos="180340" algn="l"/>
                </a:tabLst>
              </a:pPr>
              <a:r>
                <a:rPr lang="th-TH" sz="36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พิจารณา</a:t>
              </a:r>
              <a:r>
                <a:rPr lang="th-TH" sz="3600" b="1" dirty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ภาพการแบ่งกระดาษเป็นประเภทต่าง ๆ แล้วตอบคำถามข้อ </a:t>
              </a:r>
              <a:r>
                <a:rPr lang="en-US" sz="36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th-TH" sz="36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-</a:t>
              </a:r>
              <a:r>
                <a:rPr lang="en-US" sz="36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</a:t>
              </a:r>
              <a:endParaRPr lang="en-US" sz="3600" b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990" y="1187128"/>
              <a:ext cx="9596533" cy="1330493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992344" y="2508325"/>
            <a:ext cx="3006364" cy="4197949"/>
            <a:chOff x="8769324" y="2619835"/>
            <a:chExt cx="3006364" cy="4197949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8769324" y="2619835"/>
              <a:ext cx="2894553" cy="2715963"/>
            </a:xfrm>
            <a:prstGeom prst="wedgeRoundRectCallout">
              <a:avLst>
                <a:gd name="adj1" fmla="val 29310"/>
                <a:gd name="adj2" fmla="val 6741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38712" y="2658142"/>
              <a:ext cx="293697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เพราะกระเบื้องจะมี 4 ลาย เมื่อแทนด้วย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ตัวเลข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ปรากฏ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กระเบื้องหมายเลข 2 กับ 4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หายไป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จึง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สามารถระบุได้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0083" y="5669620"/>
              <a:ext cx="1014791" cy="114816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67990" y="2517622"/>
            <a:ext cx="8299743" cy="3639587"/>
            <a:chOff x="367990" y="2517622"/>
            <a:chExt cx="8299743" cy="3639587"/>
          </a:xfrm>
        </p:grpSpPr>
        <p:sp>
          <p:nvSpPr>
            <p:cNvPr id="13" name="TextBox 12"/>
            <p:cNvSpPr txBox="1"/>
            <p:nvPr/>
          </p:nvSpPr>
          <p:spPr>
            <a:xfrm>
              <a:off x="367990" y="2517622"/>
              <a:ext cx="4450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 ควรปูกระเบื้องที่หายไปในข้อใด</a:t>
              </a:r>
              <a:endPara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718054" y="3321140"/>
              <a:ext cx="3750128" cy="1287451"/>
              <a:chOff x="815222" y="3321140"/>
              <a:chExt cx="3750128" cy="128745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7257" y="3321140"/>
                <a:ext cx="3288093" cy="1287451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815222" y="3394786"/>
                <a:ext cx="4604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 smtClean="0">
                    <a:cs typeface="+mj-cs"/>
                  </a:rPr>
                  <a:t>1)</a:t>
                </a:r>
                <a:endParaRPr lang="th-TH" sz="3200" dirty="0">
                  <a:cs typeface="+mj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654913" y="3271427"/>
              <a:ext cx="4012820" cy="1286045"/>
              <a:chOff x="4654913" y="3271427"/>
              <a:chExt cx="4012820" cy="128604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1652" y="3271427"/>
                <a:ext cx="3546081" cy="1286045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654913" y="3331099"/>
                <a:ext cx="4604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>
                    <a:cs typeface="+mj-cs"/>
                  </a:rPr>
                  <a:t>2</a:t>
                </a:r>
                <a:r>
                  <a:rPr lang="th-TH" sz="3200" dirty="0" smtClean="0">
                    <a:cs typeface="+mj-cs"/>
                  </a:rPr>
                  <a:t>)</a:t>
                </a:r>
                <a:endParaRPr lang="th-TH" sz="3200" dirty="0">
                  <a:cs typeface="+mj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53205" y="4843775"/>
              <a:ext cx="3679825" cy="1301496"/>
              <a:chOff x="602243" y="4980977"/>
              <a:chExt cx="3679825" cy="130149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6658" y="4980977"/>
                <a:ext cx="3235410" cy="1301496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02243" y="5010108"/>
                <a:ext cx="4604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>
                    <a:cs typeface="+mj-cs"/>
                  </a:rPr>
                  <a:t>3</a:t>
                </a:r>
                <a:r>
                  <a:rPr lang="th-TH" sz="3200" dirty="0" smtClean="0">
                    <a:cs typeface="+mj-cs"/>
                  </a:rPr>
                  <a:t>)</a:t>
                </a:r>
                <a:endParaRPr lang="th-TH" sz="3200" dirty="0">
                  <a:cs typeface="+mj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721819" y="4867903"/>
              <a:ext cx="3945914" cy="1289306"/>
              <a:chOff x="4818247" y="4727834"/>
              <a:chExt cx="3945914" cy="128930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16870" y="4727834"/>
                <a:ext cx="3447291" cy="1289306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818247" y="4769679"/>
                <a:ext cx="4604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>
                    <a:cs typeface="+mj-cs"/>
                  </a:rPr>
                  <a:t>4</a:t>
                </a:r>
                <a:r>
                  <a:rPr lang="th-TH" sz="3200" dirty="0" smtClean="0">
                    <a:cs typeface="+mj-cs"/>
                  </a:rPr>
                  <a:t>)</a:t>
                </a:r>
                <a:endParaRPr lang="th-TH" sz="3200" dirty="0">
                  <a:cs typeface="+mj-cs"/>
                </a:endParaRPr>
              </a:p>
            </p:txBody>
          </p:sp>
        </p:grpSp>
      </p:grpSp>
      <p:sp>
        <p:nvSpPr>
          <p:cNvPr id="14" name="Oval 13"/>
          <p:cNvSpPr/>
          <p:nvPr/>
        </p:nvSpPr>
        <p:spPr>
          <a:xfrm>
            <a:off x="627617" y="484377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98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5324" y="2460778"/>
            <a:ext cx="6128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 ถ้าต้องการปูกระเบื้องต่อกันทั้งหมด 15 แผ่น 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ถามว่าแผ่นสุดท้ายคือกระเบื้องในข้อใด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19689" y="175809"/>
            <a:ext cx="9953670" cy="2232854"/>
            <a:chOff x="419689" y="175809"/>
            <a:chExt cx="9953670" cy="2232854"/>
          </a:xfrm>
        </p:grpSpPr>
        <p:sp>
          <p:nvSpPr>
            <p:cNvPr id="17" name="Rectangle 16"/>
            <p:cNvSpPr/>
            <p:nvPr/>
          </p:nvSpPr>
          <p:spPr>
            <a:xfrm>
              <a:off x="419689" y="175809"/>
              <a:ext cx="99536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tabLst>
                  <a:tab pos="180340" algn="l"/>
                </a:tabLst>
              </a:pPr>
              <a:r>
                <a:rPr lang="th-TH" sz="36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พิจารณา</a:t>
              </a:r>
              <a:r>
                <a:rPr lang="th-TH" sz="3600" b="1" dirty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ภาพการแบ่งกระดาษเป็นประเภทต่าง ๆ แล้วตอบคำถามข้อ </a:t>
              </a:r>
              <a:r>
                <a:rPr lang="en-US" sz="36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th-TH" sz="36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-</a:t>
              </a:r>
              <a:r>
                <a:rPr lang="en-US" sz="36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</a:t>
              </a:r>
              <a:endParaRPr lang="en-US" sz="3600" b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109" y="1154559"/>
              <a:ext cx="9045557" cy="125410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796867" y="2925990"/>
            <a:ext cx="5257594" cy="3688306"/>
            <a:chOff x="6796867" y="2925990"/>
            <a:chExt cx="5257594" cy="3688306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6796867" y="2925990"/>
              <a:ext cx="5179334" cy="1847934"/>
            </a:xfrm>
            <a:prstGeom prst="wedgeRoundRectCallout">
              <a:avLst>
                <a:gd name="adj1" fmla="val 28425"/>
                <a:gd name="adj2" fmla="val 6741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09784" y="2958041"/>
              <a:ext cx="51446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เพราะเมื่อแทนกระเบื้องด้วยตัวเลข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และวนซ้ำ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เรื่อย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ๆจน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มีตัวเลข 15 จำนวน ปรากฏว่าจำนวนที่ 15 เป็นตัวเลข 3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คือกระเบื้องในข้อ 2)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8670" y="5003447"/>
              <a:ext cx="1423730" cy="161084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80168" y="3612309"/>
            <a:ext cx="4433721" cy="2666144"/>
            <a:chOff x="880168" y="3612309"/>
            <a:chExt cx="4433721" cy="2666144"/>
          </a:xfrm>
        </p:grpSpPr>
        <p:grpSp>
          <p:nvGrpSpPr>
            <p:cNvPr id="7" name="Group 6"/>
            <p:cNvGrpSpPr/>
            <p:nvPr/>
          </p:nvGrpSpPr>
          <p:grpSpPr>
            <a:xfrm>
              <a:off x="880168" y="3654730"/>
              <a:ext cx="1702242" cy="1276623"/>
              <a:chOff x="419689" y="3280649"/>
              <a:chExt cx="1702242" cy="127662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/>
              <a:srcRect l="61709"/>
              <a:stretch/>
            </p:blipFill>
            <p:spPr>
              <a:xfrm>
                <a:off x="814919" y="3280649"/>
                <a:ext cx="1307012" cy="1276623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19689" y="3334185"/>
                <a:ext cx="4604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 smtClean="0">
                    <a:cs typeface="+mj-cs"/>
                  </a:rPr>
                  <a:t>1)</a:t>
                </a:r>
                <a:endParaRPr lang="th-TH" sz="3200" dirty="0">
                  <a:cs typeface="+mj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8021" y="3612309"/>
              <a:ext cx="1695868" cy="1280700"/>
              <a:chOff x="2991044" y="3429631"/>
              <a:chExt cx="1695868" cy="12807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6"/>
              <a:srcRect l="63299"/>
              <a:stretch/>
            </p:blipFill>
            <p:spPr>
              <a:xfrm>
                <a:off x="3390851" y="3429631"/>
                <a:ext cx="1296061" cy="12807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991044" y="3440782"/>
                <a:ext cx="4604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>
                    <a:cs typeface="+mj-cs"/>
                  </a:rPr>
                  <a:t>2</a:t>
                </a:r>
                <a:r>
                  <a:rPr lang="th-TH" sz="3200" dirty="0" smtClean="0">
                    <a:cs typeface="+mj-cs"/>
                  </a:rPr>
                  <a:t>)</a:t>
                </a:r>
                <a:endParaRPr lang="th-TH" sz="3200" dirty="0">
                  <a:cs typeface="+mj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923944" y="5003447"/>
              <a:ext cx="1613862" cy="1243097"/>
              <a:chOff x="475444" y="4758725"/>
              <a:chExt cx="1613862" cy="124309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/>
              <a:srcRect l="59816"/>
              <a:stretch/>
            </p:blipFill>
            <p:spPr>
              <a:xfrm>
                <a:off x="847543" y="4758725"/>
                <a:ext cx="1241763" cy="124309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75444" y="4790734"/>
                <a:ext cx="4604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>
                    <a:cs typeface="+mj-cs"/>
                  </a:rPr>
                  <a:t>3</a:t>
                </a:r>
                <a:r>
                  <a:rPr lang="th-TH" sz="3200" dirty="0" smtClean="0">
                    <a:cs typeface="+mj-cs"/>
                  </a:rPr>
                  <a:t>)</a:t>
                </a:r>
                <a:endParaRPr lang="th-TH" sz="3200" dirty="0">
                  <a:cs typeface="+mj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579356" y="5031591"/>
              <a:ext cx="1704413" cy="1246862"/>
              <a:chOff x="3808641" y="5279142"/>
              <a:chExt cx="1704413" cy="124686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8"/>
              <a:srcRect l="59599"/>
              <a:stretch/>
            </p:blipFill>
            <p:spPr>
              <a:xfrm>
                <a:off x="4237938" y="5290207"/>
                <a:ext cx="1275116" cy="123579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808641" y="5279142"/>
                <a:ext cx="4604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dirty="0">
                    <a:cs typeface="+mj-cs"/>
                  </a:rPr>
                  <a:t>4</a:t>
                </a:r>
                <a:r>
                  <a:rPr lang="th-TH" sz="3200" dirty="0" smtClean="0">
                    <a:cs typeface="+mj-cs"/>
                  </a:rPr>
                  <a:t>)</a:t>
                </a:r>
                <a:endParaRPr lang="th-TH" sz="3200" dirty="0">
                  <a:cs typeface="+mj-cs"/>
                </a:endParaRPr>
              </a:p>
            </p:txBody>
          </p:sp>
        </p:grpSp>
      </p:grpSp>
      <p:sp>
        <p:nvSpPr>
          <p:cNvPr id="14" name="Oval 13"/>
          <p:cNvSpPr/>
          <p:nvPr/>
        </p:nvSpPr>
        <p:spPr>
          <a:xfrm>
            <a:off x="3447748" y="360967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42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75168" y="1601768"/>
            <a:ext cx="2658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เส้นทาง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 1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เส้นทาง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 2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เส้นทาง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 3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เส้นทาง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 4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76529" y="678438"/>
            <a:ext cx="7457039" cy="5755422"/>
            <a:chOff x="776529" y="678438"/>
            <a:chExt cx="7457039" cy="5755422"/>
          </a:xfrm>
        </p:grpSpPr>
        <p:sp>
          <p:nvSpPr>
            <p:cNvPr id="3" name="TextBox 2"/>
            <p:cNvSpPr txBox="1"/>
            <p:nvPr/>
          </p:nvSpPr>
          <p:spPr>
            <a:xfrm>
              <a:off x="776529" y="678438"/>
              <a:ext cx="7457039" cy="575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200000"/>
                </a:lnSpc>
                <a:buFont typeface="+mj-lt"/>
                <a:buAutoNum type="arabicPeriod" startAt="6"/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พิจารณา</a:t>
              </a: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ภาพ</a:t>
              </a:r>
              <a:endPara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lnSpc>
                  <a:spcPct val="200000"/>
                </a:lnSpc>
              </a:pPr>
              <a:endPara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lnSpc>
                  <a:spcPct val="200000"/>
                </a:lnSpc>
              </a:pP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lnSpc>
                  <a:spcPct val="200000"/>
                </a:lnSpc>
              </a:pPr>
              <a:endPara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lnSpc>
                  <a:spcPct val="200000"/>
                </a:lnSpc>
              </a:pPr>
              <a:endPara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lnSpc>
                  <a:spcPct val="20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เส้นทาง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ใดที่หนูสามารถเดินทางไปเก็บเนยแข็ง</a:t>
              </a: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</a:t>
              </a:r>
              <a:endPara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29" y="1321318"/>
              <a:ext cx="4857231" cy="382574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430321" y="1197437"/>
            <a:ext cx="3502043" cy="5118517"/>
            <a:chOff x="8430321" y="1197437"/>
            <a:chExt cx="3502043" cy="51185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634" y="4705105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8430321" y="1197437"/>
              <a:ext cx="3309451" cy="3185201"/>
            </a:xfrm>
            <a:prstGeom prst="wedgeRoundRectCallout">
              <a:avLst>
                <a:gd name="adj1" fmla="val 32477"/>
                <a:gd name="adj2" fmla="val 6397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77199" y="1242042"/>
              <a:ext cx="3162573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เพราะเมื่อลากเส้นทาง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แล้ว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หนู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สามารถเดินไปเก็บเนยแข็งได้แต่ถ้าลากตามเส้นทางที่ 1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พบกระป๋องและลากตามเส้นทางที่ 2 และ 4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พบกองขยะ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5943497" y="391523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5387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76529" y="745344"/>
            <a:ext cx="10443970" cy="5016758"/>
            <a:chOff x="776529" y="745344"/>
            <a:chExt cx="10443970" cy="5016758"/>
          </a:xfrm>
        </p:grpSpPr>
        <p:sp>
          <p:nvSpPr>
            <p:cNvPr id="3" name="TextBox 2"/>
            <p:cNvSpPr txBox="1"/>
            <p:nvPr/>
          </p:nvSpPr>
          <p:spPr>
            <a:xfrm>
              <a:off x="776529" y="745344"/>
              <a:ext cx="10443970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200000"/>
                </a:lnSpc>
                <a:buFont typeface="+mj-lt"/>
                <a:buAutoNum type="arabicPeriod" startAt="7"/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นักเรียน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สามารถนำสูตร </a:t>
              </a:r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  </a:t>
              </a: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ไป</a:t>
              </a: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ใช้ในชีวิตประจำวัน</a:t>
              </a: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อย่างไร</a:t>
              </a:r>
              <a:endPara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คำนวณ</a:t>
              </a:r>
              <a:r>
                <a: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ระยะเวลาเดินทาง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คำนวณ</a:t>
              </a:r>
              <a:r>
                <a: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อัตราเร่งของรถยนต์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คำนวณ</a:t>
              </a:r>
              <a:r>
                <a: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พื้นที่บ้าน (คำนวณที่ดิน)</a:t>
              </a:r>
            </a:p>
            <a:p>
              <a:pPr marL="971550" lvl="1" indent="-514350">
                <a:lnSpc>
                  <a:spcPct val="200000"/>
                </a:lnSpc>
                <a:buFont typeface="+mj-lt"/>
                <a:buAutoNum type="arabicParenR"/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คำนวณ</a:t>
              </a:r>
              <a:r>
                <a: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ความสมส่วนของร่างกาย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4296606" y="895047"/>
                  <a:ext cx="1156086" cy="10420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600" b="1">
                            <a:latin typeface="TH Sarabun New" panose="020B0500040200020003" pitchFamily="34" charset="-34"/>
                            <a:cs typeface="TH Sarabun New" panose="020B0500040200020003" pitchFamily="34" charset="-34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3600" b="1">
                            <a:latin typeface="TH Sarabun New" panose="020B0500040200020003" pitchFamily="34" charset="-34"/>
                            <a:cs typeface="TH Sarabun New" panose="020B0500040200020003" pitchFamily="34" charset="-34"/>
                          </a:rPr>
                          <m:t> = </m:t>
                        </m:r>
                        <m:f>
                          <m:fPr>
                            <m:ctrlPr>
                              <a:rPr lang="en-US" sz="36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b="1" i="1">
                                <a:latin typeface="TH Sarabun New" panose="020B0500040200020003" pitchFamily="34" charset="-34"/>
                                <a:cs typeface="TH Sarabun New" panose="020B0500040200020003" pitchFamily="34" charset="-34"/>
                              </a:rPr>
                              <m:t>S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 b="1" i="1">
                                <a:latin typeface="TH Sarabun New" panose="020B0500040200020003" pitchFamily="34" charset="-34"/>
                                <a:cs typeface="TH Sarabun New" panose="020B0500040200020003" pitchFamily="34" charset="-34"/>
                              </a:rPr>
                              <m:t>V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606" y="895047"/>
                  <a:ext cx="1156086" cy="104208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5632315" y="2081718"/>
            <a:ext cx="6343886" cy="4422140"/>
            <a:chOff x="5632315" y="2081718"/>
            <a:chExt cx="6343886" cy="44221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5632315" y="2081718"/>
              <a:ext cx="5933796" cy="2094041"/>
            </a:xfrm>
            <a:prstGeom prst="wedgeRoundRectCallout">
              <a:avLst>
                <a:gd name="adj1" fmla="val 43047"/>
                <a:gd name="adj2" fmla="val 81072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6520" y="2226065"/>
              <a:ext cx="57295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lnSpc>
                  <a:spcPct val="150000"/>
                </a:lnSpc>
              </a:pP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เพราะสูตร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   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สูตรคำนวณระยะเวลาเดินทาง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T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แทนเวลา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แทน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ระยะทาง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V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แทนความเร็ว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7096821" y="2621260"/>
                  <a:ext cx="941796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1" smtClean="0">
                            <a:solidFill>
                              <a:srgbClr val="FF0000"/>
                            </a:solidFill>
                            <a:latin typeface="TH Sarabun New" panose="020B0500040200020003" pitchFamily="34" charset="-34"/>
                            <a:cs typeface="TH Sarabun New" panose="020B0500040200020003" pitchFamily="34" charset="-34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2800" b="1" smtClean="0">
                            <a:solidFill>
                              <a:srgbClr val="FF0000"/>
                            </a:solidFill>
                            <a:latin typeface="TH Sarabun New" panose="020B0500040200020003" pitchFamily="34" charset="-34"/>
                            <a:cs typeface="TH Sarabun New" panose="020B0500040200020003" pitchFamily="34" charset="-34"/>
                          </a:rPr>
                          <m:t> = 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TH Sarabun New" panose="020B0500040200020003" pitchFamily="34" charset="-34"/>
                                <a:cs typeface="TH Sarabun New" panose="020B0500040200020003" pitchFamily="34" charset="-34"/>
                              </a:rPr>
                              <m:t>S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TH Sarabun New" panose="020B0500040200020003" pitchFamily="34" charset="-34"/>
                                <a:cs typeface="TH Sarabun New" panose="020B0500040200020003" pitchFamily="34" charset="-34"/>
                              </a:rPr>
                              <m:t>V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mc:Choice>
          <mc:Fallback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6821" y="2621260"/>
                  <a:ext cx="941796" cy="83099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Oval 8"/>
          <p:cNvSpPr/>
          <p:nvPr/>
        </p:nvSpPr>
        <p:spPr>
          <a:xfrm>
            <a:off x="1110990" y="218673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627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24CEE8F4-03DE-D940-938B-65F5923E71C3}"/>
              </a:ext>
            </a:extLst>
          </p:cNvPr>
          <p:cNvSpPr/>
          <p:nvPr/>
        </p:nvSpPr>
        <p:spPr>
          <a:xfrm>
            <a:off x="5004927" y="940724"/>
            <a:ext cx="3851471" cy="954107"/>
          </a:xfrm>
          <a:prstGeom prst="roundRect">
            <a:avLst>
              <a:gd name="adj" fmla="val 29921"/>
            </a:avLst>
          </a:prstGeom>
          <a:solidFill>
            <a:srgbClr val="516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5C7E22-D48D-3D4B-B97F-6E50AEBD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39AD90-BD42-4E4D-8E74-8F51A08A0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25" y="2333800"/>
            <a:ext cx="1031510" cy="1974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67FD4A-8A3B-174B-A936-0776CFC2E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83" y="3086098"/>
            <a:ext cx="1447800" cy="6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101E65-43F1-D349-A1F7-CAD20AC90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34" y="2655785"/>
            <a:ext cx="2050930" cy="1535978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6E88EB5B-F3BC-5B43-85CA-173B01FAC1C2}"/>
              </a:ext>
            </a:extLst>
          </p:cNvPr>
          <p:cNvSpPr/>
          <p:nvPr/>
        </p:nvSpPr>
        <p:spPr>
          <a:xfrm>
            <a:off x="6025604" y="3205261"/>
            <a:ext cx="963039" cy="447473"/>
          </a:xfrm>
          <a:prstGeom prst="rightArrow">
            <a:avLst>
              <a:gd name="adj1" fmla="val 32609"/>
              <a:gd name="adj2" fmla="val 6521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3E82A6B4-036D-7D4E-A86E-9B8CA75D6522}"/>
              </a:ext>
            </a:extLst>
          </p:cNvPr>
          <p:cNvSpPr/>
          <p:nvPr/>
        </p:nvSpPr>
        <p:spPr>
          <a:xfrm>
            <a:off x="8804472" y="3205261"/>
            <a:ext cx="963039" cy="447473"/>
          </a:xfrm>
          <a:prstGeom prst="rightArrow">
            <a:avLst>
              <a:gd name="adj1" fmla="val 32609"/>
              <a:gd name="adj2" fmla="val 6521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EB046D-46D4-E443-832B-6F2152297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0" y="842182"/>
            <a:ext cx="2736862" cy="51736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432AB4-1393-5D4F-9C3A-0D6F7318D829}"/>
              </a:ext>
            </a:extLst>
          </p:cNvPr>
          <p:cNvSpPr txBox="1"/>
          <p:nvPr/>
        </p:nvSpPr>
        <p:spPr>
          <a:xfrm>
            <a:off x="4368544" y="4501709"/>
            <a:ext cx="11689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</a:t>
            </a:r>
            <a:b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สวิตช์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17AAEA-2B86-6D4F-A4CF-0AE9F36FEAEA}"/>
              </a:ext>
            </a:extLst>
          </p:cNvPr>
          <p:cNvSpPr txBox="1"/>
          <p:nvPr/>
        </p:nvSpPr>
        <p:spPr>
          <a:xfrm>
            <a:off x="6840473" y="4501709"/>
            <a:ext cx="1887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</a:t>
            </a:r>
            <a:b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การใส่ถ่านไฟฉาย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B6381E-74B5-9A4C-B7D0-7CE255C766EB}"/>
              </a:ext>
            </a:extLst>
          </p:cNvPr>
          <p:cNvSpPr txBox="1"/>
          <p:nvPr/>
        </p:nvSpPr>
        <p:spPr>
          <a:xfrm>
            <a:off x="9773469" y="4469051"/>
            <a:ext cx="13276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</a:t>
            </a:r>
            <a:b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หลอดไฟฟ้า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99DC82-3936-2249-B608-EE82962C2D24}"/>
              </a:ext>
            </a:extLst>
          </p:cNvPr>
          <p:cNvSpPr txBox="1"/>
          <p:nvPr/>
        </p:nvSpPr>
        <p:spPr>
          <a:xfrm>
            <a:off x="5158383" y="1090367"/>
            <a:ext cx="354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วิธีแก้ปัญหาไฟฉายไม่สว่าง</a:t>
            </a:r>
          </a:p>
        </p:txBody>
      </p:sp>
    </p:spTree>
    <p:extLst>
      <p:ext uri="{BB962C8B-B14F-4D97-AF65-F5344CB8AC3E}">
        <p14:creationId xmlns:p14="http://schemas.microsoft.com/office/powerpoint/2010/main" val="113741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958704"/>
            <a:ext cx="99829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รถยนต์คันหนึ่งวิ่งด้วยความเร็ว 90 กิโลเมตรต่อชั่วโมง ถ้ารถยนต์คันนี้เคลื่อนที่เป็นเวลา 3 ชั่วโมงครึ่ง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จะเคลื่อนที่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ได้กี่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270 กิโลเมตร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300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315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400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 </a:t>
            </a:r>
          </a:p>
        </p:txBody>
      </p:sp>
      <p:sp>
        <p:nvSpPr>
          <p:cNvPr id="9" name="Oval 8"/>
          <p:cNvSpPr/>
          <p:nvPr/>
        </p:nvSpPr>
        <p:spPr>
          <a:xfrm>
            <a:off x="1116885" y="434280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9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45040" y="2221743"/>
            <a:ext cx="5897402" cy="4282114"/>
            <a:chOff x="5245040" y="2221743"/>
            <a:chExt cx="5897402" cy="42821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8712" y="4893008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5245040" y="2221743"/>
              <a:ext cx="5850423" cy="2293708"/>
            </a:xfrm>
            <a:prstGeom prst="wedgeRoundRectCallout">
              <a:avLst>
                <a:gd name="adj1" fmla="val 38787"/>
                <a:gd name="adj2" fmla="val 64958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94680" y="2268682"/>
              <a:ext cx="574776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ตอบ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เพราะถ้ารถยนต์เคลื่อนที่เป็นเวลา 3 ชั่วโมง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เคลื่อนที่ได้ 90 </a:t>
              </a:r>
              <a:r>
                <a:rPr lang="en-US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x 3 = 270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กิโลเมตร และรถยนต์เคลื่อนที่อีกครึ่งชั่วโมง จะเคลื่อนที่ได้ 45 กิโลเมตร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ดังนั้น </a:t>
              </a:r>
              <a:r>
                <a: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รถยนต์จะเคลื่อนที่ได้ 270 +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45 </a:t>
              </a:r>
              <a:r>
                <a: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=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315กิโลเมตร</a:t>
              </a:r>
              <a:endPara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5811" y="664814"/>
            <a:ext cx="97759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ถ้านักเรียนเดินทางไปต่างจังหวัดด้วยรถประจำทาง โดยรถประจำ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ทาง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วิ่ง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ด้วยความเร็ว 90 กิโลเมตรต่อชั่วโมง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มีระยะทาง 360 กิโลเมตร ถามว่านักเรียนจะต้องใช้เวลาเดินทางเท่าไรจึงจะถึง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จุดหมาย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ชั่วโมง </a:t>
            </a:r>
          </a:p>
        </p:txBody>
      </p:sp>
      <p:sp>
        <p:nvSpPr>
          <p:cNvPr id="9" name="Oval 8"/>
          <p:cNvSpPr/>
          <p:nvPr/>
        </p:nvSpPr>
        <p:spPr>
          <a:xfrm>
            <a:off x="915724" y="393770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2124" y="2411248"/>
            <a:ext cx="4901477" cy="4148370"/>
            <a:chOff x="5095799" y="2623117"/>
            <a:chExt cx="4901477" cy="41483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8344" y="5160638"/>
              <a:ext cx="1423730" cy="1610849"/>
            </a:xfrm>
            <a:prstGeom prst="rect">
              <a:avLst/>
            </a:prstGeom>
          </p:spPr>
        </p:pic>
        <p:sp>
          <p:nvSpPr>
            <p:cNvPr id="24" name="Rounded Rectangular Callout 23"/>
            <p:cNvSpPr/>
            <p:nvPr/>
          </p:nvSpPr>
          <p:spPr>
            <a:xfrm>
              <a:off x="5095799" y="2623117"/>
              <a:ext cx="4901477" cy="2209692"/>
            </a:xfrm>
            <a:prstGeom prst="wedgeRoundRectCallout">
              <a:avLst>
                <a:gd name="adj1" fmla="val 33443"/>
                <a:gd name="adj2" fmla="val 7139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395805" y="2820022"/>
              <a:ext cx="4367719" cy="1815882"/>
              <a:chOff x="7422204" y="2305396"/>
              <a:chExt cx="4367719" cy="181588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422204" y="2305396"/>
                <a:ext cx="436771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ตอบ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  <a:endPara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เพราะสามารถคำนวณได้โดยใช้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สูตร </a:t>
                </a:r>
                <a:endParaRPr lang="en-US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จะได้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            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คำตอบ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คือ 4 ชั่วโมง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" name="Rectangle 1"/>
                  <p:cNvSpPr/>
                  <p:nvPr/>
                </p:nvSpPr>
                <p:spPr>
                  <a:xfrm>
                    <a:off x="10938528" y="2746893"/>
                    <a:ext cx="830676" cy="7255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400" b="1" smtClean="0">
                              <a:solidFill>
                                <a:srgbClr val="FF0000"/>
                              </a:solidFill>
                              <a:latin typeface="TH Sarabun New" panose="020B0500040200020003" pitchFamily="34" charset="-34"/>
                              <a:cs typeface="TH Sarabun New" panose="020B0500040200020003" pitchFamily="34" charset="-34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400" b="1" smtClean="0">
                              <a:solidFill>
                                <a:srgbClr val="FF0000"/>
                              </a:solidFill>
                              <a:latin typeface="TH Sarabun New" panose="020B0500040200020003" pitchFamily="34" charset="-34"/>
                              <a:cs typeface="TH Sarabun New" panose="020B0500040200020003" pitchFamily="34" charset="-34"/>
                            </a:rPr>
                            <m:t> = </m:t>
                          </m:r>
                          <m:f>
                            <m:f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S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V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rgbClr val="FF000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</p:txBody>
              </p:sp>
            </mc:Choice>
            <mc:Fallback>
              <p:sp>
                <p:nvSpPr>
                  <p:cNvPr id="2" name="Rectangle 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38528" y="2746893"/>
                    <a:ext cx="830676" cy="72552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th-T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" name="Rectangle 3"/>
                  <p:cNvSpPr/>
                  <p:nvPr/>
                </p:nvSpPr>
                <p:spPr>
                  <a:xfrm>
                    <a:off x="8033820" y="3363505"/>
                    <a:ext cx="1051891" cy="730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400" b="1" smtClean="0">
                              <a:solidFill>
                                <a:srgbClr val="FF0000"/>
                              </a:solidFill>
                              <a:latin typeface="TH Sarabun New" panose="020B0500040200020003" pitchFamily="34" charset="-34"/>
                              <a:cs typeface="TH Sarabun New" panose="020B0500040200020003" pitchFamily="34" charset="-34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sz="2400" b="1" smtClean="0">
                              <a:solidFill>
                                <a:srgbClr val="FF0000"/>
                              </a:solidFill>
                              <a:latin typeface="TH Sarabun New" panose="020B0500040200020003" pitchFamily="34" charset="-34"/>
                              <a:cs typeface="TH Sarabun New" panose="020B0500040200020003" pitchFamily="34" charset="-34"/>
                            </a:rPr>
                            <m:t> = </m:t>
                          </m:r>
                          <m:f>
                            <m:f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360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TH Sarabun New" panose="020B0500040200020003" pitchFamily="34" charset="-34"/>
                                  <a:cs typeface="TH Sarabun New" panose="020B0500040200020003" pitchFamily="34" charset="-34"/>
                                </a:rPr>
                                <m:t>90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rgbClr val="FF000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</p:txBody>
              </p:sp>
            </mc:Choice>
            <mc:Fallback>
              <p:sp>
                <p:nvSpPr>
                  <p:cNvPr id="4" name="Rectangle 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33820" y="3363505"/>
                    <a:ext cx="1051891" cy="730777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th-T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28569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45637" y="4487687"/>
            <a:ext cx="5993862" cy="1970960"/>
            <a:chOff x="5447081" y="4126497"/>
            <a:chExt cx="5993862" cy="19709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8ED75E8-F03B-D94E-A216-D0A85DF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7213" y="4486608"/>
              <a:ext cx="1423730" cy="1610849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447081" y="4126497"/>
              <a:ext cx="4020305" cy="1861606"/>
              <a:chOff x="5447081" y="4126497"/>
              <a:chExt cx="4020305" cy="1861606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5447081" y="4126497"/>
                <a:ext cx="4020305" cy="1861606"/>
              </a:xfrm>
              <a:prstGeom prst="wedgeRoundRectCallout">
                <a:avLst>
                  <a:gd name="adj1" fmla="val 61014"/>
                  <a:gd name="adj2" fmla="val 13604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592047" y="4161070"/>
                <a:ext cx="376911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ตอบ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  <a:endParaRPr lang="th-TH" sz="2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เพราะเมื่อคำนวณเวลาของรถคันที่ 2 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/>
                </a:r>
                <a:b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จะ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ใช้เวลา 3 ชั่วโมง</a:t>
                </a: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พอดี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/>
                </a:r>
                <a:br>
                  <a:rPr lang="en-US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2800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จึง</a:t>
                </a:r>
                <a:r>
                  <a:rPr lang="th-TH" sz="28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สอดคล้องกับโจทย์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747823" y="1252639"/>
            <a:ext cx="7994745" cy="1971040"/>
            <a:chOff x="781276" y="1196884"/>
            <a:chExt cx="7994745" cy="1971040"/>
          </a:xfrm>
        </p:grpSpPr>
        <p:sp>
          <p:nvSpPr>
            <p:cNvPr id="2" name="Rounded Rectangle 1"/>
            <p:cNvSpPr/>
            <p:nvPr/>
          </p:nvSpPr>
          <p:spPr>
            <a:xfrm>
              <a:off x="781276" y="1196884"/>
              <a:ext cx="7626744" cy="197104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0294" y="1300827"/>
              <a:ext cx="791572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รถ</a:t>
              </a:r>
              <a:r>
                <a:rPr lang="th-TH" sz="2800" b="1" dirty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คันที่ 1 มีระยะทาง 200 กิโลเมตร วิ่งด้วยความเร็ว 50 กิโลเมตรต่อชั่วโมง</a:t>
              </a:r>
            </a:p>
            <a:p>
              <a:r>
                <a:rPr lang="th-TH" sz="28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รถ</a:t>
              </a:r>
              <a:r>
                <a:rPr lang="th-TH" sz="2800" b="1" dirty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คันที่ 2 มีระยะทาง 180 กิโลเมตร วิ่งด้วยความเร็ว 60 กิโลเมตรต่อชั่วโมง</a:t>
              </a:r>
            </a:p>
            <a:p>
              <a:r>
                <a:rPr lang="th-TH" sz="28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รถ</a:t>
              </a:r>
              <a:r>
                <a:rPr lang="th-TH" sz="2800" b="1" dirty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คันที่ 3 มีระยะทาง 320 กิโลเมตร วิ่งด้วยความเร็ว 80 กิโลเมตรต่อชั่วโมง</a:t>
              </a:r>
            </a:p>
            <a:p>
              <a:r>
                <a:rPr lang="th-TH" sz="2800" b="1" dirty="0" smtClean="0">
                  <a:solidFill>
                    <a:srgbClr val="0000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รถคันที่ 4 มีระยะทาง 280 กิโลเมตร วิ่งด้วยความเร็ว 70 กิโลเมตรต่อชั่วโมง</a:t>
              </a:r>
              <a:endParaRPr lang="th-TH" sz="2800" b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1873" y="661943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10. นักเรียน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พิจารณาสถานการณ์ต่อไปนี้</a:t>
            </a:r>
            <a:endParaRPr lang="th-TH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303730" y="3420254"/>
            <a:ext cx="9046278" cy="3038393"/>
            <a:chOff x="303730" y="3420254"/>
            <a:chExt cx="9046278" cy="3038393"/>
          </a:xfrm>
        </p:grpSpPr>
        <p:sp>
          <p:nvSpPr>
            <p:cNvPr id="3" name="TextBox 2"/>
            <p:cNvSpPr txBox="1"/>
            <p:nvPr/>
          </p:nvSpPr>
          <p:spPr>
            <a:xfrm>
              <a:off x="411028" y="4396544"/>
              <a:ext cx="441584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lnSpc>
                  <a:spcPct val="200000"/>
                </a:lnSpc>
              </a:pP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1)  คันที่ 1		2)  คัน</a:t>
              </a:r>
              <a:r>
                <a: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 </a:t>
              </a:r>
              <a:r>
                <a:rPr lang="th-TH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3)  คันที่ 3		4)  คันที่ 4</a:t>
              </a:r>
              <a:endPara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3730" y="3420254"/>
              <a:ext cx="90462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นักเรียนต้องออกจากบ้านเวลา 06.00 น. 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ไปถึงจุดหมายเวลา 09.00 น. พอดี 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นักเรียนต้องใช้รถคันใด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3033130" y="472195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95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D87208-9E03-6D47-BAB9-655F45392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5" y="1564983"/>
            <a:ext cx="5742373" cy="4499985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24CEE8F4-03DE-D940-938B-65F5923E71C3}"/>
              </a:ext>
            </a:extLst>
          </p:cNvPr>
          <p:cNvSpPr/>
          <p:nvPr/>
        </p:nvSpPr>
        <p:spPr>
          <a:xfrm>
            <a:off x="1541880" y="441414"/>
            <a:ext cx="3851471" cy="954107"/>
          </a:xfrm>
          <a:prstGeom prst="roundRect">
            <a:avLst>
              <a:gd name="adj" fmla="val 29921"/>
            </a:avLst>
          </a:prstGeom>
          <a:solidFill>
            <a:srgbClr val="E57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5C7E22-D48D-3D4B-B97F-6E50AEBD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99DC82-3936-2249-B608-EE82962C2D24}"/>
              </a:ext>
            </a:extLst>
          </p:cNvPr>
          <p:cNvSpPr txBox="1"/>
          <p:nvPr/>
        </p:nvSpPr>
        <p:spPr>
          <a:xfrm>
            <a:off x="1579119" y="591057"/>
            <a:ext cx="377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การเก็บขยะจนกว่าจะสะอาด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3A418DD2-1401-464C-9FFC-E0EBA6654A7F}"/>
              </a:ext>
            </a:extLst>
          </p:cNvPr>
          <p:cNvGrpSpPr/>
          <p:nvPr/>
        </p:nvGrpSpPr>
        <p:grpSpPr>
          <a:xfrm>
            <a:off x="7411493" y="918468"/>
            <a:ext cx="2904766" cy="5021063"/>
            <a:chOff x="6999057" y="817273"/>
            <a:chExt cx="2904766" cy="5021063"/>
          </a:xfrm>
        </p:grpSpPr>
        <p:sp>
          <p:nvSpPr>
            <p:cNvPr id="24" name="Flowchart: Decision 8">
              <a:extLst>
                <a:ext uri="{FF2B5EF4-FFF2-40B4-BE49-F238E27FC236}">
                  <a16:creationId xmlns:a16="http://schemas.microsoft.com/office/drawing/2014/main" xmlns="" id="{0DC3C72C-D0D5-1941-83DB-F3D60854C424}"/>
                </a:ext>
              </a:extLst>
            </p:cNvPr>
            <p:cNvSpPr/>
            <p:nvPr/>
          </p:nvSpPr>
          <p:spPr>
            <a:xfrm>
              <a:off x="6999057" y="4290089"/>
              <a:ext cx="2433466" cy="859751"/>
            </a:xfrm>
            <a:prstGeom prst="flowChartDecision">
              <a:avLst/>
            </a:prstGeom>
            <a:solidFill>
              <a:srgbClr val="B5E1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ขยะบริเวณนั้นหมดจริงหรือไม่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Flowchart: Process 15">
              <a:extLst>
                <a:ext uri="{FF2B5EF4-FFF2-40B4-BE49-F238E27FC236}">
                  <a16:creationId xmlns:a16="http://schemas.microsoft.com/office/drawing/2014/main" xmlns="" id="{F7CE4D6A-3A22-A946-A7EF-C9761793B377}"/>
                </a:ext>
              </a:extLst>
            </p:cNvPr>
            <p:cNvSpPr/>
            <p:nvPr/>
          </p:nvSpPr>
          <p:spPr>
            <a:xfrm>
              <a:off x="7212481" y="3598075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นำขยะใส่ถังขยะ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5FAC6BF9-94D9-3D41-9F4E-04150E839F32}"/>
                </a:ext>
              </a:extLst>
            </p:cNvPr>
            <p:cNvCxnSpPr/>
            <p:nvPr/>
          </p:nvCxnSpPr>
          <p:spPr>
            <a:xfrm>
              <a:off x="8215793" y="1213586"/>
              <a:ext cx="0" cy="30249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7562F429-23D8-DA4A-9059-450748D24A01}"/>
                </a:ext>
              </a:extLst>
            </p:cNvPr>
            <p:cNvCxnSpPr>
              <a:cxnSpLocks/>
              <a:stCxn id="33" idx="4"/>
            </p:cNvCxnSpPr>
            <p:nvPr/>
          </p:nvCxnSpPr>
          <p:spPr>
            <a:xfrm flipH="1">
              <a:off x="8215791" y="1763024"/>
              <a:ext cx="2" cy="33815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64D0AD24-2354-2643-ABDB-E10A00B01F2A}"/>
                </a:ext>
              </a:extLst>
            </p:cNvPr>
            <p:cNvCxnSpPr>
              <a:stCxn id="26" idx="2"/>
            </p:cNvCxnSpPr>
            <p:nvPr/>
          </p:nvCxnSpPr>
          <p:spPr>
            <a:xfrm>
              <a:off x="8215791" y="3993624"/>
              <a:ext cx="1" cy="29646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xmlns="" id="{2A462AF5-BF07-764C-8C07-22E4102AFDD4}"/>
                </a:ext>
              </a:extLst>
            </p:cNvPr>
            <p:cNvCxnSpPr>
              <a:cxnSpLocks/>
              <a:stCxn id="24" idx="3"/>
              <a:endCxn id="33" idx="6"/>
            </p:cNvCxnSpPr>
            <p:nvPr/>
          </p:nvCxnSpPr>
          <p:spPr>
            <a:xfrm flipH="1" flipV="1">
              <a:off x="8340742" y="1638075"/>
              <a:ext cx="1091781" cy="3081890"/>
            </a:xfrm>
            <a:prstGeom prst="bentConnector3">
              <a:avLst>
                <a:gd name="adj1" fmla="val -55687"/>
              </a:avLst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17">
              <a:extLst>
                <a:ext uri="{FF2B5EF4-FFF2-40B4-BE49-F238E27FC236}">
                  <a16:creationId xmlns:a16="http://schemas.microsoft.com/office/drawing/2014/main" xmlns="" id="{2AB84297-D6F0-CD45-AE57-9DF3C6537527}"/>
                </a:ext>
              </a:extLst>
            </p:cNvPr>
            <p:cNvSpPr/>
            <p:nvPr/>
          </p:nvSpPr>
          <p:spPr>
            <a:xfrm>
              <a:off x="8090844" y="1513126"/>
              <a:ext cx="249898" cy="249898"/>
            </a:xfrm>
            <a:prstGeom prst="flowChartConnector">
              <a:avLst/>
            </a:prstGeom>
            <a:solidFill>
              <a:srgbClr val="EF7CB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xmlns="" id="{CFC6AEA1-825D-2845-A3C4-39D466670479}"/>
                </a:ext>
              </a:extLst>
            </p:cNvPr>
            <p:cNvSpPr/>
            <p:nvPr/>
          </p:nvSpPr>
          <p:spPr>
            <a:xfrm>
              <a:off x="7647434" y="817273"/>
              <a:ext cx="1136715" cy="392031"/>
            </a:xfrm>
            <a:prstGeom prst="roundRect">
              <a:avLst>
                <a:gd name="adj" fmla="val 50000"/>
              </a:avLst>
            </a:prstGeom>
            <a:solidFill>
              <a:srgbClr val="D9EAB6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เริ่มต้น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xmlns="" id="{B97D131E-AF24-DB49-A39B-64688D7E6EE9}"/>
                </a:ext>
              </a:extLst>
            </p:cNvPr>
            <p:cNvSpPr/>
            <p:nvPr/>
          </p:nvSpPr>
          <p:spPr>
            <a:xfrm>
              <a:off x="7647434" y="5446305"/>
              <a:ext cx="1136715" cy="392031"/>
            </a:xfrm>
            <a:prstGeom prst="roundRect">
              <a:avLst>
                <a:gd name="adj" fmla="val 50000"/>
              </a:avLst>
            </a:prstGeom>
            <a:solidFill>
              <a:srgbClr val="D9EAB6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จบ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8" name="Flowchart: Process 15">
              <a:extLst>
                <a:ext uri="{FF2B5EF4-FFF2-40B4-BE49-F238E27FC236}">
                  <a16:creationId xmlns:a16="http://schemas.microsoft.com/office/drawing/2014/main" xmlns="" id="{E70EB3AD-03D9-FE41-856B-7052586BA39D}"/>
                </a:ext>
              </a:extLst>
            </p:cNvPr>
            <p:cNvSpPr/>
            <p:nvPr/>
          </p:nvSpPr>
          <p:spPr>
            <a:xfrm>
              <a:off x="7212481" y="2853493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เก็บขยะ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9" name="Flowchart: Process 15">
              <a:extLst>
                <a:ext uri="{FF2B5EF4-FFF2-40B4-BE49-F238E27FC236}">
                  <a16:creationId xmlns:a16="http://schemas.microsoft.com/office/drawing/2014/main" xmlns="" id="{0D7D06AC-EA17-734E-8011-85CD571670A9}"/>
                </a:ext>
              </a:extLst>
            </p:cNvPr>
            <p:cNvSpPr/>
            <p:nvPr/>
          </p:nvSpPr>
          <p:spPr>
            <a:xfrm>
              <a:off x="7212481" y="2101174"/>
              <a:ext cx="2006620" cy="395549"/>
            </a:xfrm>
            <a:prstGeom prst="flowChartProcess">
              <a:avLst/>
            </a:prstGeom>
            <a:solidFill>
              <a:srgbClr val="FDD1B8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เดินไปบริเวณที่มีขยะ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94196699-EBFD-944E-9D56-429BBF1D3E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0744" y="2506033"/>
              <a:ext cx="2" cy="33815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CF4D5A18-4979-F047-81E1-0BC025E37E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0742" y="3259925"/>
              <a:ext cx="2" cy="33815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AD882A75-428B-EB48-A53E-05BB1BA3E672}"/>
                </a:ext>
              </a:extLst>
            </p:cNvPr>
            <p:cNvCxnSpPr/>
            <p:nvPr/>
          </p:nvCxnSpPr>
          <p:spPr>
            <a:xfrm>
              <a:off x="8215790" y="5149840"/>
              <a:ext cx="1" cy="29646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28A9EFE8-03D0-2043-B77B-8C84A58326B3}"/>
                </a:ext>
              </a:extLst>
            </p:cNvPr>
            <p:cNvSpPr/>
            <p:nvPr/>
          </p:nvSpPr>
          <p:spPr>
            <a:xfrm>
              <a:off x="9344053" y="4290089"/>
              <a:ext cx="5597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ไม่จริง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22520013-7399-6948-AE78-EF82FF6933CE}"/>
                </a:ext>
              </a:extLst>
            </p:cNvPr>
            <p:cNvSpPr/>
            <p:nvPr/>
          </p:nvSpPr>
          <p:spPr>
            <a:xfrm>
              <a:off x="8314151" y="5102576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จริง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93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965063-7416-4A4E-B861-226C46487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0" y="1244053"/>
            <a:ext cx="6737484" cy="45073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24CEE8F4-03DE-D940-938B-65F5923E71C3}"/>
              </a:ext>
            </a:extLst>
          </p:cNvPr>
          <p:cNvSpPr/>
          <p:nvPr/>
        </p:nvSpPr>
        <p:spPr>
          <a:xfrm>
            <a:off x="7321040" y="1244053"/>
            <a:ext cx="3851471" cy="954107"/>
          </a:xfrm>
          <a:prstGeom prst="roundRect">
            <a:avLst>
              <a:gd name="adj" fmla="val 29921"/>
            </a:avLst>
          </a:prstGeom>
          <a:solidFill>
            <a:srgbClr val="47A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5C7E22-D48D-3D4B-B97F-6E50AEBD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99DC82-3936-2249-B608-EE82962C2D24}"/>
              </a:ext>
            </a:extLst>
          </p:cNvPr>
          <p:cNvSpPr txBox="1"/>
          <p:nvPr/>
        </p:nvSpPr>
        <p:spPr>
          <a:xfrm>
            <a:off x="7412785" y="1393696"/>
            <a:ext cx="3667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การค้นหาเส้นทางที่ใกล้ที่สุด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1EBBD9-4A2C-D144-8527-4C9DA980B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54" y="3132306"/>
            <a:ext cx="3011887" cy="25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3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9C63F75-D893-7941-8E7A-A6F93F4DA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66" y="1680413"/>
            <a:ext cx="4599430" cy="49806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89A57A-C185-AB4F-8C2C-E30367A8FD69}"/>
              </a:ext>
            </a:extLst>
          </p:cNvPr>
          <p:cNvSpPr/>
          <p:nvPr/>
        </p:nvSpPr>
        <p:spPr>
          <a:xfrm>
            <a:off x="0" y="0"/>
            <a:ext cx="12192000" cy="1530220"/>
          </a:xfrm>
          <a:prstGeom prst="rect">
            <a:avLst/>
          </a:prstGeom>
          <a:solidFill>
            <a:srgbClr val="96B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24ABDF-EA7B-D940-9FF1-C551D56B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4EE7977-0E5B-A24D-AFB2-AE3073E98689}"/>
              </a:ext>
            </a:extLst>
          </p:cNvPr>
          <p:cNvGrpSpPr/>
          <p:nvPr/>
        </p:nvGrpSpPr>
        <p:grpSpPr>
          <a:xfrm>
            <a:off x="4061467" y="183007"/>
            <a:ext cx="4069065" cy="1086671"/>
            <a:chOff x="4061467" y="183007"/>
            <a:chExt cx="4069065" cy="1086671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BA4890A1-62D9-E549-BC6D-50E8220EDB74}"/>
                </a:ext>
              </a:extLst>
            </p:cNvPr>
            <p:cNvSpPr/>
            <p:nvPr/>
          </p:nvSpPr>
          <p:spPr>
            <a:xfrm>
              <a:off x="4061467" y="183007"/>
              <a:ext cx="4069065" cy="1086671"/>
            </a:xfrm>
            <a:prstGeom prst="roundRect">
              <a:avLst>
                <a:gd name="adj" fmla="val 50000"/>
              </a:avLst>
            </a:prstGeom>
            <a:solidFill>
              <a:srgbClr val="FFE393"/>
            </a:solidFill>
            <a:ln w="50800">
              <a:solidFill>
                <a:schemeClr val="bg1"/>
              </a:solidFill>
            </a:ln>
            <a:effectLst>
              <a:outerShdw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09BF74A-4272-A04B-941E-0463C3B28BBB}"/>
                </a:ext>
              </a:extLst>
            </p:cNvPr>
            <p:cNvSpPr txBox="1"/>
            <p:nvPr/>
          </p:nvSpPr>
          <p:spPr>
            <a:xfrm>
              <a:off x="4359613" y="333200"/>
              <a:ext cx="3472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วิธีการแก้ปัญหา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8F389FD-35BE-AA42-889C-9474A4716275}"/>
                </a:ext>
              </a:extLst>
            </p:cNvPr>
            <p:cNvSpPr/>
            <p:nvPr/>
          </p:nvSpPr>
          <p:spPr>
            <a:xfrm>
              <a:off x="7676660" y="573942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FAA99B0-A716-7842-B1C3-F46320898792}"/>
                </a:ext>
              </a:extLst>
            </p:cNvPr>
            <p:cNvSpPr/>
            <p:nvPr/>
          </p:nvSpPr>
          <p:spPr>
            <a:xfrm>
              <a:off x="4207213" y="573942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bg1"/>
              </a:solidFill>
            </a:ln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xmlns="" id="{F6784A2C-38EB-C145-B6C9-2CA1E3581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9060" y="636342"/>
              <a:ext cx="180000" cy="180000"/>
            </a:xfrm>
            <a:prstGeom prst="plus">
              <a:avLst>
                <a:gd name="adj" fmla="val 39053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xmlns="" id="{25B4C0DE-C265-1E47-9DF7-4B1FB82B7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3213" y="636342"/>
              <a:ext cx="180000" cy="180000"/>
            </a:xfrm>
            <a:prstGeom prst="plus">
              <a:avLst>
                <a:gd name="adj" fmla="val 39053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F7D153-DE59-8240-AE61-5EF4626B165A}"/>
              </a:ext>
            </a:extLst>
          </p:cNvPr>
          <p:cNvSpPr txBox="1"/>
          <p:nvPr/>
        </p:nvSpPr>
        <p:spPr>
          <a:xfrm>
            <a:off x="268224" y="1770962"/>
            <a:ext cx="72268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ปัญหาแต่ละปัญหามีวิธีการแก้ไขได้หลายวิธี การแก้ปัญหาอย่างเป็นขั้นตอนจะช่วยให้แก้ปัญหาได้อย่างมีประสิทธิภาพ เช่น นักเรียนลืมกล่องดินสอ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และต้องการได้กล่องดินสอคืน การแก้ปัญหานี้เราจะต้องทบทวนว่าเราไป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ที่ไหนมาบ้าง แต่ละสถานที่เราไปทำอะไร แล้วพิจารณาว่าในสถานที่นั้น ๆ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เราทำอะไรกับกล่องดินสอหรือไม่ หรือถ้าเราต้องการลดค่าใช้จ่ายประจำวันเราต้องทบทวนว่าในแต่ละวันเรามีค่าใช้จ่ายเรื่องใดบ้าง มีเรื่องใดที่สามารถ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ตัดออกได้บ้าง หรือมีเรื่องใดที่สามารถลดค่าใช้จ่ายในเรื่องนั้น ๆ ได้บ้าง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2D87A4-7B57-2641-9708-B0167CE7012E}"/>
              </a:ext>
            </a:extLst>
          </p:cNvPr>
          <p:cNvGrpSpPr/>
          <p:nvPr/>
        </p:nvGrpSpPr>
        <p:grpSpPr>
          <a:xfrm>
            <a:off x="6231811" y="4879505"/>
            <a:ext cx="1214455" cy="1832670"/>
            <a:chOff x="9223256" y="4451917"/>
            <a:chExt cx="1214455" cy="18326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CAA8BE9-D73C-1243-80CF-F9C9D5B8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71" y="4451917"/>
              <a:ext cx="779624" cy="14325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C2D412-2F0D-E045-B8AB-91EEE4B5FA58}"/>
                </a:ext>
              </a:extLst>
            </p:cNvPr>
            <p:cNvSpPr txBox="1"/>
            <p:nvPr/>
          </p:nvSpPr>
          <p:spPr>
            <a:xfrm>
              <a:off x="9223256" y="5884477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xmlns="" id="{8B593900-D47E-E248-A66E-70BC85F321F2}"/>
              </a:ext>
            </a:extLst>
          </p:cNvPr>
          <p:cNvSpPr/>
          <p:nvPr/>
        </p:nvSpPr>
        <p:spPr>
          <a:xfrm>
            <a:off x="1636181" y="5120247"/>
            <a:ext cx="4221480" cy="1038797"/>
          </a:xfrm>
          <a:prstGeom prst="wedgeRoundRectCallout">
            <a:avLst>
              <a:gd name="adj1" fmla="val 58764"/>
              <a:gd name="adj2" fmla="val -32298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AD6A3E-3507-0247-86C7-46DF6F71EC44}"/>
              </a:ext>
            </a:extLst>
          </p:cNvPr>
          <p:cNvSpPr txBox="1"/>
          <p:nvPr/>
        </p:nvSpPr>
        <p:spPr>
          <a:xfrm>
            <a:off x="1858685" y="5328046"/>
            <a:ext cx="4528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ในชีวิตประจำวันนักเรียนพบปัญหาใดบ่อยที่สุด </a:t>
            </a:r>
            <a:b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และมีวิธีการแก้ปัญหานั้นอย่างไร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8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C99556-BF6D-724F-8CE6-8790B9AB7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5002E2-56FB-8A4C-B92C-89448DE2B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72" y="1698455"/>
            <a:ext cx="6476030" cy="4415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14326-60E1-C248-92E1-083A0D0F8108}"/>
              </a:ext>
            </a:extLst>
          </p:cNvPr>
          <p:cNvSpPr txBox="1"/>
          <p:nvPr/>
        </p:nvSpPr>
        <p:spPr>
          <a:xfrm>
            <a:off x="694944" y="744348"/>
            <a:ext cx="10399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การใช้เหตุผลเชิงตรรกะ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logical reasoning)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เป็นการใช้เหตุผล เงื่อนไข หรือกฎเกณฑ์ที่เกี่ยวข้องกับปัญหานั้น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เพื่อตรวจสอบความสมเหตุสมผลหรือความเป็นไปได้ในการแก้ปัญหาต่าง ๆ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A91D20-7694-6041-A648-A739F2A4C7F4}"/>
              </a:ext>
            </a:extLst>
          </p:cNvPr>
          <p:cNvSpPr txBox="1"/>
          <p:nvPr/>
        </p:nvSpPr>
        <p:spPr>
          <a:xfrm>
            <a:off x="694944" y="1900680"/>
            <a:ext cx="46817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ปัญหาบางปัญหาที่มีความซับซ้อนขึ้น ต้องใช้เงื่อนไขหรือใช้เหตุผลเชิงตรรกะมาช่วยในการแก้ปัญหา เช่น การเล่นเกมเขาวงกต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เราต้องทำตามเงื่อนไขของ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เล่น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ใช้ดินสอลากเส้นจากต้นทางไปยังปลายทางโดยต้องไม่ยกดินสอออกจากกระดาษ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การลากเส้นนั้นจะต้องให้เดินทางไปยังปลายทางได้สั้นที่สุดและไม่ชนกับผนัง</a:t>
            </a:r>
          </a:p>
        </p:txBody>
      </p:sp>
    </p:spTree>
    <p:extLst>
      <p:ext uri="{BB962C8B-B14F-4D97-AF65-F5344CB8AC3E}">
        <p14:creationId xmlns:p14="http://schemas.microsoft.com/office/powerpoint/2010/main" val="95678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90F5C7-0E1D-F54A-9290-550313DF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6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3461CE-FFEF-CB45-A491-2C4BA601F198}"/>
              </a:ext>
            </a:extLst>
          </p:cNvPr>
          <p:cNvSpPr txBox="1"/>
          <p:nvPr/>
        </p:nvSpPr>
        <p:spPr>
          <a:xfrm>
            <a:off x="876300" y="1659285"/>
            <a:ext cx="50817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เกมที่มีความซับซ้อนมากขึ้นอาจเป็นเขาวงกต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ที่ซับซ้อนขึ้น หรือมีเงื่อนไขที่ต้องทำตามหลายเงื่อนไข เช่น เกมเขาวงกตคณิตศาสตร์ ดังภาพการหาเส้นทางจะต้องใช้การคิดเชิงคณิตศาสตร์ไปด้วย ผู้เล่นต้องลากเส้นให้กระต่ายเดินทางไปกิน</a:t>
            </a:r>
            <a:r>
              <a:rPr lang="th-TH" sz="3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แคร์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รอ</a:t>
            </a:r>
            <a:r>
              <a:rPr lang="th-TH" sz="3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โดยเส้นทางนั้นจะเป็นการนับจำนวนของตัวเลขตั้งแต่ 1 ถึง 100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5DAB99-BB0E-C141-ACFD-126787FC4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74" y="310250"/>
            <a:ext cx="4624526" cy="57074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05C713-3CC0-6E40-B253-09010B4E89A2}"/>
              </a:ext>
            </a:extLst>
          </p:cNvPr>
          <p:cNvSpPr txBox="1"/>
          <p:nvPr/>
        </p:nvSpPr>
        <p:spPr>
          <a:xfrm>
            <a:off x="7905750" y="6017679"/>
            <a:ext cx="2195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เกมเขาวงกตคณิตศาสตร์</a:t>
            </a:r>
          </a:p>
        </p:txBody>
      </p:sp>
    </p:spTree>
    <p:extLst>
      <p:ext uri="{BB962C8B-B14F-4D97-AF65-F5344CB8AC3E}">
        <p14:creationId xmlns:p14="http://schemas.microsoft.com/office/powerpoint/2010/main" val="127557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9749</TotalTime>
  <Words>2418</Words>
  <Application>Microsoft Office PowerPoint</Application>
  <PresentationFormat>Custom</PresentationFormat>
  <Paragraphs>391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Angsana New</vt:lpstr>
      <vt:lpstr>Browallia New</vt:lpstr>
      <vt:lpstr>Cambria</vt:lpstr>
      <vt:lpstr>TH Sarabun New</vt:lpstr>
      <vt:lpstr>Cordia New</vt:lpstr>
      <vt:lpstr>Calibri Light</vt:lpstr>
      <vt:lpstr>Calibri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416</cp:revision>
  <dcterms:created xsi:type="dcterms:W3CDTF">2019-08-18T07:31:36Z</dcterms:created>
  <dcterms:modified xsi:type="dcterms:W3CDTF">2020-03-11T03:42:13Z</dcterms:modified>
</cp:coreProperties>
</file>