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56" r:id="rId3"/>
    <p:sldId id="363" r:id="rId4"/>
    <p:sldId id="364" r:id="rId5"/>
    <p:sldId id="365" r:id="rId6"/>
    <p:sldId id="366" r:id="rId7"/>
    <p:sldId id="439" r:id="rId8"/>
    <p:sldId id="367" r:id="rId9"/>
    <p:sldId id="455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440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34" r:id="rId48"/>
    <p:sldId id="435" r:id="rId49"/>
  </p:sldIdLst>
  <p:sldSz cx="12192000" cy="6858000"/>
  <p:notesSz cx="6858000" cy="9144000"/>
  <p:embeddedFontLst>
    <p:embeddedFont>
      <p:font typeface="Angsana New" pitchFamily="18" charset="-34"/>
      <p:regular r:id="rId50"/>
      <p:bold r:id="rId51"/>
      <p:italic r:id="rId52"/>
      <p:boldItalic r:id="rId53"/>
    </p:embeddedFont>
    <p:embeddedFont>
      <p:font typeface="TH Sarabun New" pitchFamily="34" charset="-34"/>
      <p:regular r:id="rId54"/>
      <p:bold r:id="rId55"/>
      <p:italic r:id="rId56"/>
      <p:boldItalic r:id="rId57"/>
    </p:embeddedFont>
    <p:embeddedFont>
      <p:font typeface="Cordia New" pitchFamily="34" charset="-34"/>
      <p:regular r:id="rId58"/>
      <p:bold r:id="rId59"/>
      <p:italic r:id="rId60"/>
      <p:boldItalic r:id="rId61"/>
    </p:embeddedFont>
    <p:embeddedFont>
      <p:font typeface="Calibri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arit Methanan" initials="PM" lastIdx="1" clrIdx="0">
    <p:extLst>
      <p:ext uri="{19B8F6BF-5375-455C-9EA6-DF929625EA0E}">
        <p15:presenceInfo xmlns:p15="http://schemas.microsoft.com/office/powerpoint/2012/main" xmlns="" userId="Pawarit Methan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CC"/>
    <a:srgbClr val="FEDE88"/>
    <a:srgbClr val="FFCCFF"/>
    <a:srgbClr val="FFE58E"/>
    <a:srgbClr val="86722A"/>
    <a:srgbClr val="E7BF58"/>
    <a:srgbClr val="BB758F"/>
    <a:srgbClr val="CCFF66"/>
    <a:srgbClr val="E66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92" y="-108"/>
      </p:cViewPr>
      <p:guideLst>
        <p:guide orient="horz" pos="34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6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8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6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3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68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887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66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75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3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92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12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3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3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1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4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96672549-0133-437C-BC07-09063276E981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B2853412-2AC3-4A78-9C10-79F80352EA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8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anose="00000500000000000000" pitchFamily="2" charset="-34"/>
          <a:ea typeface="+mj-ea"/>
          <a:cs typeface="Sarabun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anose="00000500000000000000" pitchFamily="2" charset="-34"/>
          <a:ea typeface="+mj-ea"/>
          <a:cs typeface="Sarabun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2"/>
          <a:stretch/>
        </p:blipFill>
        <p:spPr>
          <a:xfrm>
            <a:off x="7386727" y="3103059"/>
            <a:ext cx="4805273" cy="3754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27" y="-1"/>
            <a:ext cx="8287073" cy="1777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7707" y="1743607"/>
            <a:ext cx="8354291" cy="1536367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6035" y="2012569"/>
            <a:ext cx="81772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600" b="1" dirty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เทคโนโลยี (วิทยาการคำนวณ)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05948" y="3369591"/>
            <a:ext cx="2874505" cy="4878259"/>
            <a:chOff x="5133409" y="4224864"/>
            <a:chExt cx="2874505" cy="4878259"/>
          </a:xfrm>
        </p:grpSpPr>
        <p:sp>
          <p:nvSpPr>
            <p:cNvPr id="8" name="TextBox 7"/>
            <p:cNvSpPr txBox="1"/>
            <p:nvPr/>
          </p:nvSpPr>
          <p:spPr>
            <a:xfrm>
              <a:off x="5670840" y="4224864"/>
              <a:ext cx="2004075" cy="4878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11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๔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3409" y="4481130"/>
              <a:ext cx="28745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999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7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203028"/>
            <a:ext cx="6520377" cy="761599"/>
            <a:chOff x="847685" y="203028"/>
            <a:chExt cx="6520377" cy="761599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3693" y="230933"/>
              <a:ext cx="1149674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359" y="204727"/>
              <a:ext cx="1721946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ตามหาน้ำหวาน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203028"/>
              <a:ext cx="707989" cy="761599"/>
              <a:chOff x="2441180" y="203028"/>
              <a:chExt cx="707989" cy="76159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43247" y="203028"/>
                <a:ext cx="519694" cy="684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18" y="3075774"/>
            <a:ext cx="5492238" cy="3553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86" y="3162863"/>
            <a:ext cx="4125697" cy="29657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8447" y="1080468"/>
            <a:ext cx="5389838" cy="662462"/>
            <a:chOff x="488447" y="1080468"/>
            <a:chExt cx="5389838" cy="662462"/>
          </a:xfrm>
        </p:grpSpPr>
        <p:grpSp>
          <p:nvGrpSpPr>
            <p:cNvPr id="5" name="Group 4"/>
            <p:cNvGrpSpPr/>
            <p:nvPr/>
          </p:nvGrpSpPr>
          <p:grpSpPr>
            <a:xfrm>
              <a:off x="488447" y="1080468"/>
              <a:ext cx="1532260" cy="600164"/>
              <a:chOff x="847685" y="1058696"/>
              <a:chExt cx="1532260" cy="600164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11997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847685" y="1058696"/>
                <a:ext cx="146568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065733" y="1096599"/>
              <a:ext cx="3812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ออกแบบ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และเขียนโปรแกรมคอมพิวเตอร์ได้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67866" y="1039337"/>
            <a:ext cx="3997332" cy="604604"/>
            <a:chOff x="6167866" y="1039337"/>
            <a:chExt cx="3997332" cy="604604"/>
          </a:xfrm>
        </p:grpSpPr>
        <p:grpSp>
          <p:nvGrpSpPr>
            <p:cNvPr id="8" name="Group 7"/>
            <p:cNvGrpSpPr/>
            <p:nvPr/>
          </p:nvGrpSpPr>
          <p:grpSpPr>
            <a:xfrm>
              <a:off x="6167866" y="1043777"/>
              <a:ext cx="1532260" cy="600164"/>
              <a:chOff x="6167866" y="1043777"/>
              <a:chExt cx="1532260" cy="600164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167866" y="1119979"/>
                <a:ext cx="1532260" cy="52093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19020" y="1043777"/>
                <a:ext cx="12073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717092" y="1039337"/>
              <a:ext cx="244810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    1  </a:t>
              </a:r>
              <a: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  <a:t>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เครื่อง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9258" y="1860671"/>
            <a:ext cx="6857032" cy="1287417"/>
            <a:chOff x="489258" y="2089277"/>
            <a:chExt cx="6857032" cy="1287417"/>
          </a:xfrm>
        </p:grpSpPr>
        <p:sp>
          <p:nvSpPr>
            <p:cNvPr id="35" name="TextBox 34"/>
            <p:cNvSpPr txBox="1"/>
            <p:nvPr/>
          </p:nvSpPr>
          <p:spPr>
            <a:xfrm>
              <a:off x="2079951" y="2176365"/>
              <a:ext cx="52663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ออกแบบโปรแกรม โดยปฏิบัติตามขั้นตอน ดังนี้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เปิดเว็บไซต์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https://code.org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เลือกภาษาที่ใช้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เลือกหมวดนักเรียน จากนั้นเว็บไซต์จะแสดงหน้าจอ ดังนี้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89258" y="2089277"/>
              <a:ext cx="1532260" cy="600164"/>
              <a:chOff x="489258" y="2089277"/>
              <a:chExt cx="1532260" cy="600164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89258" y="2143707"/>
                <a:ext cx="1532260" cy="520931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64693" y="2089277"/>
                <a:ext cx="93872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ปฏิบัติ</a:t>
                </a:r>
                <a:endParaRPr lang="th-TH" sz="20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83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90955" y="811530"/>
            <a:ext cx="434230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คลิกเมาส์เลือกคอร์ส 2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615177" y="927344"/>
            <a:ext cx="48461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คลิกเมาส์เลือกบทเรียนลำดับที่ 13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ผึ้ง: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Conditionals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เพื่อฝึกโปรแกรม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แบบทำซ้ำ แล้วคลิกเมาส์เลือกข้อ 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04" y="2755212"/>
            <a:ext cx="5501724" cy="1538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" y="1698666"/>
            <a:ext cx="5823819" cy="2489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29310" y="612844"/>
            <a:ext cx="105384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ขั้นตอนของบทเรียนนี้จะเป็นการฝึกคิดอัลกอริทึมสำหรับการเขียนโปรแกรมเพื่อสั่งงาน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ให้ผึ้งเดินไปรับน้ำหวาน เมื่อเข้าไปในบทเรียนโปรแกรมจะแสดงหน้าจอ ดังภาพ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endParaRPr lang="th-TH" sz="20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จากภาพจะพบว่าหากผึ้งต้องการรับน้ำหวานให้หมด ผึ้งจะต้องเดินไปข้างหน้า 5 ครั้ง แล้วรับ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น้ำหวาน 1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ครั้ง จากนั้นเลี้ยว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ขวา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เดินหน้า 1 ครั้ง แล้วรับน้ำหวาน 3 ครั้ง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07" y="1805645"/>
            <a:ext cx="8687759" cy="3604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4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35489" y="960002"/>
            <a:ext cx="1093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6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จากอัลกอริทึมการควบคุมผึ้ง เราสามารถเขียนโปรแกรมโดยการลากบล็อกคำสั่งมาวางบนพื้นที่ทำงาน ซึ่งปฏิบัติตามขั้นตอน ดังนี้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65" y="1811940"/>
            <a:ext cx="5669280" cy="3993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8" y="1855480"/>
            <a:ext cx="5669280" cy="3285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56806" y="424184"/>
            <a:ext cx="9643859" cy="1754326"/>
            <a:chOff x="751998" y="424184"/>
            <a:chExt cx="9643859" cy="1754326"/>
          </a:xfrm>
        </p:grpSpPr>
        <p:sp>
          <p:nvSpPr>
            <p:cNvPr id="32" name="TextBox 31"/>
            <p:cNvSpPr txBox="1"/>
            <p:nvPr/>
          </p:nvSpPr>
          <p:spPr>
            <a:xfrm>
              <a:off x="751998" y="424184"/>
              <a:ext cx="964385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7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เมื่อเขียนโปรแกรมโดยลากบล็อกคำสั่งมาวางตามที่ออกแบบไว้เรียบร้อยแล้ว ให้คลิกเมาส์ที่ปุ่ม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จะพบว่าโปรแกรมจะทำงาน โดยผึ้งเดินไปรับน้ำหวานตามขั้นตอนโปรแกรม จากนั้นโปรแกรมจะแจ้งว่าการ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ทำงาน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ขั้นตอนนี้เสร็จสิ้น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132" y="514353"/>
              <a:ext cx="951790" cy="4218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90" y="2309138"/>
            <a:ext cx="5241408" cy="2821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" y="2309138"/>
            <a:ext cx="6174451" cy="3813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874624" y="199005"/>
            <a:ext cx="68338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8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หากคลิกเมาส์ที่ปุ่ม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แสดงโค้ด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จะพบว่าหน้าจอจะแสดง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รหัสคำสั่งที่ใช้ควบคุมการทำงานของผึ้งให้เห็น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เป็นคำสั่งสำหรับการเขียนโปรแกรมด้วยภาษาระดับสูงซึ่งเป็น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ภาษาที่ใกล้เคียงกับของมนุษย์ แต่การเขียนโปรแกรม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เบื้องต้น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เรา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จะยังไม่สนใจโค้ดที่เกิดขึ้นเหล่านี้ก็ได้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8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ทดลองทำกิจกรรมในขั้นตอนต่อไปตามโปรแกรม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69549" y="6002980"/>
            <a:ext cx="669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นำบล็อกคำสั่งการเคลื่อนที่มาวางแทนตามจำนวนครั้งที่จะต้องทำซ้ำ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892792"/>
            <a:ext cx="4504513" cy="43519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79431" y="5272366"/>
            <a:ext cx="8639478" cy="771099"/>
            <a:chOff x="1179431" y="5272366"/>
            <a:chExt cx="8639478" cy="771099"/>
          </a:xfrm>
        </p:grpSpPr>
        <p:sp>
          <p:nvSpPr>
            <p:cNvPr id="15" name="Rounded Rectangle 14"/>
            <p:cNvSpPr/>
            <p:nvPr/>
          </p:nvSpPr>
          <p:spPr>
            <a:xfrm>
              <a:off x="1333931" y="5396175"/>
              <a:ext cx="8152969" cy="647290"/>
            </a:xfrm>
            <a:prstGeom prst="roundRect">
              <a:avLst>
                <a:gd name="adj" fmla="val 17722"/>
              </a:avLst>
            </a:prstGeom>
            <a:solidFill>
              <a:srgbClr val="D3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0435" y="5344105"/>
              <a:ext cx="813847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หากไม่นำบล็อกคำสั่ง                      </a:t>
              </a:r>
              <a:r>
                <a:rPr lang="th-TH" sz="2000" b="1" dirty="0" smtClean="0">
                  <a:latin typeface="TH Sarabun New" pitchFamily="34" charset="-34"/>
                  <a:cs typeface="TH Sarabun New" pitchFamily="34" charset="-34"/>
                </a:rPr>
                <a:t>มา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ใช้ การวางลำดับบล็อกคำสั่งเพื่อเขียนโปรแกรมจะต้องทำอย่างไร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179431" y="5272366"/>
              <a:ext cx="596631" cy="596631"/>
              <a:chOff x="874623" y="5272366"/>
              <a:chExt cx="596631" cy="596631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874623" y="5272366"/>
                <a:ext cx="596631" cy="596631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26954" y="5327719"/>
                <a:ext cx="2743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52" y="5431349"/>
            <a:ext cx="1027252" cy="56264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33932" y="3336607"/>
            <a:ext cx="5446349" cy="1617957"/>
            <a:chOff x="1333932" y="3336607"/>
            <a:chExt cx="5446349" cy="1617957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1333932" y="3634443"/>
              <a:ext cx="3736342" cy="1320121"/>
            </a:xfrm>
            <a:prstGeom prst="wedgeRoundRectCallout">
              <a:avLst>
                <a:gd name="adj1" fmla="val 56989"/>
                <a:gd name="adj2" fmla="val -10520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71255" y="3689089"/>
              <a:ext cx="37731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จากกิจกรรมที่ 4.2 จะเห็นว่าเมื่อออกแบบอัลกอริทึมแล้ว บล็อกคำสั่งที่นำมา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วาง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จะสอดคล้อง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กับอัลกอริทึมที่ออกแบบไว้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344" y="3336607"/>
              <a:ext cx="1418937" cy="161795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13952" y="1113849"/>
            <a:ext cx="50599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เขียนโปรแกรมเบื้องต้นมีเครื่องมือ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สำหรับเขียน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โปรแกรมมากมาย โปรแกรมสแครช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Scratch)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เป็นอีกเครื่องมือหนึ่งที่นำมาฝึกเขียนโปรแกรมได้ง่าย โดยการออกแบบอัลกอริทึม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นำบล็อก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คำสั่งที่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เกี่ยวข้องมาวางเพื่อให้โปรแกรมทำงาน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เมื่อ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มีซอฟต์แวร์ติดตั้งอยู่ในคอมพิวเตอร์ 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เราสามารถเปิดโปรแกรมขึ้นมาได้ตามขั้นตอน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ดังนี้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CD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1" name="Group 20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22" name="Right Triangle 21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Right Triangle 22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E0E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94230" y="90158"/>
            <a:ext cx="8559369" cy="923330"/>
            <a:chOff x="1194230" y="90158"/>
            <a:chExt cx="8559369" cy="923330"/>
          </a:xfrm>
        </p:grpSpPr>
        <p:sp>
          <p:nvSpPr>
            <p:cNvPr id="19" name="TextBox 18"/>
            <p:cNvSpPr txBox="1"/>
            <p:nvPr/>
          </p:nvSpPr>
          <p:spPr>
            <a:xfrm>
              <a:off x="1194230" y="90158"/>
              <a:ext cx="85593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การเขียนโปรแกรมด้วย  </a:t>
              </a:r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891" y="167431"/>
              <a:ext cx="652161" cy="7076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28" y="1455575"/>
            <a:ext cx="6599363" cy="5105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7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CD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E0E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4425" y="1149213"/>
            <a:ext cx="11246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เมื่อเปิดโปรแกรม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ขึ้นมา จะเห็นกลุ่มของคำสั่ง พื้นที่เขียนสคริปต์และเสียง และฉากสำหรับแสดงตัวละคร ดังนี้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16986" r="7567" b="36804"/>
          <a:stretch/>
        </p:blipFill>
        <p:spPr>
          <a:xfrm>
            <a:off x="658499" y="1909649"/>
            <a:ext cx="6174968" cy="471272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182924" y="2978349"/>
            <a:ext cx="4628082" cy="2424821"/>
            <a:chOff x="7084938" y="4426149"/>
            <a:chExt cx="4628082" cy="24248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00262" y="5968149"/>
              <a:ext cx="813552" cy="882821"/>
            </a:xfrm>
            <a:prstGeom prst="rect">
              <a:avLst/>
            </a:prstGeom>
          </p:spPr>
        </p:pic>
        <p:sp>
          <p:nvSpPr>
            <p:cNvPr id="13" name="Rounded Rectangular Callout 12"/>
            <p:cNvSpPr/>
            <p:nvPr/>
          </p:nvSpPr>
          <p:spPr>
            <a:xfrm>
              <a:off x="7283885" y="4426149"/>
              <a:ext cx="4271375" cy="1028581"/>
            </a:xfrm>
            <a:prstGeom prst="wedgeRoundRectCallout">
              <a:avLst>
                <a:gd name="adj1" fmla="val 5493"/>
                <a:gd name="adj2" fmla="val 83859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84938" y="4546712"/>
              <a:ext cx="46280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ยังสามารถเขียนโปรแกรมแบบออนไลน์ 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เข้าไปที่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https://scratch.mit.edu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94230" y="167431"/>
            <a:ext cx="8559369" cy="944031"/>
            <a:chOff x="1194230" y="167431"/>
            <a:chExt cx="8559369" cy="944031"/>
          </a:xfrm>
        </p:grpSpPr>
        <p:sp>
          <p:nvSpPr>
            <p:cNvPr id="6" name="TextBox 5"/>
            <p:cNvSpPr txBox="1"/>
            <p:nvPr/>
          </p:nvSpPr>
          <p:spPr>
            <a:xfrm>
              <a:off x="1194230" y="188132"/>
              <a:ext cx="85593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การเขียนโปรแกรมด้วย  </a:t>
              </a:r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9691" y="167431"/>
              <a:ext cx="652161" cy="707688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CD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19" name="Right Triangle 18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E0E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39800" y="122816"/>
            <a:ext cx="8559369" cy="923330"/>
            <a:chOff x="1139800" y="122816"/>
            <a:chExt cx="8559369" cy="923330"/>
          </a:xfrm>
        </p:grpSpPr>
        <p:sp>
          <p:nvSpPr>
            <p:cNvPr id="17" name="TextBox 16"/>
            <p:cNvSpPr txBox="1"/>
            <p:nvPr/>
          </p:nvSpPr>
          <p:spPr>
            <a:xfrm>
              <a:off x="1139800" y="122816"/>
              <a:ext cx="85593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การเขียนโปรแกรมด้วย  </a:t>
              </a:r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76" y="178793"/>
              <a:ext cx="652161" cy="7076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75" y="2658345"/>
            <a:ext cx="7813902" cy="40037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8345" y="1157393"/>
            <a:ext cx="10121030" cy="1384995"/>
            <a:chOff x="1008345" y="1157393"/>
            <a:chExt cx="10121030" cy="1384995"/>
          </a:xfrm>
        </p:grpSpPr>
        <p:sp>
          <p:nvSpPr>
            <p:cNvPr id="20" name="TextBox 19"/>
            <p:cNvSpPr txBox="1"/>
            <p:nvPr/>
          </p:nvSpPr>
          <p:spPr>
            <a:xfrm>
              <a:off x="1008345" y="1157393"/>
              <a:ext cx="101210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	บล็อก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คำสั่งแต่ละคำสั่งจะรวมกลุ่มอยู่ในแถบโค้ดบล็อก (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code blocks palette)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ซึ่งมีคำสั่งต่าง ๆ อยู่มากมาย  รวมกันเป็นหมวด หากคลิกเมาส์ที่เมนูในกลุ่มคำสั่ง โปรแกรมจะแสดงคำสั่งในกลุ่มนั้นออกมา เช่น หากคลิกเมาส์ที่กลุ่ม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คำสั่ง                        โปรแกรม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จะแสดงคำสั่งออกมา  ดังนี้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198" y="2019562"/>
              <a:ext cx="1728487" cy="44033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80495" y="1070305"/>
            <a:ext cx="8745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	ใน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โปรแกรมกำหนดเสียงต่าง ๆ ให้เลือกใช้ได้อย่างง่าย และหากคลิก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เมาส์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เลือก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เสียงกลอง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โปรแกรมยังมีกลองลักษณะต่าง ๆ ให้เลือกเสียงอีกด้วย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สามารถคลิกเมาส์หรือพิมพ์ข้อความเป็นตัวเลข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CD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17" name="Right Triangle 16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Right Triangle 17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E0E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94230" y="177246"/>
            <a:ext cx="8559369" cy="923330"/>
            <a:chOff x="1194230" y="177246"/>
            <a:chExt cx="8559369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1194230" y="177246"/>
              <a:ext cx="85593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การเขียนโปรแกรมด้วย  </a:t>
              </a:r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77" y="194301"/>
              <a:ext cx="652161" cy="7076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59" y="2543000"/>
            <a:ext cx="8746611" cy="4145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0309" y="339892"/>
            <a:ext cx="521008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การเขียนโปรแกรมเบื้องต้น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6462" y="1991458"/>
            <a:ext cx="10824737" cy="4613155"/>
            <a:chOff x="656462" y="1991458"/>
            <a:chExt cx="10824737" cy="4613155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4425058" y="5338085"/>
              <a:ext cx="3341881" cy="1266528"/>
              <a:chOff x="8278800" y="1696223"/>
              <a:chExt cx="3341881" cy="12665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073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719758" y="3835370"/>
              <a:ext cx="3341881" cy="1266528"/>
              <a:chOff x="8278800" y="1696223"/>
              <a:chExt cx="3341881" cy="1266528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793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8139317" y="3845830"/>
              <a:ext cx="3341881" cy="1266528"/>
              <a:chOff x="8278800" y="1696223"/>
              <a:chExt cx="3341881" cy="1266528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7660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2937164" y="2722091"/>
              <a:ext cx="5784272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10802" y="2088827"/>
              <a:ext cx="10770397" cy="1266528"/>
              <a:chOff x="713326" y="1763246"/>
              <a:chExt cx="10770397" cy="126652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A3CE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3326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3996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656462" y="2532385"/>
              <a:ext cx="3408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การทำงาน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ของคอมพิวเตอร์</a:t>
              </a:r>
              <a:endParaRPr lang="th-TH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91743" y="5832449"/>
              <a:ext cx="27622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การออกแบบอัลกอริทึม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CED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F07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16597" y="2409480"/>
              <a:ext cx="1758816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การเขียน</a:t>
              </a:r>
              <a:b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โปรแกรม</a:t>
              </a:r>
              <a:b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เบื้องต้น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5151" y="2354492"/>
              <a:ext cx="32248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การเขียน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โปรแกรม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endParaRPr lang="th-TH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118" name="Elbow Connector 117"/>
            <p:cNvCxnSpPr/>
            <p:nvPr/>
          </p:nvCxnSpPr>
          <p:spPr>
            <a:xfrm flipH="1" flipV="1">
              <a:off x="7427366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79448" y="4100912"/>
              <a:ext cx="225895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การเขียนโปรแกรม</a:t>
              </a:r>
              <a:br>
                <a:rPr lang="th-TH" sz="32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ด้วย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3722" y="4096503"/>
              <a:ext cx="225895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การเขียนโปรแกรม</a:t>
              </a:r>
              <a:br>
                <a:rPr lang="th-TH" sz="32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โต้ตอบกับผู้ใช้</a:t>
              </a:r>
            </a:p>
          </p:txBody>
        </p:sp>
        <p:cxnSp>
          <p:nvCxnSpPr>
            <p:cNvPr id="114" name="Elbow Connector 113"/>
            <p:cNvCxnSpPr/>
            <p:nvPr/>
          </p:nvCxnSpPr>
          <p:spPr>
            <a:xfrm flipV="1">
              <a:off x="4060872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21772" y="669716"/>
            <a:ext cx="4174107" cy="716176"/>
            <a:chOff x="-21772" y="669716"/>
            <a:chExt cx="4174107" cy="716176"/>
          </a:xfrm>
        </p:grpSpPr>
        <p:grpSp>
          <p:nvGrpSpPr>
            <p:cNvPr id="5" name="Group 4"/>
            <p:cNvGrpSpPr/>
            <p:nvPr/>
          </p:nvGrpSpPr>
          <p:grpSpPr>
            <a:xfrm>
              <a:off x="-21772" y="741634"/>
              <a:ext cx="3820886" cy="609230"/>
              <a:chOff x="-21772" y="741634"/>
              <a:chExt cx="3820886" cy="60923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0" y="741634"/>
                <a:ext cx="3799114" cy="578889"/>
              </a:xfrm>
              <a:prstGeom prst="rect">
                <a:avLst/>
              </a:prstGeom>
              <a:solidFill>
                <a:srgbClr val="F073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-21772" y="766089"/>
                <a:ext cx="3456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แผนผังหัวข้อหน่วยการ</a:t>
                </a:r>
                <a:r>
                  <a:rPr lang="th-TH" sz="32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เรียนรู้</a:t>
                </a:r>
                <a:endParaRPr lang="th-TH" sz="3200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474249" y="669716"/>
              <a:ext cx="678086" cy="716176"/>
              <a:chOff x="2879227" y="692035"/>
              <a:chExt cx="678086" cy="71617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79227" y="692035"/>
                <a:ext cx="678086" cy="6780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57150">
                <a:solidFill>
                  <a:srgbClr val="F073AB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047928" y="761880"/>
                <a:ext cx="3215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en-US" sz="3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045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0886"/>
            <a:ext cx="12191999" cy="1064711"/>
          </a:xfrm>
          <a:prstGeom prst="rect">
            <a:avLst/>
          </a:prstGeom>
          <a:solidFill>
            <a:srgbClr val="FCD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17" name="Right Triangle 16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Right Triangle 17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E0E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94230" y="122816"/>
            <a:ext cx="8559369" cy="923330"/>
            <a:chOff x="1194230" y="122816"/>
            <a:chExt cx="8559369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1194230" y="122816"/>
              <a:ext cx="85593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การเขียนโปรแกรมด้วย  </a:t>
              </a:r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806" y="184775"/>
              <a:ext cx="652161" cy="7076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012540" y="1030078"/>
            <a:ext cx="10545426" cy="1384995"/>
            <a:chOff x="675074" y="1128052"/>
            <a:chExt cx="10545426" cy="1384995"/>
          </a:xfrm>
        </p:grpSpPr>
        <p:sp>
          <p:nvSpPr>
            <p:cNvPr id="20" name="TextBox 19"/>
            <p:cNvSpPr txBox="1"/>
            <p:nvPr/>
          </p:nvSpPr>
          <p:spPr>
            <a:xfrm>
              <a:off x="675074" y="1128052"/>
              <a:ext cx="105454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	หาก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คลิกเมาส์เลือกกลุ่มคำสั่ง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    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                  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โปรแกรมจะแสดงคำสั่งควบคุมออกมา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ซึ่ง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ใช้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ควบคุม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ทำงานของโปรแกรมและตัวละคร เช่น ให้ทำงานเมื่อมีการคลิกเมาส์ ให้ทำงานซ้ำ ๆ ให้หน่วงเวลารอ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974" y="1324811"/>
              <a:ext cx="1757503" cy="38172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91" y="2284447"/>
            <a:ext cx="6890011" cy="4464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3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137712"/>
            <a:ext cx="6520377" cy="826915"/>
            <a:chOff x="847685" y="137712"/>
            <a:chExt cx="6520377" cy="826915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65617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359" y="139411"/>
              <a:ext cx="29546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แมวเหมียวนักเคลื่อนไหว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37712"/>
              <a:ext cx="707989" cy="826915"/>
              <a:chOff x="2441180" y="137712"/>
              <a:chExt cx="707989" cy="82691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37712"/>
                <a:ext cx="5661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.3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84" y="1827597"/>
            <a:ext cx="7481819" cy="46820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1105" y="1058696"/>
            <a:ext cx="7523434" cy="670725"/>
            <a:chOff x="521105" y="1058696"/>
            <a:chExt cx="7523434" cy="670725"/>
          </a:xfrm>
        </p:grpSpPr>
        <p:grpSp>
          <p:nvGrpSpPr>
            <p:cNvPr id="4" name="Group 3"/>
            <p:cNvGrpSpPr/>
            <p:nvPr/>
          </p:nvGrpSpPr>
          <p:grpSpPr>
            <a:xfrm>
              <a:off x="521105" y="1058696"/>
              <a:ext cx="1532260" cy="646331"/>
              <a:chOff x="847685" y="1058696"/>
              <a:chExt cx="1532260" cy="64633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11997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78318" y="1058696"/>
                <a:ext cx="13185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093252" y="1083090"/>
              <a:ext cx="5951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ออกแบบ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และเขียนโปรแกรมเพื่อควบคุมตัวละครให้เคลื่อนไหวได้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1105" y="1921641"/>
            <a:ext cx="3934845" cy="608435"/>
            <a:chOff x="521105" y="1791009"/>
            <a:chExt cx="3934845" cy="608435"/>
          </a:xfrm>
        </p:grpSpPr>
        <p:sp>
          <p:nvSpPr>
            <p:cNvPr id="33" name="Rounded Rectangle 32"/>
            <p:cNvSpPr/>
            <p:nvPr/>
          </p:nvSpPr>
          <p:spPr>
            <a:xfrm>
              <a:off x="521105" y="1842824"/>
              <a:ext cx="1532260" cy="5209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39290" y="1799280"/>
              <a:ext cx="2316660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  1  </a:t>
              </a:r>
              <a: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เครื่อง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4867" y="1791009"/>
              <a:ext cx="131857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วัสดุอุปกรณ์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5151" y="2785292"/>
            <a:ext cx="4358682" cy="2904731"/>
            <a:chOff x="525151" y="2785292"/>
            <a:chExt cx="4358682" cy="2904731"/>
          </a:xfrm>
        </p:grpSpPr>
        <p:sp>
          <p:nvSpPr>
            <p:cNvPr id="32" name="TextBox 31"/>
            <p:cNvSpPr txBox="1"/>
            <p:nvPr/>
          </p:nvSpPr>
          <p:spPr>
            <a:xfrm>
              <a:off x="550797" y="3381699"/>
              <a:ext cx="433303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ออกแบบโปรแกรมภาพเคลื่อนไหว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โดยปฏิบัติตามขั้นตอน ดังนี้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เปิดโปรแกรม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โปรแกรมจะ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แสดงตัวละครแมว และฉากหลังสีขาว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25151" y="2785292"/>
              <a:ext cx="1595546" cy="600164"/>
              <a:chOff x="525151" y="2785292"/>
              <a:chExt cx="1595546" cy="60016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525151" y="2834214"/>
                <a:ext cx="1532260" cy="520931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02125" y="2785292"/>
                <a:ext cx="131857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22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21075" y="659699"/>
            <a:ext cx="475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คลิกเมาส์ที่ พื้นหลัง แล้วเลือก นำเข้า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เพื่อ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นำภาพจากแหล่งที่เก็บใน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มา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เป็นฉากให้ตัวละคร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215" y="550839"/>
            <a:ext cx="468364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คลิกเมาส์ที่ ฉาก ข้อความเปลี่ยนเป็นฉาก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9680" r="11277" b="54247"/>
          <a:stretch/>
        </p:blipFill>
        <p:spPr>
          <a:xfrm>
            <a:off x="692985" y="2289111"/>
            <a:ext cx="5609794" cy="3650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55104" r="10986" b="8823"/>
          <a:stretch/>
        </p:blipFill>
        <p:spPr>
          <a:xfrm>
            <a:off x="6417485" y="2289111"/>
            <a:ext cx="5609794" cy="3650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13881" r="12301" b="51233"/>
          <a:stretch/>
        </p:blipFill>
        <p:spPr>
          <a:xfrm>
            <a:off x="692985" y="2368223"/>
            <a:ext cx="5614416" cy="36536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1961" y="659699"/>
            <a:ext cx="4753627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เลือกภาพที่ต้องการ เช่น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bedroom2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แล้วคลิกเมาส์ ตกลง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215" y="681471"/>
            <a:ext cx="5484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โปรแกรมจะแสดงโฟลเดอร์ตำแหน่งที่เก็บภาพ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ให้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ทดลองเลือก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Indoors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แล้วคลิกเมาส์ ตกลง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3603" r="15013" b="11511"/>
          <a:stretch/>
        </p:blipFill>
        <p:spPr>
          <a:xfrm>
            <a:off x="6426731" y="2368223"/>
            <a:ext cx="5614416" cy="36536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9772" r="7951" b="51598"/>
          <a:stretch/>
        </p:blipFill>
        <p:spPr>
          <a:xfrm>
            <a:off x="692985" y="2368314"/>
            <a:ext cx="5614416" cy="3625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6731" y="888305"/>
            <a:ext cx="475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ทดลองเลือกฉากอื่น ๆ ก็ได้เช่นเดียวกัน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หากต้องการโปรแกรมให้ตัวละครเคลื่อนที่ ให้คลิกเมาส์ที่ตัวละคร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417" y="681471"/>
            <a:ext cx="4683645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6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โปรแกรมจะนำภาพที่เลือกมาเป็น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ฉาก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ให้กับ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ตัวละคร ดังภาพ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54989" r="7951" b="6381"/>
          <a:stretch/>
        </p:blipFill>
        <p:spPr>
          <a:xfrm>
            <a:off x="6426731" y="2368314"/>
            <a:ext cx="5614416" cy="3625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t="13881" r="15627" b="55891"/>
          <a:stretch/>
        </p:blipFill>
        <p:spPr>
          <a:xfrm>
            <a:off x="692985" y="1913272"/>
            <a:ext cx="5537060" cy="3400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9935" y="1051595"/>
            <a:ext cx="553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10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เมื่อให้โปรแกรมทำงานจะพบว่าตัวละครเคลื่อนที่ ดังภาพ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871" y="777895"/>
            <a:ext cx="5651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9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ลากบล็อกคำสั่งมาวาง เรียงลำดับบล็อก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คำสั่ง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ตามที่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ต้องการให้ตัวละครแสดง โดยเขียนโปรแกรมได้ ดังนี้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52547" r="15455" b="17225"/>
          <a:stretch/>
        </p:blipFill>
        <p:spPr>
          <a:xfrm>
            <a:off x="6530685" y="1913272"/>
            <a:ext cx="5537060" cy="34003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22227" y="5523163"/>
            <a:ext cx="6466054" cy="1155723"/>
            <a:chOff x="3396403" y="5523163"/>
            <a:chExt cx="6466054" cy="1155723"/>
          </a:xfrm>
        </p:grpSpPr>
        <p:sp>
          <p:nvSpPr>
            <p:cNvPr id="16" name="Rounded Rectangle 15"/>
            <p:cNvSpPr/>
            <p:nvPr/>
          </p:nvSpPr>
          <p:spPr>
            <a:xfrm>
              <a:off x="3514531" y="5682665"/>
              <a:ext cx="6347926" cy="996221"/>
            </a:xfrm>
            <a:prstGeom prst="roundRect">
              <a:avLst>
                <a:gd name="adj" fmla="val 17722"/>
              </a:avLst>
            </a:prstGeom>
            <a:solidFill>
              <a:srgbClr val="D3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26351" y="5523163"/>
              <a:ext cx="58336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หากนักเรียนต้องการเปลี่ยนฉากให้ตัวละคร นักเรียนจะปฏิบัติอย่างไร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396403" y="5622015"/>
              <a:ext cx="522473" cy="522473"/>
              <a:chOff x="3418175" y="5622015"/>
              <a:chExt cx="522473" cy="522473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3418175" y="5622015"/>
                <a:ext cx="522473" cy="522473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42251" y="5683196"/>
                <a:ext cx="274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772639" y="6202575"/>
            <a:ext cx="5816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คลิกเมาส์เลือกที่ฉาก จากนั้นจะปรากฏภาพฉากต่าง ๆ ให้เลือก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2" t="38730" r="12008" b="8889"/>
          <a:stretch/>
        </p:blipFill>
        <p:spPr>
          <a:xfrm>
            <a:off x="10399486" y="952516"/>
            <a:ext cx="1382679" cy="57035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43738" y="5295684"/>
            <a:ext cx="6247123" cy="1206712"/>
            <a:chOff x="2113106" y="5426316"/>
            <a:chExt cx="6247123" cy="12067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06" y="5445615"/>
              <a:ext cx="1046838" cy="1187413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3428569" y="5515428"/>
              <a:ext cx="4801032" cy="840398"/>
            </a:xfrm>
            <a:prstGeom prst="wedgeRoundRectCallout">
              <a:avLst>
                <a:gd name="adj1" fmla="val -56831"/>
                <a:gd name="adj2" fmla="val 33459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47750" y="5426316"/>
              <a:ext cx="48124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การออกแบบอัลกอริทึมนั้นควรเขียนการทำงานหลัก ๆ ออกมาก่อน </a:t>
              </a:r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สำหรับ</a:t>
              </a: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การทำงานย่อย ๆ อาจแทรกเข้าไปภายหลังได้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8279" y="242606"/>
            <a:ext cx="9042526" cy="1792342"/>
            <a:chOff x="358279" y="242606"/>
            <a:chExt cx="9042526" cy="17923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1" t="10582" r="14962" b="64657"/>
            <a:stretch/>
          </p:blipFill>
          <p:spPr>
            <a:xfrm>
              <a:off x="6199100" y="242606"/>
              <a:ext cx="3201705" cy="17923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58279" y="347763"/>
              <a:ext cx="5376408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6000" b="1" dirty="0">
                  <a:solidFill>
                    <a:srgbClr val="010002"/>
                  </a:solidFill>
                  <a:latin typeface="TH Sarabun New" pitchFamily="34" charset="-34"/>
                  <a:cs typeface="TH Sarabun New" pitchFamily="34" charset="-34"/>
                </a:rPr>
                <a:t>การออกแบบอัลกอริทึม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3483" y="2010732"/>
            <a:ext cx="9692396" cy="3046988"/>
            <a:chOff x="633483" y="2010732"/>
            <a:chExt cx="9692396" cy="30469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71512" r="36126" b="6844"/>
            <a:stretch/>
          </p:blipFill>
          <p:spPr>
            <a:xfrm>
              <a:off x="633483" y="2094117"/>
              <a:ext cx="4826001" cy="2847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459485" y="2010732"/>
              <a:ext cx="486639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อัลกอริทึม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ของคอมพิวเตอร์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คล้ายกับ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ลำดับ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ขั้นตอนการทำงานของมนุษย์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เช่น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กิจวัตรประจำวันของนักเรียน 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มีลำดับการทำ ดังนี้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148598"/>
            <a:ext cx="6520377" cy="816029"/>
            <a:chOff x="847685" y="148598"/>
            <a:chExt cx="6520377" cy="816029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76503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359" y="150297"/>
              <a:ext cx="29418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บอกเล่ากิจวัตรประจำวัน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48598"/>
              <a:ext cx="707989" cy="816029"/>
              <a:chOff x="2441180" y="148598"/>
              <a:chExt cx="707989" cy="81602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48598"/>
                <a:ext cx="5661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2" y="2520247"/>
            <a:ext cx="4997010" cy="41208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9258" y="1119979"/>
            <a:ext cx="6745943" cy="656008"/>
            <a:chOff x="489258" y="1119979"/>
            <a:chExt cx="6745943" cy="656008"/>
          </a:xfrm>
        </p:grpSpPr>
        <p:grpSp>
          <p:nvGrpSpPr>
            <p:cNvPr id="4" name="Group 3"/>
            <p:cNvGrpSpPr/>
            <p:nvPr/>
          </p:nvGrpSpPr>
          <p:grpSpPr>
            <a:xfrm>
              <a:off x="489258" y="1119979"/>
              <a:ext cx="1532260" cy="646331"/>
              <a:chOff x="847685" y="1058696"/>
              <a:chExt cx="1532260" cy="64633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11997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56545" y="1058696"/>
                <a:ext cx="13076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43478" y="1129656"/>
              <a:ext cx="5191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ออกแบบ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และเขียนโปรแกรมเพื่อควบคุมให้ตัวละครเล่าเรื่องได้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1218" y="2088258"/>
            <a:ext cx="4062805" cy="657216"/>
            <a:chOff x="511218" y="2088258"/>
            <a:chExt cx="4062805" cy="657216"/>
          </a:xfrm>
        </p:grpSpPr>
        <p:grpSp>
          <p:nvGrpSpPr>
            <p:cNvPr id="7" name="Group 6"/>
            <p:cNvGrpSpPr/>
            <p:nvPr/>
          </p:nvGrpSpPr>
          <p:grpSpPr>
            <a:xfrm>
              <a:off x="511218" y="2099143"/>
              <a:ext cx="1532260" cy="646331"/>
              <a:chOff x="511218" y="2099143"/>
              <a:chExt cx="1532260" cy="646331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11218" y="2153574"/>
                <a:ext cx="1532260" cy="52093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5435" y="2099143"/>
                <a:ext cx="13687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085598" y="2088258"/>
              <a:ext cx="2488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   1  </a:t>
              </a:r>
              <a: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เครื่อง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8488" y="2951522"/>
            <a:ext cx="5305203" cy="2067642"/>
            <a:chOff x="518488" y="2951522"/>
            <a:chExt cx="5305203" cy="2067642"/>
          </a:xfrm>
        </p:grpSpPr>
        <p:sp>
          <p:nvSpPr>
            <p:cNvPr id="35" name="TextBox 34"/>
            <p:cNvSpPr txBox="1"/>
            <p:nvPr/>
          </p:nvSpPr>
          <p:spPr>
            <a:xfrm>
              <a:off x="549027" y="3711114"/>
              <a:ext cx="5274664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เขียนโปรแกรมด้วย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ให้ตัวละครเล่า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เรื่อง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จาก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การออกแบบอัลกอริทึมกิจวัตรประจำวันของนักเรียน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ปฏิบัติตามขั้นตอน ดังนี้</a:t>
              </a:r>
            </a:p>
            <a:p>
              <a:endParaRPr lang="th-TH" sz="700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18488" y="2951522"/>
              <a:ext cx="1532260" cy="600164"/>
              <a:chOff x="518488" y="2951522"/>
              <a:chExt cx="1532260" cy="60016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518488" y="2995066"/>
                <a:ext cx="1532260" cy="520931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09345" y="2951522"/>
                <a:ext cx="103235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ปฏิบัติ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7106210" y="1560953"/>
            <a:ext cx="5521218" cy="853886"/>
            <a:chOff x="7106210" y="1560953"/>
            <a:chExt cx="5521218" cy="853886"/>
          </a:xfrm>
        </p:grpSpPr>
        <p:sp>
          <p:nvSpPr>
            <p:cNvPr id="12" name="Pentagon 11"/>
            <p:cNvSpPr/>
            <p:nvPr/>
          </p:nvSpPr>
          <p:spPr>
            <a:xfrm flipH="1">
              <a:off x="7106210" y="1560953"/>
              <a:ext cx="5116285" cy="853886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87219" y="1645963"/>
              <a:ext cx="5140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สร้าง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ฉากให้ตัวละครเป็นฉากห้องนอน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8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65" y="1433920"/>
            <a:ext cx="5122191" cy="5225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" y="186516"/>
            <a:ext cx="8795657" cy="1247404"/>
            <a:chOff x="-1" y="828790"/>
            <a:chExt cx="8795657" cy="1247404"/>
          </a:xfrm>
        </p:grpSpPr>
        <p:grpSp>
          <p:nvGrpSpPr>
            <p:cNvPr id="11" name="Group 10"/>
            <p:cNvGrpSpPr/>
            <p:nvPr/>
          </p:nvGrpSpPr>
          <p:grpSpPr>
            <a:xfrm>
              <a:off x="-1" y="828790"/>
              <a:ext cx="8795657" cy="1247404"/>
              <a:chOff x="-1" y="339458"/>
              <a:chExt cx="8795657" cy="1247404"/>
            </a:xfrm>
          </p:grpSpPr>
          <p:sp>
            <p:nvSpPr>
              <p:cNvPr id="3" name="Pentagon 2"/>
              <p:cNvSpPr/>
              <p:nvPr/>
            </p:nvSpPr>
            <p:spPr>
              <a:xfrm>
                <a:off x="-1" y="339458"/>
                <a:ext cx="8795657" cy="1247404"/>
              </a:xfrm>
              <a:prstGeom prst="homePlat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49263" y="528051"/>
                <a:ext cx="668568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2. 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ลากบล็อกคำสั่ง                  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มา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วาง จากนั้นเลือกกลุ่มคำสั่ง                    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   แล้ว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ลากบล็อกคำสั่ง                              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มาวาง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413" y="1017383"/>
              <a:ext cx="1198388" cy="4026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232" y="1548807"/>
              <a:ext cx="2240504" cy="3391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70"/>
            <a:stretch/>
          </p:blipFill>
          <p:spPr>
            <a:xfrm>
              <a:off x="7161497" y="1017383"/>
              <a:ext cx="1133417" cy="391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7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49" y="544106"/>
            <a:ext cx="2813551" cy="6140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779" y="4713966"/>
            <a:ext cx="7405387" cy="1171363"/>
            <a:chOff x="203727" y="4931686"/>
            <a:chExt cx="7405387" cy="1171363"/>
          </a:xfrm>
        </p:grpSpPr>
        <p:sp>
          <p:nvSpPr>
            <p:cNvPr id="12" name="Pentagon 11"/>
            <p:cNvSpPr/>
            <p:nvPr/>
          </p:nvSpPr>
          <p:spPr>
            <a:xfrm>
              <a:off x="203727" y="4931686"/>
              <a:ext cx="7405387" cy="880284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5791" y="5148942"/>
              <a:ext cx="6683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5.  เมื่อ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ให้โปรแกรมทำงาน ตัวละครจะเล่าเรื่องราวตามโปรแกรม</a:t>
              </a:r>
            </a:p>
            <a:p>
              <a:endParaRPr lang="th-TH" sz="28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40" y="2927240"/>
            <a:ext cx="6846070" cy="1285516"/>
            <a:chOff x="153444" y="3525970"/>
            <a:chExt cx="6846070" cy="1285516"/>
          </a:xfrm>
        </p:grpSpPr>
        <p:sp>
          <p:nvSpPr>
            <p:cNvPr id="11" name="Pentagon 10"/>
            <p:cNvSpPr/>
            <p:nvPr/>
          </p:nvSpPr>
          <p:spPr>
            <a:xfrm>
              <a:off x="153444" y="3525970"/>
              <a:ext cx="6846070" cy="128551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5344" y="3594608"/>
              <a:ext cx="62435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4.  จะ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เห็นว่าการเขียนโปรแกรมให้ตัวละครเล่ากิจวัตร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ประจำวัน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จะ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เป็นการลากบล็อกคำสั่งมาเรียงตามอัลกอริทึมที่ออกแบบไว้ 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เราสามารถเติมรายละเอียดย่อย ๆ ลงไปได้</a:t>
              </a:r>
              <a:endParaRPr lang="th-TH" sz="2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3993" y="831242"/>
            <a:ext cx="8047413" cy="1575968"/>
            <a:chOff x="153443" y="1567543"/>
            <a:chExt cx="8047413" cy="1575968"/>
          </a:xfrm>
        </p:grpSpPr>
        <p:grpSp>
          <p:nvGrpSpPr>
            <p:cNvPr id="13" name="Group 12"/>
            <p:cNvGrpSpPr/>
            <p:nvPr/>
          </p:nvGrpSpPr>
          <p:grpSpPr>
            <a:xfrm>
              <a:off x="153443" y="1567543"/>
              <a:ext cx="8047413" cy="1575968"/>
              <a:chOff x="153443" y="1567543"/>
              <a:chExt cx="8047413" cy="1575968"/>
            </a:xfrm>
          </p:grpSpPr>
          <p:sp>
            <p:nvSpPr>
              <p:cNvPr id="10" name="Pentagon 9"/>
              <p:cNvSpPr/>
              <p:nvPr/>
            </p:nvSpPr>
            <p:spPr>
              <a:xfrm>
                <a:off x="153443" y="1567543"/>
                <a:ext cx="8047413" cy="1575968"/>
              </a:xfrm>
              <a:prstGeom prst="homePlat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87000" y="1807701"/>
                <a:ext cx="77138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3.  ลาก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บล็อกคำสั่ง                   มาวางต่อ จากนั้นลากบล็อกคำสั่ง                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ใน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กลุ่มรูปร่างมาวางต่อไป แล้วแก้ไขข้อความเป็น “กิจกรรมวันนี้”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แล้วลากบล็อกคำสั่งต่าง ๆ มาวางต่อให้สมบูรณ์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ดังภาพ</a:t>
                </a:r>
                <a:endParaRPr lang="en-US" sz="2400" b="1" dirty="0" smtClean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761" y="1840147"/>
              <a:ext cx="1084694" cy="36978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060" y="1795647"/>
              <a:ext cx="1009560" cy="387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19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7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1064110"/>
            <a:ext cx="6023428" cy="5395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5" y="184505"/>
            <a:ext cx="687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การเขียน</a:t>
            </a:r>
            <a:r>
              <a:rPr lang="th-TH" sz="5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โปรแกรมโต้ตอบ</a:t>
            </a:r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กับผู้ใช้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431318" y="133252"/>
            <a:ext cx="3944256" cy="3416320"/>
            <a:chOff x="7431318" y="133252"/>
            <a:chExt cx="3944256" cy="3416320"/>
          </a:xfrm>
        </p:grpSpPr>
        <p:sp>
          <p:nvSpPr>
            <p:cNvPr id="15" name="Oval 14"/>
            <p:cNvSpPr/>
            <p:nvPr/>
          </p:nvSpPr>
          <p:spPr>
            <a:xfrm>
              <a:off x="7431318" y="290286"/>
              <a:ext cx="391886" cy="391886"/>
            </a:xfrm>
            <a:prstGeom prst="ellipse">
              <a:avLst/>
            </a:prstGeom>
            <a:solidFill>
              <a:srgbClr val="FFCB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431318" y="841831"/>
              <a:ext cx="391886" cy="391886"/>
            </a:xfrm>
            <a:prstGeom prst="ellipse">
              <a:avLst/>
            </a:prstGeom>
            <a:solidFill>
              <a:srgbClr val="FFCB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431318" y="1904420"/>
              <a:ext cx="391886" cy="391886"/>
            </a:xfrm>
            <a:prstGeom prst="ellipse">
              <a:avLst/>
            </a:prstGeom>
            <a:solidFill>
              <a:srgbClr val="FFCB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431318" y="3011023"/>
              <a:ext cx="391886" cy="391886"/>
            </a:xfrm>
            <a:prstGeom prst="ellipse">
              <a:avLst/>
            </a:prstGeom>
            <a:solidFill>
              <a:srgbClr val="FFCB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78942" y="133252"/>
              <a:ext cx="389663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กดคีย์บอร์ดไปทางขวา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2.1  ให้ตัวละครเคลื่อนที่ไปทางขวา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กดคีย์บอร์ดไปทางซ้าย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3.1  ให้ตัวละครเคลื่อนที่ไปทางซ้าย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จบ</a:t>
              </a:r>
            </a:p>
          </p:txBody>
        </p:sp>
        <p:sp>
          <p:nvSpPr>
            <p:cNvPr id="3" name="Action Button: Forward or Next 2">
              <a:hlinkClick r:id="" action="ppaction://noaction" highlightClick="1"/>
            </p:cNvPr>
            <p:cNvSpPr/>
            <p:nvPr/>
          </p:nvSpPr>
          <p:spPr>
            <a:xfrm>
              <a:off x="9911720" y="857540"/>
              <a:ext cx="327454" cy="327454"/>
            </a:xfrm>
            <a:prstGeom prst="actionButtonForwardNext">
              <a:avLst/>
            </a:prstGeom>
            <a:solidFill>
              <a:srgbClr val="FFCB2A"/>
            </a:solidFill>
            <a:ln>
              <a:solidFill>
                <a:srgbClr val="FFC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Action Button: Forward or Next 18">
              <a:hlinkClick r:id="" action="ppaction://noaction" highlightClick="1"/>
            </p:cNvPr>
            <p:cNvSpPr/>
            <p:nvPr/>
          </p:nvSpPr>
          <p:spPr>
            <a:xfrm flipH="1">
              <a:off x="9958052" y="1947522"/>
              <a:ext cx="327454" cy="327454"/>
            </a:xfrm>
            <a:prstGeom prst="actionButtonForwardNext">
              <a:avLst/>
            </a:prstGeom>
            <a:solidFill>
              <a:srgbClr val="FFCB2A"/>
            </a:solidFill>
            <a:ln>
              <a:solidFill>
                <a:srgbClr val="FFC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542143" y="3317450"/>
            <a:ext cx="3661442" cy="3439428"/>
            <a:chOff x="7672775" y="3132388"/>
            <a:chExt cx="3661442" cy="3439428"/>
          </a:xfrm>
        </p:grpSpPr>
        <p:sp>
          <p:nvSpPr>
            <p:cNvPr id="8" name="Down Arrow 7"/>
            <p:cNvSpPr/>
            <p:nvPr/>
          </p:nvSpPr>
          <p:spPr>
            <a:xfrm>
              <a:off x="9298468" y="4536651"/>
              <a:ext cx="271575" cy="389155"/>
            </a:xfrm>
            <a:prstGeom prst="downArrow">
              <a:avLst>
                <a:gd name="adj1" fmla="val 47687"/>
                <a:gd name="adj2" fmla="val 5031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9315093" y="5613065"/>
              <a:ext cx="271575" cy="389155"/>
            </a:xfrm>
            <a:prstGeom prst="downArrow">
              <a:avLst>
                <a:gd name="adj1" fmla="val 47687"/>
                <a:gd name="adj2" fmla="val 5031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9298466" y="3446321"/>
              <a:ext cx="271575" cy="393997"/>
            </a:xfrm>
            <a:prstGeom prst="downArrow">
              <a:avLst>
                <a:gd name="adj1" fmla="val 47687"/>
                <a:gd name="adj2" fmla="val 5031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548428" y="3132388"/>
              <a:ext cx="1771650" cy="558568"/>
              <a:chOff x="8548428" y="3339222"/>
              <a:chExt cx="1771650" cy="558568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548428" y="3339222"/>
                <a:ext cx="1771650" cy="430050"/>
              </a:xfrm>
              <a:prstGeom prst="roundRect">
                <a:avLst>
                  <a:gd name="adj" fmla="val 38685"/>
                </a:avLst>
              </a:prstGeom>
              <a:solidFill>
                <a:srgbClr val="FFCB2A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773146" y="3374570"/>
                <a:ext cx="13046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685332" y="3844985"/>
              <a:ext cx="3648885" cy="854071"/>
              <a:chOff x="7609130" y="4149793"/>
              <a:chExt cx="3648885" cy="854071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7643746" y="4149793"/>
                <a:ext cx="3614269" cy="794138"/>
              </a:xfrm>
              <a:prstGeom prst="roundRect">
                <a:avLst>
                  <a:gd name="adj" fmla="val 0"/>
                </a:avLst>
              </a:prstGeom>
              <a:solidFill>
                <a:srgbClr val="F7D9D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609130" y="4172867"/>
                <a:ext cx="36467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กดคีย์บอร์ดไปทางขวา</a:t>
                </a:r>
                <a:b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ให้ตัวละครเคลื่อนที่ไปทางขวา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11393" y="6013248"/>
              <a:ext cx="1771650" cy="558568"/>
              <a:chOff x="8548428" y="3339222"/>
              <a:chExt cx="1771650" cy="558568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8548428" y="3339222"/>
                <a:ext cx="1771650" cy="430050"/>
              </a:xfrm>
              <a:prstGeom prst="roundRect">
                <a:avLst>
                  <a:gd name="adj" fmla="val 38685"/>
                </a:avLst>
              </a:prstGeom>
              <a:solidFill>
                <a:srgbClr val="FFCB2A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773146" y="3374570"/>
                <a:ext cx="13046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จบ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672775" y="4927467"/>
              <a:ext cx="3648885" cy="854071"/>
              <a:chOff x="7609130" y="4149793"/>
              <a:chExt cx="3648885" cy="85407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7643746" y="4149793"/>
                <a:ext cx="3614269" cy="794138"/>
              </a:xfrm>
              <a:prstGeom prst="roundRect">
                <a:avLst>
                  <a:gd name="adj" fmla="val 0"/>
                </a:avLst>
              </a:prstGeom>
              <a:solidFill>
                <a:srgbClr val="F7D9D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609130" y="4172867"/>
                <a:ext cx="36467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กดคีย์บอร์ดไปทางซ้าย</a:t>
                </a:r>
                <a:b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ให้ตัวละครเคลื่อนที่ไปทางซ้าย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023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1578" y="59950"/>
            <a:ext cx="4834412" cy="1360137"/>
            <a:chOff x="880587" y="473261"/>
            <a:chExt cx="4834412" cy="1360137"/>
          </a:xfrm>
        </p:grpSpPr>
        <p:sp>
          <p:nvSpPr>
            <p:cNvPr id="14" name="Rounded Rectangle 13"/>
            <p:cNvSpPr/>
            <p:nvPr/>
          </p:nvSpPr>
          <p:spPr>
            <a:xfrm>
              <a:off x="1090990" y="629282"/>
              <a:ext cx="4525156" cy="1153504"/>
            </a:xfrm>
            <a:prstGeom prst="roundRect">
              <a:avLst>
                <a:gd name="adj" fmla="val 29649"/>
              </a:avLst>
            </a:prstGeom>
            <a:solidFill>
              <a:srgbClr val="D3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22556" y="633069"/>
              <a:ext cx="4092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นักเรียนมีแนวคิดในการเล่ากิจวัตรประจำวันอย่างไร เขียนอัลกอริทึมตามความคิดของตนเอง แล้วเขียนโปรแกรมด้วย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80587" y="473261"/>
              <a:ext cx="700792" cy="715962"/>
              <a:chOff x="921764" y="2099934"/>
              <a:chExt cx="700792" cy="71596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921764" y="2099934"/>
                <a:ext cx="700792" cy="700792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22123" y="2169565"/>
                <a:ext cx="274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32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434554" y="1588475"/>
            <a:ext cx="4276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ตรวจสอบว่าเพื่อนเล่ามาแล้วเข้าใจหรือไม่</a:t>
            </a:r>
            <a:b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หากยังไม่เข้าใจในจุดใด ให้เพื่อนเพิ่มรายละเอียด</a:t>
            </a:r>
            <a:b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ในส่วนนั้น ๆ ซึ่งจะเป็นอัลกอริทึมที่ละเอียดมากขึ้น</a:t>
            </a:r>
            <a:endParaRPr lang="en-US" sz="24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61619" y="1611085"/>
            <a:ext cx="2718477" cy="5055737"/>
            <a:chOff x="2179923" y="2008807"/>
            <a:chExt cx="2048134" cy="4668901"/>
          </a:xfrm>
        </p:grpSpPr>
        <p:grpSp>
          <p:nvGrpSpPr>
            <p:cNvPr id="7" name="Group 6"/>
            <p:cNvGrpSpPr/>
            <p:nvPr/>
          </p:nvGrpSpPr>
          <p:grpSpPr>
            <a:xfrm>
              <a:off x="2618596" y="2008807"/>
              <a:ext cx="1609461" cy="4668901"/>
              <a:chOff x="7795766" y="930809"/>
              <a:chExt cx="1609461" cy="466890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02003" y="1175241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05257" y="1606865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08511" y="2063144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15019" y="2499314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21527" y="2947865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xmlns="" id="{AAB56E31-294A-E646-84A8-ED07242CAFE1}"/>
                  </a:ext>
                </a:extLst>
              </p:cNvPr>
              <p:cNvSpPr/>
              <p:nvPr/>
            </p:nvSpPr>
            <p:spPr>
              <a:xfrm>
                <a:off x="8235954" y="930809"/>
                <a:ext cx="726072" cy="255506"/>
              </a:xfrm>
              <a:prstGeom prst="roundRect">
                <a:avLst>
                  <a:gd name="adj" fmla="val 50000"/>
                </a:avLst>
              </a:prstGeom>
              <a:solidFill>
                <a:srgbClr val="FFE19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04686AEB-7904-784B-9A3B-119F227CA128}"/>
                  </a:ext>
                </a:extLst>
              </p:cNvPr>
              <p:cNvSpPr/>
              <p:nvPr/>
            </p:nvSpPr>
            <p:spPr>
              <a:xfrm>
                <a:off x="7795766" y="1371992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ตื่นนอน เก็บที่นอน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72723463-FE98-9C4D-A95E-C2BB0AB60C41}"/>
                  </a:ext>
                </a:extLst>
              </p:cNvPr>
              <p:cNvSpPr/>
              <p:nvPr/>
            </p:nvSpPr>
            <p:spPr>
              <a:xfrm>
                <a:off x="7795766" y="1813175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อาบน้ำ แต่งตัว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39C843FA-20F4-7F4F-B9F4-AEE0C5C571CB}"/>
                  </a:ext>
                </a:extLst>
              </p:cNvPr>
              <p:cNvSpPr/>
              <p:nvPr/>
            </p:nvSpPr>
            <p:spPr>
              <a:xfrm>
                <a:off x="7795766" y="2254358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รับประทานอาหารเช้า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0F80C432-AE21-5E42-9F94-1B7C7110B7B2}"/>
                  </a:ext>
                </a:extLst>
              </p:cNvPr>
              <p:cNvSpPr/>
              <p:nvPr/>
            </p:nvSpPr>
            <p:spPr>
              <a:xfrm>
                <a:off x="7795766" y="2695541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ล้างจาน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16366098-A0E3-5640-AEB7-C1741D0BFA4A}"/>
                  </a:ext>
                </a:extLst>
              </p:cNvPr>
              <p:cNvSpPr/>
              <p:nvPr/>
            </p:nvSpPr>
            <p:spPr>
              <a:xfrm>
                <a:off x="7795766" y="3136724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ไปโรงเรียน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xmlns="" id="{51B876F5-9A46-884E-B252-41100C1FF9FF}"/>
                  </a:ext>
                </a:extLst>
              </p:cNvPr>
              <p:cNvSpPr/>
              <p:nvPr/>
            </p:nvSpPr>
            <p:spPr>
              <a:xfrm>
                <a:off x="8258491" y="5344204"/>
                <a:ext cx="726072" cy="255506"/>
              </a:xfrm>
              <a:prstGeom prst="roundRect">
                <a:avLst>
                  <a:gd name="adj" fmla="val 50000"/>
                </a:avLst>
              </a:prstGeom>
              <a:solidFill>
                <a:srgbClr val="FFE19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จบ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21527" y="3379486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16366098-A0E3-5640-AEB7-C1741D0BFA4A}"/>
                  </a:ext>
                </a:extLst>
              </p:cNvPr>
              <p:cNvSpPr/>
              <p:nvPr/>
            </p:nvSpPr>
            <p:spPr>
              <a:xfrm>
                <a:off x="7795766" y="3568345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กลับบ้าน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21527" y="3818103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16366098-A0E3-5640-AEB7-C1741D0BFA4A}"/>
                  </a:ext>
                </a:extLst>
              </p:cNvPr>
              <p:cNvSpPr/>
              <p:nvPr/>
            </p:nvSpPr>
            <p:spPr>
              <a:xfrm>
                <a:off x="7795766" y="4006962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เล่นกีฬา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21527" y="4249724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16366098-A0E3-5640-AEB7-C1741D0BFA4A}"/>
                  </a:ext>
                </a:extLst>
              </p:cNvPr>
              <p:cNvSpPr/>
              <p:nvPr/>
            </p:nvSpPr>
            <p:spPr>
              <a:xfrm>
                <a:off x="7795766" y="4438583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อ่านหนังสือ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24539" y="4694090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16366098-A0E3-5640-AEB7-C1741D0BFA4A}"/>
                  </a:ext>
                </a:extLst>
              </p:cNvPr>
              <p:cNvSpPr/>
              <p:nvPr/>
            </p:nvSpPr>
            <p:spPr>
              <a:xfrm>
                <a:off x="7798778" y="4882949"/>
                <a:ext cx="1606449" cy="255506"/>
              </a:xfrm>
              <a:prstGeom prst="rect">
                <a:avLst/>
              </a:prstGeom>
              <a:solidFill>
                <a:srgbClr val="A1C4E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เข้านอน</a:t>
                </a:r>
                <a:endPara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256F9FBC-FF40-2942-943B-75AF2290513F}"/>
                  </a:ext>
                </a:extLst>
              </p:cNvPr>
              <p:cNvCxnSpPr/>
              <p:nvPr/>
            </p:nvCxnSpPr>
            <p:spPr>
              <a:xfrm>
                <a:off x="8628035" y="5139865"/>
                <a:ext cx="6508" cy="19675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2262587" y="2155940"/>
              <a:ext cx="635504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6.00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262587" y="2601229"/>
              <a:ext cx="635504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6.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15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261420" y="3037727"/>
              <a:ext cx="635504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6.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30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53217" y="3499218"/>
              <a:ext cx="635504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6.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40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253217" y="3907678"/>
              <a:ext cx="635504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7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81450" y="4362601"/>
              <a:ext cx="723667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6.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179923" y="4789208"/>
              <a:ext cx="723667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6.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40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81344" y="5220077"/>
              <a:ext cx="723667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19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180570" y="5674378"/>
              <a:ext cx="723667" cy="426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20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น.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19126" y="147344"/>
            <a:ext cx="5010994" cy="1290070"/>
            <a:chOff x="6019126" y="147344"/>
            <a:chExt cx="5010994" cy="1290070"/>
          </a:xfrm>
        </p:grpSpPr>
        <p:sp>
          <p:nvSpPr>
            <p:cNvPr id="50" name="Rounded Rectangle 49"/>
            <p:cNvSpPr/>
            <p:nvPr/>
          </p:nvSpPr>
          <p:spPr>
            <a:xfrm>
              <a:off x="6299848" y="243170"/>
              <a:ext cx="4411695" cy="1153504"/>
            </a:xfrm>
            <a:prstGeom prst="roundRect">
              <a:avLst>
                <a:gd name="adj" fmla="val 29649"/>
              </a:avLst>
            </a:prstGeom>
            <a:solidFill>
              <a:srgbClr val="D3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07006" y="237085"/>
              <a:ext cx="42231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นักเรียนแลกเปลี่ยนกันพิจารณา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อัลกอริทึม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เล่ากิจวัตรประจำวันของเพื่อน หาก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ยัง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ไม่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สมบูรณ์ นักเรียนจะแนะนำเพื่อน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อย่างไร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019126" y="147344"/>
              <a:ext cx="700792" cy="711678"/>
              <a:chOff x="5834064" y="190888"/>
              <a:chExt cx="700792" cy="71167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834064" y="190888"/>
                <a:ext cx="700792" cy="700792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025528" y="256235"/>
                <a:ext cx="274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32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424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38977" y="983217"/>
            <a:ext cx="926776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เขียนโปรแกรมโต้ตอบกับผู้ใช้  เป็นโปรแกรมที่มีการตอบสนองเมื่อผู้ใช้กระทำการใด ๆ เช่น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กด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คีย์บอร์ด  คลิกเมาส์  โดยการเขียนโปรแกรมจะต้องรับข้อมูลที่ผู้ใช้สั่งงานเข้ามา จากนั้นประมวล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ทำตาม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เงื่อนไขที่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กำหนด  เช่น  หากผู้ใช้ต้องการควบคุมตัวละครให้เคลื่อนที่ไปทางขวาหรือเคลื่อนที่ไปทางซ้าย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เมื่อ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มี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การกด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คีย์บอร์ด  นักเรียนอาจเขียนอัลกอริทึมการทำงาน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ดังนี้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เริ่มต้น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ถ้ากดคีย์บอร์ดไปทางขวา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2.1  ให้ตัวละครเคลื่อนไปทางขวา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ถ้ากดคีย์บอร์ดไปทางซ้าย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3.1  ให้ตัวละครเคลื่อนไปทางซ้าย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จบ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B0D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94230" y="111930"/>
            <a:ext cx="8559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การเขียนโปรแกรมโต้ตอบกับผู้ใช้</a:t>
            </a:r>
          </a:p>
        </p:txBody>
      </p:sp>
      <p:grpSp>
        <p:nvGrpSpPr>
          <p:cNvPr id="18" name="Group 17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19" name="Right Triangle 18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8AC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E0E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226213" y="2769303"/>
            <a:ext cx="3517987" cy="3800059"/>
            <a:chOff x="6975841" y="3199353"/>
            <a:chExt cx="2932249" cy="3254349"/>
          </a:xfrm>
        </p:grpSpPr>
        <p:sp>
          <p:nvSpPr>
            <p:cNvPr id="13" name="Down Arrow 12"/>
            <p:cNvSpPr/>
            <p:nvPr/>
          </p:nvSpPr>
          <p:spPr>
            <a:xfrm>
              <a:off x="8306178" y="4632645"/>
              <a:ext cx="271575" cy="389155"/>
            </a:xfrm>
            <a:prstGeom prst="downArrow">
              <a:avLst>
                <a:gd name="adj1" fmla="val 47687"/>
                <a:gd name="adj2" fmla="val 5031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8322803" y="5621971"/>
              <a:ext cx="271575" cy="389155"/>
            </a:xfrm>
            <a:prstGeom prst="downArrow">
              <a:avLst>
                <a:gd name="adj1" fmla="val 47687"/>
                <a:gd name="adj2" fmla="val 5031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8306176" y="3634245"/>
              <a:ext cx="271575" cy="389155"/>
            </a:xfrm>
            <a:prstGeom prst="downArrow">
              <a:avLst>
                <a:gd name="adj1" fmla="val 47687"/>
                <a:gd name="adj2" fmla="val 5031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975843" y="5034936"/>
              <a:ext cx="2932247" cy="599561"/>
            </a:xfrm>
            <a:prstGeom prst="roundRect">
              <a:avLst>
                <a:gd name="adj" fmla="val 0"/>
              </a:avLst>
            </a:prstGeom>
            <a:solidFill>
              <a:srgbClr val="C6EAFA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กดคีย์บอร์ดไปทางซ้าย</a:t>
              </a:r>
              <a:b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ให้ตัวละครเคลื่อนที่ไปทางซ้าย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572766" y="6023652"/>
              <a:ext cx="1771650" cy="430050"/>
            </a:xfrm>
            <a:prstGeom prst="roundRect">
              <a:avLst>
                <a:gd name="adj" fmla="val 38685"/>
              </a:avLst>
            </a:prstGeom>
            <a:solidFill>
              <a:srgbClr val="D1E29B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975841" y="4033084"/>
              <a:ext cx="2932247" cy="599561"/>
            </a:xfrm>
            <a:prstGeom prst="roundRect">
              <a:avLst>
                <a:gd name="adj" fmla="val 0"/>
              </a:avLst>
            </a:prstGeom>
            <a:solidFill>
              <a:srgbClr val="C6EAFA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กดคีย์บอร์ดไปทางขวา</a:t>
              </a:r>
              <a:b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ให้ตัวละครเคลื่อนที่ไปทางขวา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556138" y="3199353"/>
              <a:ext cx="1771650" cy="430050"/>
            </a:xfrm>
            <a:prstGeom prst="roundRect">
              <a:avLst>
                <a:gd name="adj" fmla="val 38685"/>
              </a:avLst>
            </a:prstGeom>
            <a:solidFill>
              <a:srgbClr val="D1E29B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8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08344" y="1092077"/>
            <a:ext cx="10244373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	จาก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อัลกอริทึมที่เขียนขึ้นเมื่อนำไปพัฒนาเป็นโปรแกรมจะทำให้เราควบคุมตัวละครให้เคลื่อนที่ได้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แต่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โปรแกรมคอมพิวเตอร์จะทำงานเรียงลำดับจากเริ่มต้นไปจนจบเพียงครั้งเดียว ซึ่งเราอาจพบ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ข้อผิดพลาด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เมื่อ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กดคีย์บอร์ดครั้งต่อไป ดังนั้น เราอาจแก้ข้อผิดพลาดโดยการเขียนอัลกอริทึมใหม่ให้โปรแกรมทำซ้ำตรวจสอบ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การกดคีย์บอร์ดตลอดการทำงานของโปรแกรมได้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ดังนี้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เริ่มต้น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ถ้ากดคีย์บอร์ดไปทางขวา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2.1  ให้ตัวละครเคลื่อนไปทางขวา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ถ้ากดคีย์บอร์ดไปทางซ้าย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3.1  ให้ตัวละครเคลื่อนไปทางซ้าย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กลับไปทำข้อ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B0D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94230" y="144588"/>
            <a:ext cx="8559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การเขียนโปรแกรมโต้ตอบกับผู้ใช้</a:t>
            </a:r>
          </a:p>
        </p:txBody>
      </p:sp>
      <p:grpSp>
        <p:nvGrpSpPr>
          <p:cNvPr id="18" name="Group 17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19" name="Right Triangle 18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8AC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E0E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46" y="2779838"/>
            <a:ext cx="3509434" cy="3922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3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94168"/>
            <a:ext cx="6520377" cy="881985"/>
            <a:chOff x="847685" y="94168"/>
            <a:chExt cx="6520377" cy="881985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5836" y="122073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359" y="95867"/>
              <a:ext cx="217880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สนุกกับตัวละคร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94168"/>
              <a:ext cx="707989" cy="870459"/>
              <a:chOff x="2441180" y="94168"/>
              <a:chExt cx="707989" cy="87045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495958" y="94168"/>
                <a:ext cx="614272" cy="85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en-US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94" y="2693438"/>
            <a:ext cx="4630784" cy="3841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431" y="1264112"/>
            <a:ext cx="7390537" cy="646331"/>
            <a:chOff x="510219" y="1114498"/>
            <a:chExt cx="7390537" cy="646331"/>
          </a:xfrm>
        </p:grpSpPr>
        <p:grpSp>
          <p:nvGrpSpPr>
            <p:cNvPr id="5" name="Group 4"/>
            <p:cNvGrpSpPr/>
            <p:nvPr/>
          </p:nvGrpSpPr>
          <p:grpSpPr>
            <a:xfrm>
              <a:off x="510219" y="1134898"/>
              <a:ext cx="1532260" cy="600164"/>
              <a:chOff x="847685" y="1134898"/>
              <a:chExt cx="1532260" cy="600164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185295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67432" y="1134898"/>
                <a:ext cx="122371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116180" y="1114498"/>
              <a:ext cx="578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ออกแบบ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และเขียนโปรแกรมเพื่อควบคุมให้ตัวละครโต้ตอบกับผู้ใช้ได้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7431" y="2459930"/>
            <a:ext cx="3651343" cy="621736"/>
            <a:chOff x="458063" y="1752340"/>
            <a:chExt cx="3651343" cy="621736"/>
          </a:xfrm>
        </p:grpSpPr>
        <p:sp>
          <p:nvSpPr>
            <p:cNvPr id="26" name="TextBox 25"/>
            <p:cNvSpPr txBox="1"/>
            <p:nvPr/>
          </p:nvSpPr>
          <p:spPr>
            <a:xfrm>
              <a:off x="2055639" y="1752340"/>
              <a:ext cx="205376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1  เครื่อง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58063" y="1773912"/>
              <a:ext cx="1532260" cy="600164"/>
              <a:chOff x="458063" y="1773912"/>
              <a:chExt cx="1532260" cy="600164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458063" y="1817456"/>
                <a:ext cx="1532260" cy="52093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96601" y="1773912"/>
                <a:ext cx="12073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27431" y="3668389"/>
            <a:ext cx="6084251" cy="843583"/>
            <a:chOff x="458063" y="2841053"/>
            <a:chExt cx="6084251" cy="843583"/>
          </a:xfrm>
        </p:grpSpPr>
        <p:sp>
          <p:nvSpPr>
            <p:cNvPr id="32" name="TextBox 31"/>
            <p:cNvSpPr txBox="1"/>
            <p:nvPr/>
          </p:nvSpPr>
          <p:spPr>
            <a:xfrm>
              <a:off x="2055639" y="2853639"/>
              <a:ext cx="44866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เขียนโปรแกรมให้ตัวละครโต้ตอบกับผู้ใช้โดยปฏิบัติตามขั้นตอน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ดังนี้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58063" y="2841053"/>
              <a:ext cx="1532260" cy="600164"/>
              <a:chOff x="458063" y="2841053"/>
              <a:chExt cx="1532260" cy="600164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458063" y="2908069"/>
                <a:ext cx="1532260" cy="520931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16863" y="2841053"/>
                <a:ext cx="101465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ปฏิบัติ</a:t>
                </a:r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951615" y="1766298"/>
            <a:ext cx="4840281" cy="865183"/>
            <a:chOff x="6951615" y="1766298"/>
            <a:chExt cx="4840281" cy="865183"/>
          </a:xfrm>
        </p:grpSpPr>
        <p:sp>
          <p:nvSpPr>
            <p:cNvPr id="12" name="Chevron 11"/>
            <p:cNvSpPr/>
            <p:nvPr/>
          </p:nvSpPr>
          <p:spPr>
            <a:xfrm flipH="1">
              <a:off x="6951615" y="1766298"/>
              <a:ext cx="4840281" cy="86518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75698" y="1984754"/>
              <a:ext cx="4594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1.  นักเรียน</a:t>
              </a:r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สร้างฉากของตัวละคร ดังภาพ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7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71" y="1804083"/>
            <a:ext cx="4624151" cy="4734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0" y="1804083"/>
            <a:ext cx="5915505" cy="36993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3036" y="188768"/>
            <a:ext cx="5040281" cy="1411430"/>
            <a:chOff x="0" y="264970"/>
            <a:chExt cx="5040281" cy="1411430"/>
          </a:xfrm>
        </p:grpSpPr>
        <p:sp>
          <p:nvSpPr>
            <p:cNvPr id="19" name="Chevron 18"/>
            <p:cNvSpPr/>
            <p:nvPr/>
          </p:nvSpPr>
          <p:spPr>
            <a:xfrm>
              <a:off x="0" y="325964"/>
              <a:ext cx="5040281" cy="1350436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6636" y="264970"/>
              <a:ext cx="4683645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2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ลากบล็อกคำสั่ง </a:t>
              </a:r>
              <a:br>
                <a:rPr lang="th-TH" sz="28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และบล็อกคำสั่ง                 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มา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วาง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830" y="333348"/>
              <a:ext cx="1138162" cy="43321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62" y="926963"/>
              <a:ext cx="1146930" cy="59341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156394" y="168884"/>
            <a:ext cx="5519057" cy="1331134"/>
            <a:chOff x="6156394" y="168884"/>
            <a:chExt cx="5519057" cy="1331134"/>
          </a:xfrm>
        </p:grpSpPr>
        <p:sp>
          <p:nvSpPr>
            <p:cNvPr id="4" name="Chevron 3"/>
            <p:cNvSpPr/>
            <p:nvPr/>
          </p:nvSpPr>
          <p:spPr>
            <a:xfrm>
              <a:off x="6156394" y="277861"/>
              <a:ext cx="5519057" cy="1152948"/>
            </a:xfrm>
            <a:prstGeom prst="chevron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06145" y="168884"/>
              <a:ext cx="4753627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3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ลากบล็อกคำสั่ง              มาวางด้านในของบล็อกคำสั่ง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80"/>
            <a:stretch/>
          </p:blipFill>
          <p:spPr>
            <a:xfrm>
              <a:off x="8797403" y="237280"/>
              <a:ext cx="751568" cy="52927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403" y="862719"/>
              <a:ext cx="1114753" cy="57676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54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8" y="3004496"/>
            <a:ext cx="5624143" cy="3714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84" y="3004495"/>
            <a:ext cx="5480989" cy="35051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3036" y="260648"/>
            <a:ext cx="5802075" cy="2756106"/>
            <a:chOff x="283036" y="249762"/>
            <a:chExt cx="5802075" cy="2756106"/>
          </a:xfrm>
        </p:grpSpPr>
        <p:sp>
          <p:nvSpPr>
            <p:cNvPr id="17" name="Chevron 16"/>
            <p:cNvSpPr/>
            <p:nvPr/>
          </p:nvSpPr>
          <p:spPr>
            <a:xfrm>
              <a:off x="283036" y="249762"/>
              <a:ext cx="5714993" cy="2656724"/>
            </a:xfrm>
            <a:prstGeom prst="chevron">
              <a:avLst>
                <a:gd name="adj" fmla="val 18450"/>
              </a:avLst>
            </a:prstGeom>
            <a:solidFill>
              <a:srgbClr val="FED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84902" y="328212"/>
              <a:ext cx="5400209" cy="2677656"/>
              <a:chOff x="684902" y="328212"/>
              <a:chExt cx="5400209" cy="267765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84902" y="328212"/>
                <a:ext cx="5400209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4"/>
                </a:pP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เลือกกลุ่มคำสั่ง                  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แล้ว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ลาก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บล็อกคำสั่ง                      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มา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วาง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เพื่อให้ตรวจสอบเงื่อนไข จากนั้นคลิกเมาส์เลือกลูกศรชี้ขวา โปรแกรมที่ได้จะเป็นดังภาพ 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ซึ่งจะเป็นการตรวจสอบการกดลูกศรชี้ขวา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แล้วจะทำเงื่อนไขที่กำหนด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8376" y="331139"/>
                <a:ext cx="1185663" cy="37162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0898" y="831313"/>
                <a:ext cx="1553141" cy="305831"/>
              </a:xfrm>
              <a:prstGeom prst="rect">
                <a:avLst/>
              </a:prstGeom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6460749" y="186694"/>
            <a:ext cx="5001908" cy="2677656"/>
            <a:chOff x="6460749" y="186694"/>
            <a:chExt cx="5001908" cy="2677656"/>
          </a:xfrm>
        </p:grpSpPr>
        <p:sp>
          <p:nvSpPr>
            <p:cNvPr id="12" name="Chevron 11"/>
            <p:cNvSpPr/>
            <p:nvPr/>
          </p:nvSpPr>
          <p:spPr>
            <a:xfrm>
              <a:off x="6460749" y="240398"/>
              <a:ext cx="5001908" cy="2623951"/>
            </a:xfrm>
            <a:prstGeom prst="chevron">
              <a:avLst>
                <a:gd name="adj" fmla="val 1329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587641" y="186694"/>
              <a:ext cx="4753627" cy="2677656"/>
              <a:chOff x="6609413" y="186694"/>
              <a:chExt cx="4753627" cy="267765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609413" y="186694"/>
                <a:ext cx="475362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+mj-lt"/>
                  <a:buAutoNum type="arabicPeriod" startAt="5"/>
                </a:pP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เลือกกลุ่มคำสั่ง                   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แล้ว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ลากบล็อกคำสั่ง               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มา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วางเพื่อกำหนดให้ตัวละครเคลื่อนที่ 10 ก้าว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เมื่อกดลูกศรชี้ขวา ดังภาพ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836" y="1009400"/>
                <a:ext cx="1149066" cy="38628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081" y="339098"/>
                <a:ext cx="1400573" cy="378979"/>
              </a:xfrm>
              <a:prstGeom prst="rect">
                <a:avLst/>
              </a:prstGeom>
            </p:spPr>
          </p:pic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00144" y="417940"/>
            <a:ext cx="5427755" cy="1154162"/>
            <a:chOff x="489258" y="439712"/>
            <a:chExt cx="5427755" cy="1154162"/>
          </a:xfrm>
        </p:grpSpPr>
        <p:sp>
          <p:nvSpPr>
            <p:cNvPr id="3" name="Chevron 2"/>
            <p:cNvSpPr/>
            <p:nvPr/>
          </p:nvSpPr>
          <p:spPr>
            <a:xfrm>
              <a:off x="489258" y="499188"/>
              <a:ext cx="5253584" cy="1079802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79" y="518871"/>
              <a:ext cx="751568" cy="62474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06811" y="439712"/>
              <a:ext cx="491020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ลากบล็อกคำสั่ง              มาวางต่อไป 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เพื่อ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ตรวจสอบการกดลูกศรชี้ทางซ้าย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36" y="2509924"/>
            <a:ext cx="5489095" cy="3564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2" y="1782618"/>
            <a:ext cx="6035364" cy="29962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81856" y="417940"/>
            <a:ext cx="5514594" cy="1981628"/>
            <a:chOff x="6381856" y="417940"/>
            <a:chExt cx="5514594" cy="1981628"/>
          </a:xfrm>
        </p:grpSpPr>
        <p:sp>
          <p:nvSpPr>
            <p:cNvPr id="21" name="Chevron 20"/>
            <p:cNvSpPr/>
            <p:nvPr/>
          </p:nvSpPr>
          <p:spPr>
            <a:xfrm>
              <a:off x="6381856" y="417940"/>
              <a:ext cx="5514594" cy="1970742"/>
            </a:xfrm>
            <a:prstGeom prst="chevron">
              <a:avLst>
                <a:gd name="adj" fmla="val 21277"/>
              </a:avLst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513072" y="460576"/>
              <a:ext cx="5310445" cy="1938992"/>
              <a:chOff x="6513072" y="460576"/>
              <a:chExt cx="5310445" cy="193899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513072" y="460576"/>
                <a:ext cx="531044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7"/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ลากบล็อกคำสั่ง                           มาวางเพื่อใช้ตรวจสอบเงื่อนไข จากนั้นเลือกลูกศรชี้ทางซ้าย แล้วลากบล็อกคำสั่ง                   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มา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วาง </a:t>
                </a:r>
                <a:b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แล้วพิมพ์ระยะการเคลื่อนที่ให้เป็น -10 </a:t>
                </a:r>
                <a:b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เพื่อให้ตัวละครเคลื่อนที่ถอยหลัง 10 ก้าว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7202" y="1185820"/>
                <a:ext cx="1149066" cy="386282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9697" y="521519"/>
                <a:ext cx="1553141" cy="305831"/>
              </a:xfrm>
              <a:prstGeom prst="rect">
                <a:avLst/>
              </a:prstGeom>
            </p:spPr>
          </p:pic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561" y="134476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13" name="Rectangle 12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94796" y="5239555"/>
            <a:ext cx="8008410" cy="1161292"/>
            <a:chOff x="1294796" y="5239555"/>
            <a:chExt cx="8008410" cy="1161292"/>
          </a:xfrm>
        </p:grpSpPr>
        <p:sp>
          <p:nvSpPr>
            <p:cNvPr id="18" name="Rounded Rectangle 17"/>
            <p:cNvSpPr/>
            <p:nvPr/>
          </p:nvSpPr>
          <p:spPr>
            <a:xfrm>
              <a:off x="1555305" y="5434208"/>
              <a:ext cx="7747901" cy="966639"/>
            </a:xfrm>
            <a:prstGeom prst="roundRect">
              <a:avLst>
                <a:gd name="adj" fmla="val 1772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19815" y="5239555"/>
              <a:ext cx="701826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หากเกิดข้อผิดพลาดในการเขียนโปรแกรม นักเรียนจะมีวิธีแก้ไขข้อผิดพลาดอย่างไร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94796" y="5253765"/>
              <a:ext cx="621334" cy="666490"/>
              <a:chOff x="2261407" y="4946853"/>
              <a:chExt cx="621334" cy="66649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261407" y="4946853"/>
                <a:ext cx="621334" cy="621334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424028" y="4967012"/>
                <a:ext cx="274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32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288380" y="5939182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แก้ไขข้อผิดพลาดโดยการเขียนอัลกอริทึมใหม่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9259" y="220086"/>
            <a:ext cx="9536484" cy="1193246"/>
            <a:chOff x="489259" y="220086"/>
            <a:chExt cx="9536484" cy="1193246"/>
          </a:xfrm>
        </p:grpSpPr>
        <p:sp>
          <p:nvSpPr>
            <p:cNvPr id="2" name="Chevron 1"/>
            <p:cNvSpPr/>
            <p:nvPr/>
          </p:nvSpPr>
          <p:spPr>
            <a:xfrm>
              <a:off x="489259" y="249152"/>
              <a:ext cx="9536484" cy="1164180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04302" y="220086"/>
              <a:ext cx="8849295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8"/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คลิกเมาส์ที่บล็อกคำสั่ง                   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      จากนั้น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กดคีย์บอร์ดลูกศรชี้ทางขวา และลูกศรชี้ทางซ้าย 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จะสามารถโต้ตอบกับตัวละครได้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26"/>
            <a:stretch/>
          </p:blipFill>
          <p:spPr>
            <a:xfrm>
              <a:off x="3491610" y="330489"/>
              <a:ext cx="1447790" cy="46102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5" y="1074317"/>
            <a:ext cx="6534199" cy="423791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3312" y="1753064"/>
            <a:ext cx="5135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โปรแกรม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ที่เขียนไว้เราสามารถ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บันทึก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เก็บ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ไว้ในเครื่องคอมพิวเตอร์ได้โดยการ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เลือก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เมนู ไฟล์โปรแกรม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จะแสดงคำสั่งย่อย ๆ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ออกมา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จากนั้นเลือกคำสั่ง บันทึกเป็น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ตั้งชื่อไฟล์เก็บไว้ในเครื่องคอมพิวเตอร์</a:t>
            </a:r>
          </a:p>
        </p:txBody>
      </p:sp>
    </p:spTree>
    <p:extLst>
      <p:ext uri="{BB962C8B-B14F-4D97-AF65-F5344CB8AC3E}">
        <p14:creationId xmlns:p14="http://schemas.microsoft.com/office/powerpoint/2010/main" val="33195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0447" y="338461"/>
            <a:ext cx="8010526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3247" y="1965200"/>
            <a:ext cx="757130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ข้อใดเป็นประโยชน์ของ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storyboard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สามารถเห็นลำดับขั้นตอนการทำงานที่สำคัญ		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สามารถดำเนินงานตามขั้นตอนอย่างราบรื่น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สามารถคาดคะเนเหตุการณ์ล่วงหน้าได้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กำหนดสิ่งที่ต้องการ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ได้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9247" y="1261490"/>
            <a:ext cx="7473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en-US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4 </a:t>
            </a:r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เขียนโปรแกรมเบื้องต้น</a:t>
            </a:r>
            <a:endParaRPr lang="en-US" sz="48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0397" y="297579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99378" y="1967024"/>
            <a:ext cx="4122514" cy="4554010"/>
            <a:chOff x="7699378" y="1967024"/>
            <a:chExt cx="4122514" cy="4554010"/>
          </a:xfrm>
        </p:grpSpPr>
        <p:grpSp>
          <p:nvGrpSpPr>
            <p:cNvPr id="4" name="Group 3"/>
            <p:cNvGrpSpPr/>
            <p:nvPr/>
          </p:nvGrpSpPr>
          <p:grpSpPr>
            <a:xfrm>
              <a:off x="7699378" y="1967024"/>
              <a:ext cx="4122514" cy="2624676"/>
              <a:chOff x="7459886" y="1967024"/>
              <a:chExt cx="4122514" cy="2624676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7459886" y="1967024"/>
                <a:ext cx="4122514" cy="2624676"/>
              </a:xfrm>
              <a:prstGeom prst="wedgeRoundRectCallout">
                <a:avLst>
                  <a:gd name="adj1" fmla="val 27336"/>
                  <a:gd name="adj2" fmla="val 64907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98229" y="2026269"/>
                <a:ext cx="387011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1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storyboard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การเขียนกรอบแสดงเรื่องราวตามขั้นตอนการทำงาน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อย่าง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ระบบ ทำให้สามารถทำงานตามขั้นตอนได้อย่างราบรื่น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58433" y="4910185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A875F3-68FD-F942-B4A9-A43476CFC091}"/>
              </a:ext>
            </a:extLst>
          </p:cNvPr>
          <p:cNvSpPr txBox="1"/>
          <p:nvPr/>
        </p:nvSpPr>
        <p:spPr>
          <a:xfrm>
            <a:off x="527426" y="608576"/>
            <a:ext cx="93459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เหตุใดนักเรียนควรนำการเขียนแผนภาพมาประยุกต์ใช้กับการ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ทำงาน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ใน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ชีวิตประจำวัน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แผนภาพสามารถตอบสนองความต้องการของเราได้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แผนภาพสามารถลดข้อผิดพลาดในการทำงาน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แผนภาพสื่อความหมายเข้าใจง่าย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แผนภาพออกแบบได้สวยงาม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022772" y="1834977"/>
            <a:ext cx="4055958" cy="4668881"/>
            <a:chOff x="8022772" y="1834977"/>
            <a:chExt cx="4055958" cy="4668881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xmlns="" id="{ACFCCE75-CA6D-8041-AFB3-27D9FACE7A09}"/>
                </a:ext>
              </a:extLst>
            </p:cNvPr>
            <p:cNvSpPr/>
            <p:nvPr/>
          </p:nvSpPr>
          <p:spPr>
            <a:xfrm>
              <a:off x="8022772" y="1834977"/>
              <a:ext cx="4055958" cy="2551966"/>
            </a:xfrm>
            <a:prstGeom prst="wedgeRoundRectCallout">
              <a:avLst>
                <a:gd name="adj1" fmla="val 20676"/>
                <a:gd name="adj2" fmla="val 7099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CE091B3-C908-4E4D-8D36-CCAF665D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4373" y="4893009"/>
              <a:ext cx="1423730" cy="16108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DC92278-4E18-EB47-804F-D8E540224861}"/>
                </a:ext>
              </a:extLst>
            </p:cNvPr>
            <p:cNvSpPr txBox="1"/>
            <p:nvPr/>
          </p:nvSpPr>
          <p:spPr>
            <a:xfrm>
              <a:off x="8120742" y="1906888"/>
              <a:ext cx="38709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การเขียนแผนภาพเป็นการสื่อความหมายด้วยภาพเข้าใจง่ายและสะดวกสบาย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ในการพิจารณาถึงลำดับขั้นตอน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ในการทำงาน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C355531-E78C-CB46-87F9-BE2CFE229B3E}"/>
              </a:ext>
            </a:extLst>
          </p:cNvPr>
          <p:cNvSpPr/>
          <p:nvPr/>
        </p:nvSpPr>
        <p:spPr>
          <a:xfrm>
            <a:off x="882476" y="487123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22816"/>
            <a:ext cx="5467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การทำงานของคอมพิวเตอร์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08345" y="1155845"/>
            <a:ext cx="102149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การทำงานของคอมพิวเตอร์จะรับข้อมูลเข้ามา จากนั้นประมวลผลแล้วส่งข้อมูลออกไป โดยการรับข้อมูลนั้น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จะรับผ่านทางหน่วยรับเข้า เช่น คีย์บอร์ด เมาส์ แล้วมาประมวลผลด้วยหน่วยประมวลผลกลางหรือซีพียู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จากนั้นส่งข้อมูลออกทางหน่วยส่งออก เช่น จอภาพ เครื่องพิมพ์ ลำโพง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คอมพิวเตอร์ไม่สามารถคิดสิ่งต่าง ๆ เองได้  แต่จะทำตามสิ่งที่สั่งให้ทำหรือทำงานตามโปรแกรมที่นำมาใช้งาน  โดยโปรแกรมจะกำหนดขั้นตอนการทำงานตามที่ผู้เขียนโปรแกรมได้ออกแบบไว้  ซึ่งขั้นตอนการทำงานนี้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จะคล้ายกับขั้นตอนการทำงานของมนุษย์  หากมีข้อผิดพลาดในขั้นตอนใดขั้นตอนหนึ่ง หรือเรียงลำดับผิด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ก็อาจส่งผลให้เกิดข้อผิดพลาดต่องานได้เช่นกัน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28" y="2562808"/>
            <a:ext cx="6700210" cy="2376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9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ADCACE-F29E-BD49-86A5-35D222BB3EF2}"/>
              </a:ext>
            </a:extLst>
          </p:cNvPr>
          <p:cNvSpPr txBox="1"/>
          <p:nvPr/>
        </p:nvSpPr>
        <p:spPr>
          <a:xfrm>
            <a:off x="675164" y="810294"/>
            <a:ext cx="1034774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https://code.org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มีลักษณะการใช้งานอย่างไร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การนำบล็อกคำสั่งต่าง ๆ มาเรียงต่อกัน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ใช้คำสั่งเป็นภาษาอังกฤษในการเขียนโปรแกรม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นำภาพต่าง ๆ มาแทนขั้นตอนการเขียนโปรแกรม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ใช้ภาษาสื่อสารผสมกับภาพในการเขียนโปรแกรม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17976" y="1373924"/>
            <a:ext cx="4267199" cy="5055902"/>
            <a:chOff x="7609116" y="1088718"/>
            <a:chExt cx="4267199" cy="5055902"/>
          </a:xfrm>
        </p:grpSpPr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xmlns="" id="{35C8AFC6-1336-F04E-9060-4CDB2194BF45}"/>
                </a:ext>
              </a:extLst>
            </p:cNvPr>
            <p:cNvSpPr/>
            <p:nvPr/>
          </p:nvSpPr>
          <p:spPr>
            <a:xfrm>
              <a:off x="7609116" y="1088718"/>
              <a:ext cx="4123626" cy="2631361"/>
            </a:xfrm>
            <a:prstGeom prst="wedgeRoundRectCallout">
              <a:avLst>
                <a:gd name="adj1" fmla="val 30019"/>
                <a:gd name="adj2" fmla="val 8189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9CAEB0A-D7FF-8945-8188-73AC5A516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575" y="4533771"/>
              <a:ext cx="1423730" cy="1610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DCAECBC-AF9D-5547-8C7C-E5675FFD0123}"/>
                </a:ext>
              </a:extLst>
            </p:cNvPr>
            <p:cNvSpPr txBox="1"/>
            <p:nvPr/>
          </p:nvSpPr>
          <p:spPr>
            <a:xfrm>
              <a:off x="7630887" y="1165534"/>
              <a:ext cx="42454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https://code.org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มีการออกแบบให้เป็น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Block programming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ซึ่งเป็น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การนำ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บล็อกคำสั่งต่าง ๆ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มาเรียง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ต่อกันให้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ง่าย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ต่อการเขียน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โปรแกรม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731C5C2-5DBD-334C-9410-2BFAABD449EA}"/>
              </a:ext>
            </a:extLst>
          </p:cNvPr>
          <p:cNvSpPr/>
          <p:nvPr/>
        </p:nvSpPr>
        <p:spPr>
          <a:xfrm>
            <a:off x="1072089" y="201573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6C81F46-0693-3B4A-AA24-F811E1232776}"/>
              </a:ext>
            </a:extLst>
          </p:cNvPr>
          <p:cNvSpPr txBox="1"/>
          <p:nvPr/>
        </p:nvSpPr>
        <p:spPr>
          <a:xfrm>
            <a:off x="1418114" y="556922"/>
            <a:ext cx="7008650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การเขียนโปรแกรมควรคำนึงถึงสิ่งใดเป็นอันดับแรก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ผลลัพธ์ที่ได้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การวิเคราะห์ปัญหา		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ขั้นตอนการเขียนโปรแกรม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โปรแกรมที่จะนำมาใช้เขียน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46929" y="1828800"/>
            <a:ext cx="3991583" cy="4555310"/>
            <a:chOff x="7000603" y="1828800"/>
            <a:chExt cx="3991583" cy="4555310"/>
          </a:xfrm>
        </p:grpSpPr>
        <p:sp>
          <p:nvSpPr>
            <p:cNvPr id="20" name="Rounded Rectangular Callout 19">
              <a:extLst>
                <a:ext uri="{FF2B5EF4-FFF2-40B4-BE49-F238E27FC236}">
                  <a16:creationId xmlns:a16="http://schemas.microsoft.com/office/drawing/2014/main" xmlns="" id="{CD375DF7-8B02-BD41-BC98-81481B081809}"/>
                </a:ext>
              </a:extLst>
            </p:cNvPr>
            <p:cNvSpPr/>
            <p:nvPr/>
          </p:nvSpPr>
          <p:spPr>
            <a:xfrm>
              <a:off x="7000603" y="1828800"/>
              <a:ext cx="3732712" cy="2499389"/>
            </a:xfrm>
            <a:prstGeom prst="wedgeRoundRectCallout">
              <a:avLst>
                <a:gd name="adj1" fmla="val 40873"/>
                <a:gd name="adj2" fmla="val 7048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4EBDFF-BD82-CE42-8401-7A35EEC1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68456" y="4773261"/>
              <a:ext cx="1423730" cy="1610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FB6D293-4114-1C4B-B45F-A8CA09B3EBB2}"/>
                </a:ext>
              </a:extLst>
            </p:cNvPr>
            <p:cNvSpPr txBox="1"/>
            <p:nvPr/>
          </p:nvSpPr>
          <p:spPr>
            <a:xfrm>
              <a:off x="7306490" y="1872344"/>
              <a:ext cx="341594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ในการเขียนโปรแกรม สิ่งที่ควร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คำนึงถึง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ลำดับ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แรก คือ การวิเคราะห์ปัญหา เพื่อทำความเข้าใจเกี่ยวกับปัญหา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315F39FF-6262-7247-AC3C-566A8D7E721B}"/>
              </a:ext>
            </a:extLst>
          </p:cNvPr>
          <p:cNvSpPr/>
          <p:nvPr/>
        </p:nvSpPr>
        <p:spPr>
          <a:xfrm>
            <a:off x="1807246" y="316536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4556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69BC78-526F-9843-934A-F175A6FBFDBB}"/>
              </a:ext>
            </a:extLst>
          </p:cNvPr>
          <p:cNvSpPr txBox="1"/>
          <p:nvPr/>
        </p:nvSpPr>
        <p:spPr>
          <a:xfrm>
            <a:off x="5404537" y="896558"/>
            <a:ext cx="65915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หมายเลขใดใช้ในการเขียนคำสั่ง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ให้ตัวละครเคลื่อนที่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200000"/>
              </a:lnSpc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1)  หมายเลข 1 		2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)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 2</a:t>
            </a:r>
          </a:p>
          <a:p>
            <a:pPr lvl="1">
              <a:lnSpc>
                <a:spcPct val="20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3)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 3	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4)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 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43200" y="4972204"/>
            <a:ext cx="8267791" cy="1610849"/>
            <a:chOff x="2743200" y="4972204"/>
            <a:chExt cx="8267791" cy="1610849"/>
          </a:xfrm>
        </p:grpSpPr>
        <p:sp>
          <p:nvSpPr>
            <p:cNvPr id="20" name="Rounded Rectangular Callout 19">
              <a:extLst>
                <a:ext uri="{FF2B5EF4-FFF2-40B4-BE49-F238E27FC236}">
                  <a16:creationId xmlns:a16="http://schemas.microsoft.com/office/drawing/2014/main" xmlns="" id="{A2A3EC7B-CF24-994B-BE7F-D1E7614DF53C}"/>
                </a:ext>
              </a:extLst>
            </p:cNvPr>
            <p:cNvSpPr/>
            <p:nvPr/>
          </p:nvSpPr>
          <p:spPr>
            <a:xfrm>
              <a:off x="2743200" y="5248404"/>
              <a:ext cx="5957094" cy="1058451"/>
            </a:xfrm>
            <a:prstGeom prst="wedgeRoundRectCallout">
              <a:avLst>
                <a:gd name="adj1" fmla="val 66088"/>
                <a:gd name="adj2" fmla="val -1194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F576397-6CDC-0741-BABB-B0663BE6F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7261" y="4972204"/>
              <a:ext cx="1423730" cy="1610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3BCE2ED-FE8D-B344-81DA-F5CE7C85D7B1}"/>
                </a:ext>
              </a:extLst>
            </p:cNvPr>
            <p:cNvSpPr txBox="1"/>
            <p:nvPr/>
          </p:nvSpPr>
          <p:spPr>
            <a:xfrm>
              <a:off x="2800814" y="5285280"/>
              <a:ext cx="58418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เป็นบล็อกคำสั่งที่ควบคุมการ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ทำงาน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ของ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ตัวละครให้เคลื่อนที่ตามต้องการ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B23A166-2569-E540-AA05-DD289CE82421}"/>
              </a:ext>
            </a:extLst>
          </p:cNvPr>
          <p:cNvSpPr/>
          <p:nvPr/>
        </p:nvSpPr>
        <p:spPr>
          <a:xfrm>
            <a:off x="8950605" y="296363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7" y="1111818"/>
            <a:ext cx="5239366" cy="35686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961" y="632808"/>
            <a:ext cx="4681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 ข้อ 5-8</a:t>
            </a:r>
            <a:endParaRPr lang="en-US" sz="36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5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69BC78-526F-9843-934A-F175A6FBFDBB}"/>
              </a:ext>
            </a:extLst>
          </p:cNvPr>
          <p:cNvSpPr txBox="1"/>
          <p:nvPr/>
        </p:nvSpPr>
        <p:spPr>
          <a:xfrm>
            <a:off x="5400068" y="981186"/>
            <a:ext cx="6775231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ถ้าต้องการให้ตัวละครแสดงคำพูด “สวัสดี”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ร้องเหมียว  นักเรียนจะต้องเขียน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150000"/>
              </a:lnSpc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1)  หมายเลข 1 		2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)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 2</a:t>
            </a:r>
          </a:p>
          <a:p>
            <a:pPr lvl="1"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3)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 3	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4)  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 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4782" y="5218064"/>
            <a:ext cx="5395717" cy="1610849"/>
            <a:chOff x="5824782" y="5218065"/>
            <a:chExt cx="5395717" cy="1610849"/>
          </a:xfrm>
        </p:grpSpPr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xmlns="" id="{A2A3EC7B-CF24-994B-BE7F-D1E7614DF53C}"/>
                </a:ext>
              </a:extLst>
            </p:cNvPr>
            <p:cNvSpPr/>
            <p:nvPr/>
          </p:nvSpPr>
          <p:spPr>
            <a:xfrm>
              <a:off x="5824782" y="5218065"/>
              <a:ext cx="3340989" cy="1058451"/>
            </a:xfrm>
            <a:prstGeom prst="wedgeRoundRectCallout">
              <a:avLst>
                <a:gd name="adj1" fmla="val 66088"/>
                <a:gd name="adj2" fmla="val -1194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F576397-6CDC-0741-BABB-B0663BE6F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96769" y="5218065"/>
              <a:ext cx="1423730" cy="16108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3BCE2ED-FE8D-B344-81DA-F5CE7C85D7B1}"/>
                </a:ext>
              </a:extLst>
            </p:cNvPr>
            <p:cNvSpPr txBox="1"/>
            <p:nvPr/>
          </p:nvSpPr>
          <p:spPr>
            <a:xfrm>
              <a:off x="6031461" y="5254910"/>
              <a:ext cx="33567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พื้นที่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เขียน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สคริปต์และเสียง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B23A166-2569-E540-AA05-DD289CE82421}"/>
              </a:ext>
            </a:extLst>
          </p:cNvPr>
          <p:cNvSpPr/>
          <p:nvPr/>
        </p:nvSpPr>
        <p:spPr>
          <a:xfrm>
            <a:off x="5765580" y="450426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391" y="632808"/>
            <a:ext cx="4681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 ข้อ 5-8</a:t>
            </a:r>
            <a:endParaRPr lang="en-US" sz="36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1" y="1253336"/>
            <a:ext cx="5239366" cy="3568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2807" y="4897001"/>
            <a:ext cx="5775222" cy="1744123"/>
            <a:chOff x="222807" y="4897001"/>
            <a:chExt cx="5775222" cy="1744123"/>
          </a:xfrm>
        </p:grpSpPr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xmlns="" id="{A2A3EC7B-CF24-994B-BE7F-D1E7614DF53C}"/>
                </a:ext>
              </a:extLst>
            </p:cNvPr>
            <p:cNvSpPr/>
            <p:nvPr/>
          </p:nvSpPr>
          <p:spPr>
            <a:xfrm>
              <a:off x="1992419" y="4897001"/>
              <a:ext cx="4005610" cy="1744123"/>
            </a:xfrm>
            <a:prstGeom prst="wedgeRoundRectCallout">
              <a:avLst>
                <a:gd name="adj1" fmla="val -56895"/>
                <a:gd name="adj2" fmla="val -433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F576397-6CDC-0741-BABB-B0663BE6F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807" y="5008210"/>
              <a:ext cx="1423730" cy="16108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3BCE2ED-FE8D-B344-81DA-F5CE7C85D7B1}"/>
                </a:ext>
              </a:extLst>
            </p:cNvPr>
            <p:cNvSpPr txBox="1"/>
            <p:nvPr/>
          </p:nvSpPr>
          <p:spPr>
            <a:xfrm>
              <a:off x="2057722" y="5020582"/>
              <a:ext cx="39275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เป็นการเรียงลำดับ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บล็อกคำสั่งให้ตัวละครแสดงคำว่า “สวัสดี” แล้วร้องเสียงเหมียว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53391" y="632808"/>
            <a:ext cx="4681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 ข้อ 5-8</a:t>
            </a:r>
            <a:endParaRPr lang="en-US" sz="36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61405" y="934200"/>
            <a:ext cx="6956689" cy="5216813"/>
            <a:chOff x="5530700" y="948528"/>
            <a:chExt cx="6956689" cy="52168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969BC78-526F-9843-934A-F175A6FBFDBB}"/>
                </a:ext>
              </a:extLst>
            </p:cNvPr>
            <p:cNvSpPr txBox="1"/>
            <p:nvPr/>
          </p:nvSpPr>
          <p:spPr>
            <a:xfrm>
              <a:off x="5530700" y="948528"/>
              <a:ext cx="6956689" cy="5216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 startAt="7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จากข้อ 6 นักเรียนต้องใช้คำสั่งใดตามลำดับ</a:t>
              </a:r>
              <a:endPara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		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" t="7350" r="37310" b="74883"/>
            <a:stretch/>
          </p:blipFill>
          <p:spPr>
            <a:xfrm>
              <a:off x="6445257" y="2231572"/>
              <a:ext cx="4053591" cy="43012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0" t="28460" r="45754" b="52164"/>
            <a:stretch/>
          </p:blipFill>
          <p:spPr>
            <a:xfrm>
              <a:off x="6445257" y="3393032"/>
              <a:ext cx="2868178" cy="38402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" t="50565" r="2203" b="30059"/>
            <a:stretch/>
          </p:blipFill>
          <p:spPr>
            <a:xfrm>
              <a:off x="6477914" y="4537624"/>
              <a:ext cx="5354857" cy="39304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" t="71833" r="2496" b="8791"/>
            <a:stretch/>
          </p:blipFill>
          <p:spPr>
            <a:xfrm>
              <a:off x="6499687" y="5571986"/>
              <a:ext cx="5060943" cy="37147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1" y="1111818"/>
            <a:ext cx="5239366" cy="3568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B23A166-2569-E540-AA05-DD289CE82421}"/>
              </a:ext>
            </a:extLst>
          </p:cNvPr>
          <p:cNvSpPr/>
          <p:nvPr/>
        </p:nvSpPr>
        <p:spPr>
          <a:xfrm>
            <a:off x="6205736" y="547300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87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3817" y="4774149"/>
            <a:ext cx="7590223" cy="1757822"/>
            <a:chOff x="603817" y="4774149"/>
            <a:chExt cx="7590223" cy="1757822"/>
          </a:xfrm>
        </p:grpSpPr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xmlns="" id="{A2A3EC7B-CF24-994B-BE7F-D1E7614DF53C}"/>
                </a:ext>
              </a:extLst>
            </p:cNvPr>
            <p:cNvSpPr/>
            <p:nvPr/>
          </p:nvSpPr>
          <p:spPr>
            <a:xfrm>
              <a:off x="2604822" y="4774149"/>
              <a:ext cx="5589217" cy="1569660"/>
            </a:xfrm>
            <a:prstGeom prst="wedgeRoundRectCallout">
              <a:avLst>
                <a:gd name="adj1" fmla="val -62684"/>
                <a:gd name="adj2" fmla="val 654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F576397-6CDC-0741-BABB-B0663BE6F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817" y="4921122"/>
              <a:ext cx="1423730" cy="16108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3BCE2ED-FE8D-B344-81DA-F5CE7C85D7B1}"/>
                </a:ext>
              </a:extLst>
            </p:cNvPr>
            <p:cNvSpPr txBox="1"/>
            <p:nvPr/>
          </p:nvSpPr>
          <p:spPr>
            <a:xfrm>
              <a:off x="2775516" y="4850351"/>
              <a:ext cx="54185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เมื่อต้องการเปลี่ยนตัวละคร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ใหม่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สามารถ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ใช้แถบเครื่องมือนี้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และจะปรากฏ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ตัว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ละครที่ต้องการบนฉาก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64277" y="632808"/>
            <a:ext cx="4681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u="sng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 ข้อ 5-8</a:t>
            </a:r>
            <a:endParaRPr lang="en-US" sz="36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08129" y="802466"/>
            <a:ext cx="6666305" cy="3970318"/>
            <a:chOff x="5400068" y="797903"/>
            <a:chExt cx="6666305" cy="39703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969BC78-526F-9843-934A-F175A6FBFDBB}"/>
                </a:ext>
              </a:extLst>
            </p:cNvPr>
            <p:cNvSpPr txBox="1"/>
            <p:nvPr/>
          </p:nvSpPr>
          <p:spPr>
            <a:xfrm>
              <a:off x="5400068" y="797903"/>
              <a:ext cx="666630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 startAt="8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ถ้าต้องการสร้างตัวละครใหม่ต้องใช้เครื่องมือใด  และปรากฏตัวละครที่สร้างเสร็จแล้วบริเวณหมายเลขใด </a:t>
              </a:r>
            </a:p>
            <a:p>
              <a:pPr marL="971550" lvl="1" indent="-514350"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		หมายเลข 1</a:t>
              </a:r>
            </a:p>
            <a:p>
              <a:pPr marL="971550" lvl="1" indent="-514350"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		หมายเลข 2</a:t>
              </a:r>
            </a:p>
            <a:p>
              <a:pPr marL="971550" lvl="1" indent="-514350"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		หมายเลข 3</a:t>
              </a:r>
            </a:p>
            <a:p>
              <a:pPr marL="971550" lvl="1" indent="-514350"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		หมายเลข 4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" t="3617" b="76001"/>
            <a:stretch/>
          </p:blipFill>
          <p:spPr>
            <a:xfrm>
              <a:off x="6487296" y="2487389"/>
              <a:ext cx="1698683" cy="45102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" t="49505" r="5334" b="27321"/>
            <a:stretch/>
          </p:blipFill>
          <p:spPr>
            <a:xfrm>
              <a:off x="6487297" y="3613219"/>
              <a:ext cx="1602260" cy="51280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" t="49505" r="5334" b="27321"/>
            <a:stretch/>
          </p:blipFill>
          <p:spPr>
            <a:xfrm>
              <a:off x="6487297" y="4187389"/>
              <a:ext cx="1602260" cy="51280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" t="3617" b="76001"/>
            <a:stretch/>
          </p:blipFill>
          <p:spPr>
            <a:xfrm>
              <a:off x="6487295" y="3091020"/>
              <a:ext cx="1698683" cy="45102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3" y="1166248"/>
            <a:ext cx="5239366" cy="3568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B23A166-2569-E540-AA05-DD289CE82421}"/>
              </a:ext>
            </a:extLst>
          </p:cNvPr>
          <p:cNvSpPr/>
          <p:nvPr/>
        </p:nvSpPr>
        <p:spPr>
          <a:xfrm>
            <a:off x="5757182" y="246051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04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3BA876-FE97-3445-8F15-B0A627168405}"/>
              </a:ext>
            </a:extLst>
          </p:cNvPr>
          <p:cNvSpPr txBox="1"/>
          <p:nvPr/>
        </p:nvSpPr>
        <p:spPr>
          <a:xfrm>
            <a:off x="675165" y="1091586"/>
            <a:ext cx="1026674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หากลำดับขั้นตอนการทำงานของโปรแกรมผิดพลาด</a:t>
            </a:r>
            <a:b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นักเรียนควรทำอย่างไร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เริ่มต้นวิเคราะห์ปัญหาใหม่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ตัดลำดับที่เกิดการผิดพลาดออก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ลำดับขั้นตอนการทำงานใหม่อีกรอบ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ตรวจหาข้อผิดพลาดแล้วทำการแก้ไข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78172" y="1779665"/>
            <a:ext cx="3989172" cy="4653195"/>
            <a:chOff x="6899188" y="1866753"/>
            <a:chExt cx="3989172" cy="4653195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xmlns="" id="{5EC6C1BB-53C1-E644-912C-8658D7CD3A1F}"/>
                </a:ext>
              </a:extLst>
            </p:cNvPr>
            <p:cNvSpPr/>
            <p:nvPr/>
          </p:nvSpPr>
          <p:spPr>
            <a:xfrm>
              <a:off x="6899188" y="1866753"/>
              <a:ext cx="3747041" cy="2152510"/>
            </a:xfrm>
            <a:prstGeom prst="wedgeRoundRectCallout">
              <a:avLst>
                <a:gd name="adj1" fmla="val 36433"/>
                <a:gd name="adj2" fmla="val 9558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6258433-80E3-9E41-ACBD-9A301D98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4630" y="4909099"/>
              <a:ext cx="1423730" cy="16108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D09AC7-7F85-0241-A819-BA0B8EF45FFD}"/>
                </a:ext>
              </a:extLst>
            </p:cNvPr>
            <p:cNvSpPr txBox="1"/>
            <p:nvPr/>
          </p:nvSpPr>
          <p:spPr>
            <a:xfrm>
              <a:off x="6942732" y="1957160"/>
              <a:ext cx="38721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หากพบข้อผิดพลาดของลำดับขั้นตอนการทำงาน ต้องทำการตรวจสอบหาข้อผิดพลาดแล้วทำการแก้ไข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1028545" y="590593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2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3BA876-FE97-3445-8F15-B0A627168405}"/>
              </a:ext>
            </a:extLst>
          </p:cNvPr>
          <p:cNvSpPr txBox="1"/>
          <p:nvPr/>
        </p:nvSpPr>
        <p:spPr>
          <a:xfrm>
            <a:off x="675165" y="634374"/>
            <a:ext cx="10266744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เหตุใดจึงส่งเสริมให้ผู้เริ่มเขียนโปรแกรมนำผลงานของตนเอง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มาแลกเปลี่ยนหรือเผยแพร่ได้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เพื่อให้ผู้อื่นชื่นชมในผลงานของเรา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เพื่อให้ผู้อื่นรู้จักตัวเราผ่านผลงาน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เพื่อให้เกิดการยอมรับความคิดเห็นของผู้อื่น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เพื่อให้สามารถนำผลงานของผู้อื่นมาดัดแปลงเป็นของตนเอง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82899" y="1284510"/>
            <a:ext cx="3924742" cy="5482616"/>
            <a:chOff x="7482899" y="1480458"/>
            <a:chExt cx="3924742" cy="5482616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xmlns="" id="{5EC6C1BB-53C1-E644-912C-8658D7CD3A1F}"/>
                </a:ext>
              </a:extLst>
            </p:cNvPr>
            <p:cNvSpPr/>
            <p:nvPr/>
          </p:nvSpPr>
          <p:spPr>
            <a:xfrm>
              <a:off x="7482899" y="1480458"/>
              <a:ext cx="3924742" cy="3697592"/>
            </a:xfrm>
            <a:prstGeom prst="wedgeRoundRectCallout">
              <a:avLst>
                <a:gd name="adj1" fmla="val 17426"/>
                <a:gd name="adj2" fmla="val 5467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6258433-80E3-9E41-ACBD-9A301D98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9619" y="5352225"/>
              <a:ext cx="1423730" cy="16108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D09AC7-7F85-0241-A819-BA0B8EF45FFD}"/>
                </a:ext>
              </a:extLst>
            </p:cNvPr>
            <p:cNvSpPr txBox="1"/>
            <p:nvPr/>
          </p:nvSpPr>
          <p:spPr>
            <a:xfrm>
              <a:off x="7576457" y="1596182"/>
              <a:ext cx="383118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แลกเปลี่ยนเรียนรู้หรือเผยแพร่ผลงานของตนเองให้ผู้อื่นได้รับรู้เพื่อให้เจ้าของผลงานเกิดการยอมรับฟังความคิดเห็นของผู้อื่น และสามารถนำมาปรับปรุงแก้ไขผลงานของตนเองให้ดียิ่งขึ้น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1042229" y="489300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126826"/>
            <a:ext cx="6520377" cy="858902"/>
            <a:chOff x="847685" y="126826"/>
            <a:chExt cx="6520377" cy="858902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54731"/>
              <a:ext cx="1285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359" y="128525"/>
              <a:ext cx="1571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อะไรผิดปกติ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26826"/>
              <a:ext cx="707989" cy="837801"/>
              <a:chOff x="2441180" y="126826"/>
              <a:chExt cx="707989" cy="837801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26826"/>
                <a:ext cx="5661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1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78374" y="1058696"/>
            <a:ext cx="1532260" cy="646331"/>
            <a:chOff x="847685" y="1058696"/>
            <a:chExt cx="1532260" cy="646331"/>
          </a:xfrm>
        </p:grpSpPr>
        <p:sp>
          <p:nvSpPr>
            <p:cNvPr id="3" name="Rounded Rectangle 2"/>
            <p:cNvSpPr/>
            <p:nvPr/>
          </p:nvSpPr>
          <p:spPr>
            <a:xfrm>
              <a:off x="847685" y="1119979"/>
              <a:ext cx="1532260" cy="520931"/>
            </a:xfrm>
            <a:prstGeom prst="roundRect">
              <a:avLst/>
            </a:prstGeom>
            <a:solidFill>
              <a:srgbClr val="FEE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56545" y="1058696"/>
              <a:ext cx="1318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วัตถุประสงค์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904736" y="2198909"/>
            <a:ext cx="4676178" cy="4397834"/>
            <a:chOff x="3198561" y="2947119"/>
            <a:chExt cx="3287227" cy="304087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04798" y="3329826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17" t="37900" r="7567" b="28219"/>
            <a:stretch/>
          </p:blipFill>
          <p:spPr>
            <a:xfrm>
              <a:off x="5075288" y="2947119"/>
              <a:ext cx="1410500" cy="3040879"/>
            </a:xfrm>
            <a:prstGeom prst="rect">
              <a:avLst/>
            </a:prstGeom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08052" y="3761450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11306" y="4217729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17814" y="4653899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24322" y="5102450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30830" y="5541278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xmlns="" id="{AAB56E31-294A-E646-84A8-ED07242CAFE1}"/>
                </a:ext>
              </a:extLst>
            </p:cNvPr>
            <p:cNvSpPr/>
            <p:nvPr/>
          </p:nvSpPr>
          <p:spPr>
            <a:xfrm>
              <a:off x="3638749" y="3085394"/>
              <a:ext cx="726072" cy="255506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04686AEB-7904-784B-9A3B-119F227CA128}"/>
                </a:ext>
              </a:extLst>
            </p:cNvPr>
            <p:cNvSpPr/>
            <p:nvPr/>
          </p:nvSpPr>
          <p:spPr>
            <a:xfrm>
              <a:off x="3198561" y="3526577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ใส่กางเกงขายาว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72723463-FE98-9C4D-A95E-C2BB0AB60C41}"/>
                </a:ext>
              </a:extLst>
            </p:cNvPr>
            <p:cNvSpPr/>
            <p:nvPr/>
          </p:nvSpPr>
          <p:spPr>
            <a:xfrm>
              <a:off x="3198561" y="3967760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ใส่เสื้อแจ</a:t>
              </a:r>
              <a:r>
                <a:rPr lang="th-TH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็กเ</a:t>
              </a:r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ก็</a:t>
              </a:r>
              <a:r>
                <a:rPr lang="th-TH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ตแ</a:t>
              </a:r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ขนยาว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39C843FA-20F4-7F4F-B9F4-AEE0C5C571CB}"/>
                </a:ext>
              </a:extLst>
            </p:cNvPr>
            <p:cNvSpPr/>
            <p:nvPr/>
          </p:nvSpPr>
          <p:spPr>
            <a:xfrm>
              <a:off x="3198561" y="4408943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ใส่เสื้อกล้าม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0F80C432-AE21-5E42-9F94-1B7C7110B7B2}"/>
                </a:ext>
              </a:extLst>
            </p:cNvPr>
            <p:cNvSpPr/>
            <p:nvPr/>
          </p:nvSpPr>
          <p:spPr>
            <a:xfrm>
              <a:off x="3198561" y="4850126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ใส่รองเท้า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16366098-A0E3-5640-AEB7-C1741D0BFA4A}"/>
                </a:ext>
              </a:extLst>
            </p:cNvPr>
            <p:cNvSpPr/>
            <p:nvPr/>
          </p:nvSpPr>
          <p:spPr>
            <a:xfrm>
              <a:off x="3198561" y="5291309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ใส่ถุงเท้า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xmlns="" id="{51B876F5-9A46-884E-B252-41100C1FF9FF}"/>
                </a:ext>
              </a:extLst>
            </p:cNvPr>
            <p:cNvSpPr/>
            <p:nvPr/>
          </p:nvSpPr>
          <p:spPr>
            <a:xfrm>
              <a:off x="3669359" y="5732492"/>
              <a:ext cx="726072" cy="255506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54290" y="1087457"/>
            <a:ext cx="297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บอก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ลำดับขั้นตอนการแก้ปัญหาได้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56346" y="1051632"/>
            <a:ext cx="6371464" cy="1292236"/>
            <a:chOff x="5256346" y="1051632"/>
            <a:chExt cx="6371464" cy="1292236"/>
          </a:xfrm>
        </p:grpSpPr>
        <p:grpSp>
          <p:nvGrpSpPr>
            <p:cNvPr id="5" name="Group 4"/>
            <p:cNvGrpSpPr/>
            <p:nvPr/>
          </p:nvGrpSpPr>
          <p:grpSpPr>
            <a:xfrm>
              <a:off x="5256346" y="1051632"/>
              <a:ext cx="1532260" cy="600164"/>
              <a:chOff x="5790275" y="1043913"/>
              <a:chExt cx="1532260" cy="600164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790275" y="1120115"/>
                <a:ext cx="1532260" cy="52093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919657" y="1043913"/>
                <a:ext cx="12073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864968" y="1143539"/>
              <a:ext cx="47628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สมุด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สำหรับจดบันทึก หรือแบบฝึกหัด  	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1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เล่ม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      	1     ด้าม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สีไม้				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1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กล่อง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030" y="2293365"/>
            <a:ext cx="4324473" cy="1566860"/>
            <a:chOff x="522030" y="2293365"/>
            <a:chExt cx="4324473" cy="1566860"/>
          </a:xfrm>
        </p:grpSpPr>
        <p:sp>
          <p:nvSpPr>
            <p:cNvPr id="44" name="TextBox 43"/>
            <p:cNvSpPr txBox="1"/>
            <p:nvPr/>
          </p:nvSpPr>
          <p:spPr>
            <a:xfrm>
              <a:off x="543690" y="3029228"/>
              <a:ext cx="4302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วาดภาพและระบายสีเครื่องแต่งกายเรียงตามลำดับขั้นตอนการทำงาน  ดังนี้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22030" y="2293365"/>
              <a:ext cx="1532260" cy="600164"/>
              <a:chOff x="522030" y="2293365"/>
              <a:chExt cx="1532260" cy="60016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522030" y="2343868"/>
                <a:ext cx="1532260" cy="520931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57188" y="2293365"/>
                <a:ext cx="120429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ปฏิบัติ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205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778679" y="217844"/>
            <a:ext cx="6637707" cy="6487755"/>
          </a:xfrm>
          <a:prstGeom prst="roundRect">
            <a:avLst>
              <a:gd name="adj" fmla="val 6811"/>
            </a:avLst>
          </a:prstGeom>
          <a:solidFill>
            <a:srgbClr val="D3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0974" y="308720"/>
            <a:ext cx="95536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จากการทำงานตามลำดับขั้นตอนการแต่งกาย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คิด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ว่าผลลัพธ์ถูกต้องหรือไม่</a:t>
            </a: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การเรียงลำดับขั้นตอนการแต่งกายถูกต้องหรือไม่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ต้องสลับการทำงานอย่างไร</a:t>
            </a: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 smtClean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 smtClean="0">
              <a:latin typeface="TH Sarabun New" pitchFamily="34" charset="-34"/>
              <a:cs typeface="TH Sarabun New" pitchFamily="34" charset="-34"/>
            </a:endParaRP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นักเรียนคิดว่าควรมีขั้นตอนการทำสิ่งใดเพิ่มเติมหรือไม่ 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ควรอยู่ในลำดับใด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6250" y="228731"/>
            <a:ext cx="575768" cy="646331"/>
            <a:chOff x="174208" y="1244909"/>
            <a:chExt cx="575768" cy="646331"/>
          </a:xfrm>
        </p:grpSpPr>
        <p:sp>
          <p:nvSpPr>
            <p:cNvPr id="30" name="Oval 29"/>
            <p:cNvSpPr/>
            <p:nvPr/>
          </p:nvSpPr>
          <p:spPr>
            <a:xfrm>
              <a:off x="174208" y="1258419"/>
              <a:ext cx="575768" cy="57576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6887" y="1244909"/>
              <a:ext cx="274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852D1D5-A321-DE4E-922A-FE9428F9B192}"/>
              </a:ext>
            </a:extLst>
          </p:cNvPr>
          <p:cNvSpPr/>
          <p:nvPr/>
        </p:nvSpPr>
        <p:spPr>
          <a:xfrm>
            <a:off x="1348582" y="603835"/>
            <a:ext cx="1426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ไม่ถูกต้อง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BC355BB-8C9E-EF4B-A474-241730D5FA0A}"/>
              </a:ext>
            </a:extLst>
          </p:cNvPr>
          <p:cNvSpPr/>
          <p:nvPr/>
        </p:nvSpPr>
        <p:spPr>
          <a:xfrm>
            <a:off x="1326549" y="1762779"/>
            <a:ext cx="3613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ไม่ถูกต้อง ควรสลับการทำงาน ดังนี้ 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1EF3097-54B5-4145-A8A0-CBD4947C6649}"/>
              </a:ext>
            </a:extLst>
          </p:cNvPr>
          <p:cNvSpPr/>
          <p:nvPr/>
        </p:nvSpPr>
        <p:spPr>
          <a:xfrm>
            <a:off x="1297444" y="6204711"/>
            <a:ext cx="5240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เพิ่มการคาดเข็มขัด ต่อจากขั้นตอนการใส่กางเกงขายาว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12724" y="1553484"/>
            <a:ext cx="2393619" cy="3768067"/>
            <a:chOff x="6756066" y="3079857"/>
            <a:chExt cx="1606449" cy="2902604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7562303" y="3324289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7565557" y="3755913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7568811" y="4212192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7575319" y="4648362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7581827" y="5096913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7588335" y="5535741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xmlns="" id="{AAB56E31-294A-E646-84A8-ED07242CAFE1}"/>
                </a:ext>
              </a:extLst>
            </p:cNvPr>
            <p:cNvSpPr/>
            <p:nvPr/>
          </p:nvSpPr>
          <p:spPr>
            <a:xfrm>
              <a:off x="7196254" y="3079857"/>
              <a:ext cx="726072" cy="255506"/>
            </a:xfrm>
            <a:prstGeom prst="roundRect">
              <a:avLst>
                <a:gd name="adj" fmla="val 50000"/>
              </a:avLst>
            </a:prstGeom>
            <a:solidFill>
              <a:srgbClr val="FFE19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04686AEB-7904-784B-9A3B-119F227CA128}"/>
                </a:ext>
              </a:extLst>
            </p:cNvPr>
            <p:cNvSpPr/>
            <p:nvPr/>
          </p:nvSpPr>
          <p:spPr>
            <a:xfrm>
              <a:off x="6756066" y="3521040"/>
              <a:ext cx="1606449" cy="255506"/>
            </a:xfrm>
            <a:prstGeom prst="rect">
              <a:avLst/>
            </a:prstGeom>
            <a:solidFill>
              <a:srgbClr val="A1C4E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ใส่เสื้อกล้าม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72723463-FE98-9C4D-A95E-C2BB0AB60C41}"/>
                </a:ext>
              </a:extLst>
            </p:cNvPr>
            <p:cNvSpPr/>
            <p:nvPr/>
          </p:nvSpPr>
          <p:spPr>
            <a:xfrm>
              <a:off x="6756066" y="3962223"/>
              <a:ext cx="1606449" cy="255506"/>
            </a:xfrm>
            <a:prstGeom prst="rect">
              <a:avLst/>
            </a:prstGeom>
            <a:solidFill>
              <a:srgbClr val="A1C4E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ใส่กางเกงขายาว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39C843FA-20F4-7F4F-B9F4-AEE0C5C571CB}"/>
                </a:ext>
              </a:extLst>
            </p:cNvPr>
            <p:cNvSpPr/>
            <p:nvPr/>
          </p:nvSpPr>
          <p:spPr>
            <a:xfrm>
              <a:off x="6756066" y="4403406"/>
              <a:ext cx="1606449" cy="255506"/>
            </a:xfrm>
            <a:prstGeom prst="rect">
              <a:avLst/>
            </a:prstGeom>
            <a:solidFill>
              <a:srgbClr val="A1C4E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ใส่เสื้อแจ็กเก็ตแขนยาว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0F80C432-AE21-5E42-9F94-1B7C7110B7B2}"/>
                </a:ext>
              </a:extLst>
            </p:cNvPr>
            <p:cNvSpPr/>
            <p:nvPr/>
          </p:nvSpPr>
          <p:spPr>
            <a:xfrm>
              <a:off x="6756066" y="4844589"/>
              <a:ext cx="1606449" cy="255506"/>
            </a:xfrm>
            <a:prstGeom prst="rect">
              <a:avLst/>
            </a:prstGeom>
            <a:solidFill>
              <a:srgbClr val="A1C4E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ใส่ถุงเท้า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16366098-A0E3-5640-AEB7-C1741D0BFA4A}"/>
                </a:ext>
              </a:extLst>
            </p:cNvPr>
            <p:cNvSpPr/>
            <p:nvPr/>
          </p:nvSpPr>
          <p:spPr>
            <a:xfrm>
              <a:off x="6756066" y="5285772"/>
              <a:ext cx="1606449" cy="255506"/>
            </a:xfrm>
            <a:prstGeom prst="rect">
              <a:avLst/>
            </a:prstGeom>
            <a:solidFill>
              <a:srgbClr val="A1C4E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ใส่รองเท้า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xmlns="" id="{51B876F5-9A46-884E-B252-41100C1FF9FF}"/>
                </a:ext>
              </a:extLst>
            </p:cNvPr>
            <p:cNvSpPr/>
            <p:nvPr/>
          </p:nvSpPr>
          <p:spPr>
            <a:xfrm>
              <a:off x="7196254" y="5726955"/>
              <a:ext cx="726072" cy="255506"/>
            </a:xfrm>
            <a:prstGeom prst="roundRect">
              <a:avLst>
                <a:gd name="adj" fmla="val 50000"/>
              </a:avLst>
            </a:prstGeom>
            <a:solidFill>
              <a:srgbClr val="FFE19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accent5">
                      <a:lumMod val="7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7739230" y="1254323"/>
            <a:ext cx="4300370" cy="4409898"/>
            <a:chOff x="3198561" y="2947119"/>
            <a:chExt cx="3287227" cy="3040879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04798" y="3329826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17" t="37900" r="7567" b="28219"/>
            <a:stretch/>
          </p:blipFill>
          <p:spPr>
            <a:xfrm>
              <a:off x="5075288" y="2947119"/>
              <a:ext cx="1410500" cy="3040879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08052" y="3761450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11306" y="4217729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17814" y="4653899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24322" y="5102450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256F9FBC-FF40-2942-943B-75AF2290513F}"/>
                </a:ext>
              </a:extLst>
            </p:cNvPr>
            <p:cNvCxnSpPr/>
            <p:nvPr/>
          </p:nvCxnSpPr>
          <p:spPr>
            <a:xfrm>
              <a:off x="4030830" y="5541278"/>
              <a:ext cx="6508" cy="1967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xmlns="" id="{AAB56E31-294A-E646-84A8-ED07242CAFE1}"/>
                </a:ext>
              </a:extLst>
            </p:cNvPr>
            <p:cNvSpPr/>
            <p:nvPr/>
          </p:nvSpPr>
          <p:spPr>
            <a:xfrm>
              <a:off x="3638749" y="3085394"/>
              <a:ext cx="726072" cy="255506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04686AEB-7904-784B-9A3B-119F227CA128}"/>
                </a:ext>
              </a:extLst>
            </p:cNvPr>
            <p:cNvSpPr/>
            <p:nvPr/>
          </p:nvSpPr>
          <p:spPr>
            <a:xfrm>
              <a:off x="3198561" y="3526577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ใส่กางเกงขายาว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72723463-FE98-9C4D-A95E-C2BB0AB60C41}"/>
                </a:ext>
              </a:extLst>
            </p:cNvPr>
            <p:cNvSpPr/>
            <p:nvPr/>
          </p:nvSpPr>
          <p:spPr>
            <a:xfrm>
              <a:off x="3198561" y="3967760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ใส่เสื้อแจ</a:t>
              </a:r>
              <a:r>
                <a:rPr lang="th-TH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็กเ</a:t>
              </a:r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ก็</a:t>
              </a:r>
              <a:r>
                <a:rPr lang="th-TH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ตแ</a:t>
              </a:r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ขนยาว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39C843FA-20F4-7F4F-B9F4-AEE0C5C571CB}"/>
                </a:ext>
              </a:extLst>
            </p:cNvPr>
            <p:cNvSpPr/>
            <p:nvPr/>
          </p:nvSpPr>
          <p:spPr>
            <a:xfrm>
              <a:off x="3198561" y="4408943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ใส่เสื้อกล้าม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0F80C432-AE21-5E42-9F94-1B7C7110B7B2}"/>
                </a:ext>
              </a:extLst>
            </p:cNvPr>
            <p:cNvSpPr/>
            <p:nvPr/>
          </p:nvSpPr>
          <p:spPr>
            <a:xfrm>
              <a:off x="3198561" y="4850126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ใส่รองเท้า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16366098-A0E3-5640-AEB7-C1741D0BFA4A}"/>
                </a:ext>
              </a:extLst>
            </p:cNvPr>
            <p:cNvSpPr/>
            <p:nvPr/>
          </p:nvSpPr>
          <p:spPr>
            <a:xfrm>
              <a:off x="3198561" y="5291309"/>
              <a:ext cx="1606449" cy="25550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ใส่ถุงเท้า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xmlns="" id="{51B876F5-9A46-884E-B252-41100C1FF9FF}"/>
                </a:ext>
              </a:extLst>
            </p:cNvPr>
            <p:cNvSpPr/>
            <p:nvPr/>
          </p:nvSpPr>
          <p:spPr>
            <a:xfrm>
              <a:off x="3669359" y="5732492"/>
              <a:ext cx="726072" cy="255506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76778" y="1122239"/>
            <a:ext cx="575768" cy="646331"/>
            <a:chOff x="174208" y="1244909"/>
            <a:chExt cx="575768" cy="646331"/>
          </a:xfrm>
        </p:grpSpPr>
        <p:sp>
          <p:nvSpPr>
            <p:cNvPr id="85" name="Oval 84"/>
            <p:cNvSpPr/>
            <p:nvPr/>
          </p:nvSpPr>
          <p:spPr>
            <a:xfrm>
              <a:off x="174208" y="1258419"/>
              <a:ext cx="575768" cy="57576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06887" y="1244909"/>
              <a:ext cx="274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94325" y="5362827"/>
            <a:ext cx="575768" cy="646331"/>
            <a:chOff x="174208" y="1244909"/>
            <a:chExt cx="575768" cy="646331"/>
          </a:xfrm>
        </p:grpSpPr>
        <p:sp>
          <p:nvSpPr>
            <p:cNvPr id="88" name="Oval 87"/>
            <p:cNvSpPr/>
            <p:nvPr/>
          </p:nvSpPr>
          <p:spPr>
            <a:xfrm>
              <a:off x="174208" y="1258419"/>
              <a:ext cx="575768" cy="57576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06887" y="1244909"/>
              <a:ext cx="274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0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33702"/>
            <a:ext cx="8559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การทำงานของคอมพิวเตอร์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35221" y="1211605"/>
            <a:ext cx="9921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เมื่อ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มนุษย์จะทำงานอย่างใดอย่างหนึ่งจะต้องมีลำดับการทำงานซึ่งออกแบบไว้อย่างเป็นขั้นตอน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เช่นเดียวกับ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คอมพิวเตอร์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หาก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ต้องการให้ทำงานลักษณะใดจะต้องมีโปรแกรมที่ออกแบบการ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ทำงาน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อย่าง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เป็นขั้นตอนมาให้คอมพิวเตอร์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ทำงานตามที่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ได้ออกแบบไว้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430" y="2302682"/>
            <a:ext cx="9986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th-TH" sz="800" dirty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24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 หากต้องการเขียนโปรแกรมให้คอมพิวเตอร์บวกตัวเลข 2 จำนวน ระหว่าง 10 กับ 20 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อาจออกแบบขั้นตอนการทำงานได้ ดังนี้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86" y="3638422"/>
            <a:ext cx="5617028" cy="3112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77246"/>
            <a:ext cx="5587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การทำงานของคอมพิวเตอร์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052434" y="3685084"/>
            <a:ext cx="4242476" cy="2887676"/>
            <a:chOff x="4052434" y="3685084"/>
            <a:chExt cx="4242476" cy="2887676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4955631" y="3685084"/>
              <a:ext cx="3183936" cy="963889"/>
            </a:xfrm>
            <a:prstGeom prst="wedgeRoundRectCallout">
              <a:avLst>
                <a:gd name="adj1" fmla="val -40406"/>
                <a:gd name="adj2" fmla="val 90109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73207" y="3750616"/>
              <a:ext cx="33217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การทำงานของคอมพิวเตอร์เหมือนการทำงานของสมองหรือไม่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052434" y="5046775"/>
              <a:ext cx="1324015" cy="1525985"/>
              <a:chOff x="693368" y="5391014"/>
              <a:chExt cx="1324015" cy="152598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810" y="5391014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93368" y="6516889"/>
                <a:ext cx="1119659" cy="40011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948613" y="1360625"/>
            <a:ext cx="107535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สั่งให้คอมพิวเตอร์ทำงานจะคล้ายกับการทำงานของมนุษย์ การเขียนโปรแกรมจะต้องวางสตอรีบอร์ด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(storyboard)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ซึ่งหมายถึง ลำดับขั้นการทำงานทีละขั้นตอน การออกแบบขั้นตอนการทำงานนี้เรียกอีกอย่างหนึ่งว่าอัลกอริทึม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เราเขียนออกมาเป็นภาพความคิด หรือเขียนลำดับขั้นตอนเป็นคำพูด เพื่อให้เข้าใจการทำงาน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หาก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ผลลัพธ์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ออกมามี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ค่าผิดพลาด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เราอาจตรวจสอบการอัลกอริทึมได้เช่นกัน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0" y="133702"/>
            <a:ext cx="612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การเขียนโปรแกรมคอมพิวเตอร์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46634" y="1170985"/>
            <a:ext cx="91254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เขียนโปรแกรมคอมพิวเตอร์เป็นการสร้างลำดับของคำสั่งให้คอมพิวเตอร์ทำงาน 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เพื่อให้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ได้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ผลลัพธ์ตามที่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ต้องการ  การเขียนคำสั่งให้โปรแกรมทำงานนั้น ทำได้หลายวิธี เช่น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เว็บไซต์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สำหรับฝึกเขียนโปรแกรม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https://code.org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)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ใช้ซอฟต์แวร์สำหรับเขียนโปรแกรม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เช่น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หรือการเขียนโปรแกรมด้วยภาษาระดับสูง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การเขียนโปรแกรมนั้นจะต้อง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คิด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เขียนอัลกอริทึมของโปรแกรมที่จะให้ทำงานตามที่ต้องการออกมาก่อน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จากนั้น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จึงใช้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เครื่องมือ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ต่าง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ๆ มาช่วยในการเขียนโปรแกรม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17057" y="3801049"/>
            <a:ext cx="5711985" cy="2764729"/>
            <a:chOff x="4052497" y="3779277"/>
            <a:chExt cx="5711985" cy="2764729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4475819" y="3779277"/>
              <a:ext cx="5211278" cy="963889"/>
            </a:xfrm>
            <a:prstGeom prst="wedgeRoundRectCallout">
              <a:avLst>
                <a:gd name="adj1" fmla="val -36222"/>
                <a:gd name="adj2" fmla="val 93336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33666" y="3848157"/>
              <a:ext cx="52308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การเขียนโปรแกรมสั่งงานให้ผึ้งเดินไปรับน้ำหวาน หากวางลำดับการทำงานสลับที่ การทำงานของผึ้งจะเป็นอย่างไร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052497" y="5048799"/>
              <a:ext cx="1324015" cy="1495207"/>
              <a:chOff x="693368" y="5391014"/>
              <a:chExt cx="1324015" cy="149520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810" y="5391014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93368" y="6516889"/>
                <a:ext cx="1119659" cy="36933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4311</TotalTime>
  <Words>1406</Words>
  <Application>Microsoft Office PowerPoint</Application>
  <PresentationFormat>Custom</PresentationFormat>
  <Paragraphs>313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Angsana New</vt:lpstr>
      <vt:lpstr>TH Sarabun New</vt:lpstr>
      <vt:lpstr>Cordia New</vt:lpstr>
      <vt:lpstr>Calibri</vt:lpstr>
      <vt:lpstr>Sarabun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Sopin</cp:lastModifiedBy>
  <cp:revision>273</cp:revision>
  <dcterms:created xsi:type="dcterms:W3CDTF">2019-06-29T08:36:18Z</dcterms:created>
  <dcterms:modified xsi:type="dcterms:W3CDTF">2020-01-06T07:05:18Z</dcterms:modified>
</cp:coreProperties>
</file>