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260" r:id="rId4"/>
    <p:sldId id="283" r:id="rId5"/>
    <p:sldId id="262" r:id="rId6"/>
    <p:sldId id="436" r:id="rId7"/>
    <p:sldId id="263" r:id="rId8"/>
    <p:sldId id="282" r:id="rId9"/>
    <p:sldId id="264" r:id="rId10"/>
    <p:sldId id="437" r:id="rId11"/>
    <p:sldId id="284" r:id="rId12"/>
    <p:sldId id="285" r:id="rId13"/>
    <p:sldId id="266" r:id="rId14"/>
    <p:sldId id="268" r:id="rId15"/>
    <p:sldId id="286" r:id="rId16"/>
    <p:sldId id="287" r:id="rId17"/>
    <p:sldId id="277" r:id="rId18"/>
    <p:sldId id="278" r:id="rId19"/>
    <p:sldId id="279" r:id="rId20"/>
    <p:sldId id="280" r:id="rId21"/>
    <p:sldId id="281" r:id="rId22"/>
    <p:sldId id="270" r:id="rId23"/>
    <p:sldId id="269" r:id="rId24"/>
    <p:sldId id="271" r:id="rId25"/>
    <p:sldId id="272" r:id="rId26"/>
    <p:sldId id="273" r:id="rId27"/>
    <p:sldId id="274" r:id="rId28"/>
    <p:sldId id="275" r:id="rId29"/>
    <p:sldId id="276" r:id="rId30"/>
    <p:sldId id="396" r:id="rId31"/>
    <p:sldId id="397" r:id="rId32"/>
    <p:sldId id="398" r:id="rId33"/>
    <p:sldId id="399" r:id="rId34"/>
    <p:sldId id="400" r:id="rId35"/>
    <p:sldId id="401" r:id="rId36"/>
    <p:sldId id="402" r:id="rId37"/>
    <p:sldId id="403" r:id="rId38"/>
    <p:sldId id="404" r:id="rId39"/>
    <p:sldId id="405" r:id="rId40"/>
  </p:sldIdLst>
  <p:sldSz cx="12192000" cy="6858000"/>
  <p:notesSz cx="6858000" cy="9144000"/>
  <p:embeddedFontLst>
    <p:embeddedFont>
      <p:font typeface="Angsana New" pitchFamily="18" charset="-34"/>
      <p:regular r:id="rId41"/>
      <p:bold r:id="rId42"/>
      <p:italic r:id="rId43"/>
      <p:boldItalic r:id="rId44"/>
    </p:embeddedFont>
    <p:embeddedFont>
      <p:font typeface="Cordia New" pitchFamily="34" charset="-34"/>
      <p:regular r:id="rId45"/>
      <p:bold r:id="rId46"/>
      <p:italic r:id="rId47"/>
      <p:boldItalic r:id="rId48"/>
    </p:embeddedFont>
    <p:embeddedFont>
      <p:font typeface="Calibri" pitchFamily="34" charset="0"/>
      <p:regular r:id="rId49"/>
      <p:bold r:id="rId50"/>
      <p:italic r:id="rId51"/>
      <p:boldItalic r:id="rId52"/>
    </p:embeddedFont>
    <p:embeddedFont>
      <p:font typeface="Cambria Math" pitchFamily="18" charset="0"/>
      <p:regular r:id="rId53"/>
    </p:embeddedFont>
    <p:embeddedFont>
      <p:font typeface="TH Sarabun New" pitchFamily="34" charset="-34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4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warit Methanan" initials="PM" lastIdx="1" clrIdx="0">
    <p:extLst>
      <p:ext uri="{19B8F6BF-5375-455C-9EA6-DF929625EA0E}">
        <p15:presenceInfo xmlns:p15="http://schemas.microsoft.com/office/powerpoint/2012/main" xmlns="" userId="Pawarit Methan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FF"/>
    <a:srgbClr val="99CCFF"/>
    <a:srgbClr val="9966FF"/>
    <a:srgbClr val="9999FF"/>
    <a:srgbClr val="00CCFF"/>
    <a:srgbClr val="FF99CC"/>
    <a:srgbClr val="E66F23"/>
    <a:srgbClr val="0066FF"/>
    <a:srgbClr val="FFE5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3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80" y="-108"/>
      </p:cViewPr>
      <p:guideLst>
        <p:guide orient="horz" pos="34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65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04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19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0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3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96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94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42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12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4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fld id="{96672549-0133-437C-BC07-09063276E981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fld id="{B2853412-2AC3-4A78-9C10-79F80352EA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8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arabun" panose="00000500000000000000" pitchFamily="2" charset="-34"/>
          <a:ea typeface="+mj-ea"/>
          <a:cs typeface="Sarabun" panose="00000500000000000000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png"/><Relationship Id="rId5" Type="http://schemas.openxmlformats.org/officeDocument/2006/relationships/image" Target="../media/image46.jpeg"/><Relationship Id="rId4" Type="http://schemas.openxmlformats.org/officeDocument/2006/relationships/image" Target="../media/image45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2F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2"/>
          <a:stretch/>
        </p:blipFill>
        <p:spPr>
          <a:xfrm>
            <a:off x="7386727" y="3103059"/>
            <a:ext cx="4805273" cy="37549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927" y="-1"/>
            <a:ext cx="8287073" cy="1777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37707" y="1743607"/>
            <a:ext cx="8354291" cy="1536367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46035" y="2012569"/>
            <a:ext cx="817723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7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เทคโนโลยี (วิทยาการคำนวณ)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205948" y="3369591"/>
            <a:ext cx="2874505" cy="4878259"/>
            <a:chOff x="5133409" y="4224864"/>
            <a:chExt cx="2874505" cy="4878259"/>
          </a:xfrm>
        </p:grpSpPr>
        <p:sp>
          <p:nvSpPr>
            <p:cNvPr id="8" name="TextBox 7"/>
            <p:cNvSpPr txBox="1"/>
            <p:nvPr/>
          </p:nvSpPr>
          <p:spPr>
            <a:xfrm>
              <a:off x="5670840" y="4224864"/>
              <a:ext cx="2004075" cy="4878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11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๔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33409" y="4481130"/>
              <a:ext cx="28745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ชั้นประถมศึกษาปีที่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9991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1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8" name="Rectangle 7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327684"/>
              </p:ext>
            </p:extLst>
          </p:nvPr>
        </p:nvGraphicFramePr>
        <p:xfrm>
          <a:off x="595417" y="499188"/>
          <a:ext cx="10954326" cy="62577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76816"/>
                <a:gridCol w="5620453"/>
                <a:gridCol w="4757057"/>
              </a:tblGrid>
              <a:tr h="678021"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latin typeface="TH Sarabun New" pitchFamily="34" charset="-34"/>
                          <a:cs typeface="TH Sarabun New" pitchFamily="34" charset="-34"/>
                        </a:rPr>
                        <a:t>ที่</a:t>
                      </a:r>
                      <a:endParaRPr lang="th-TH" sz="32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latin typeface="TH Sarabun New" pitchFamily="34" charset="-34"/>
                          <a:cs typeface="TH Sarabun New" pitchFamily="34" charset="-34"/>
                        </a:rPr>
                        <a:t>คำถาม</a:t>
                      </a:r>
                      <a:endParaRPr lang="th-TH" sz="32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latin typeface="TH Sarabun New" pitchFamily="34" charset="-34"/>
                          <a:cs typeface="TH Sarabun New" pitchFamily="34" charset="-34"/>
                        </a:rPr>
                        <a:t>คำตอบ</a:t>
                      </a:r>
                      <a:endParaRPr lang="th-TH" sz="32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</a:tr>
              <a:tr h="869305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  <a:tr h="827315"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  <a:tr h="903514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  <a:tr h="1032597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  <a:tr h="1032597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62190" y="1194169"/>
            <a:ext cx="3773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เดิน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ไปโรงเรียน ถีบจักรยาน </a:t>
            </a:r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ผู้ปกครอง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ขับรถไปส่ง โดยสารรถประจำทาง</a:t>
            </a:r>
            <a:endParaRPr lang="en-US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718446" y="1207288"/>
            <a:ext cx="5816598" cy="830997"/>
            <a:chOff x="718446" y="1207288"/>
            <a:chExt cx="5816598" cy="830997"/>
          </a:xfrm>
        </p:grpSpPr>
        <p:sp>
          <p:nvSpPr>
            <p:cNvPr id="17" name="TextBox 16"/>
            <p:cNvSpPr txBox="1"/>
            <p:nvPr/>
          </p:nvSpPr>
          <p:spPr>
            <a:xfrm>
              <a:off x="1188054" y="1270897"/>
              <a:ext cx="53469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นักเรียนมีวิธีเดินทางไปโรงเรียนวิธีใดบ้าง บอกมาหลาย ๆ วิธี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18446" y="1207288"/>
              <a:ext cx="3197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800" b="1" dirty="0" smtClean="0">
                  <a:solidFill>
                    <a:prstClr val="black"/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endParaRPr lang="th-TH" sz="48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860575" y="2102653"/>
            <a:ext cx="3876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ผู้ปกครอง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ขับรถไปส่ง  </a:t>
            </a:r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เพราะเดินทางรวดเร็ว</a:t>
            </a:r>
          </a:p>
          <a:p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และไม่ต้องจอดรับนักเรียนหลายคน</a:t>
            </a:r>
            <a:endParaRPr lang="en-US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53844" y="3843018"/>
            <a:ext cx="3547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ผู้ปกครอง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ขับรถไปส่ง </a:t>
            </a:r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เพราะ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ผู้ปกครองดูแลระหว่างการเดินทาง</a:t>
            </a:r>
            <a:endParaRPr lang="en-US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84402" y="2035110"/>
            <a:ext cx="4304276" cy="923330"/>
            <a:chOff x="684402" y="2035110"/>
            <a:chExt cx="4304276" cy="923330"/>
          </a:xfrm>
        </p:grpSpPr>
        <p:sp>
          <p:nvSpPr>
            <p:cNvPr id="22" name="TextBox 21"/>
            <p:cNvSpPr txBox="1"/>
            <p:nvPr/>
          </p:nvSpPr>
          <p:spPr>
            <a:xfrm>
              <a:off x="1198939" y="2121439"/>
              <a:ext cx="378973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วิธีเดินทางวิธีใดรวดเร็วที่สุด เพราะเหตุใด</a:t>
              </a:r>
              <a:endParaRPr lang="th-TH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4402" y="2035110"/>
              <a:ext cx="3102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5400" b="1" dirty="0">
                  <a:solidFill>
                    <a:prstClr val="black"/>
                  </a:solidFill>
                  <a:latin typeface="TH Sarabun New" pitchFamily="34" charset="-34"/>
                  <a:cs typeface="TH Sarabun New" pitchFamily="34" charset="-34"/>
                </a:rPr>
                <a:t>2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02767" y="2960523"/>
            <a:ext cx="4277412" cy="923330"/>
            <a:chOff x="702767" y="2960523"/>
            <a:chExt cx="4277412" cy="923330"/>
          </a:xfrm>
        </p:grpSpPr>
        <p:sp>
          <p:nvSpPr>
            <p:cNvPr id="35" name="TextBox 34"/>
            <p:cNvSpPr txBox="1"/>
            <p:nvPr/>
          </p:nvSpPr>
          <p:spPr>
            <a:xfrm>
              <a:off x="1190440" y="3056790"/>
              <a:ext cx="378973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วิธีเดินทางวิธีใดประหยัดที่สุด เพราะเหตุใด</a:t>
              </a:r>
              <a:endParaRPr lang="th-TH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2767" y="2960523"/>
              <a:ext cx="3197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5400" b="1" dirty="0" smtClean="0">
                  <a:solidFill>
                    <a:prstClr val="black"/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th-TH" sz="54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98031" y="3914891"/>
            <a:ext cx="4264647" cy="830997"/>
            <a:chOff x="698031" y="3914891"/>
            <a:chExt cx="4264647" cy="830997"/>
          </a:xfrm>
        </p:grpSpPr>
        <p:sp>
          <p:nvSpPr>
            <p:cNvPr id="36" name="TextBox 35"/>
            <p:cNvSpPr txBox="1"/>
            <p:nvPr/>
          </p:nvSpPr>
          <p:spPr>
            <a:xfrm>
              <a:off x="1172939" y="3958435"/>
              <a:ext cx="378973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วิธีเดินทางวิธีใดปลอดภัยที่สุด เพราะเหตุใด</a:t>
              </a:r>
              <a:endParaRPr lang="th-TH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8031" y="3914891"/>
              <a:ext cx="3197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800" b="1" dirty="0">
                  <a:solidFill>
                    <a:prstClr val="black"/>
                  </a:solidFill>
                  <a:latin typeface="TH Sarabun New" pitchFamily="34" charset="-34"/>
                  <a:cs typeface="TH Sarabun New" pitchFamily="34" charset="-34"/>
                </a:rPr>
                <a:t>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02767" y="4822370"/>
            <a:ext cx="5987159" cy="923330"/>
            <a:chOff x="702767" y="4822370"/>
            <a:chExt cx="5987159" cy="923330"/>
          </a:xfrm>
        </p:grpSpPr>
        <p:sp>
          <p:nvSpPr>
            <p:cNvPr id="3" name="TextBox 2"/>
            <p:cNvSpPr txBox="1"/>
            <p:nvPr/>
          </p:nvSpPr>
          <p:spPr>
            <a:xfrm>
              <a:off x="1181753" y="4847598"/>
              <a:ext cx="55081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หากวันนี้นักเรียนตื่นเช้า นักเรียนจะเดินทางไปโรงเรียนด้วยวิธีใด และเลือกเส้นทางใด  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เหตุ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ใด</a:t>
              </a:r>
              <a:endParaRPr lang="th-TH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2767" y="4822370"/>
              <a:ext cx="3102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5400" b="1" dirty="0" smtClean="0">
                  <a:solidFill>
                    <a:prstClr val="black"/>
                  </a:solidFill>
                  <a:latin typeface="TH Sarabun New" pitchFamily="34" charset="-34"/>
                  <a:cs typeface="TH Sarabun New" pitchFamily="34" charset="-34"/>
                </a:rPr>
                <a:t>5</a:t>
              </a:r>
              <a:endParaRPr lang="th-TH" sz="54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02767" y="5802107"/>
            <a:ext cx="5960798" cy="923330"/>
            <a:chOff x="702767" y="5802107"/>
            <a:chExt cx="5960798" cy="923330"/>
          </a:xfrm>
        </p:grpSpPr>
        <p:sp>
          <p:nvSpPr>
            <p:cNvPr id="37" name="TextBox 36"/>
            <p:cNvSpPr txBox="1"/>
            <p:nvPr/>
          </p:nvSpPr>
          <p:spPr>
            <a:xfrm>
              <a:off x="1155392" y="5823879"/>
              <a:ext cx="55081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หากวันนี้นักเรียน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ตื่นสาย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นักเรียนจะเดินทางไปโรงเรียนด้วยวิธีใด และเลือกเส้นทางใด  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เหตุ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ใด</a:t>
              </a:r>
              <a:endParaRPr lang="th-TH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02767" y="5802107"/>
              <a:ext cx="3197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5400" b="1" dirty="0">
                  <a:solidFill>
                    <a:prstClr val="black"/>
                  </a:solidFill>
                  <a:latin typeface="TH Sarabun New" pitchFamily="34" charset="-34"/>
                  <a:cs typeface="TH Sarabun New" pitchFamily="34" charset="-34"/>
                </a:rPr>
                <a:t>6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128" y="74645"/>
            <a:ext cx="723803" cy="664108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839612" y="4868536"/>
            <a:ext cx="4405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ถีบ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จักรยานไปโรงเรียน และเลือกเส้นทางนอกเมือง </a:t>
            </a:r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เพราะ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เลี่ยงสถานการณ์รถติด</a:t>
            </a:r>
            <a:endParaRPr lang="en-US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17030" y="5845400"/>
            <a:ext cx="4602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ให้ผู้ปกครอง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ขับรถไปส่ง </a:t>
            </a:r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และ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เลือกเส้นทางนอกเมือง </a:t>
            </a:r>
            <a:b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เพราะรวดเร็วและการจราจรไม่ติดขัด</a:t>
            </a:r>
            <a:endParaRPr lang="en-US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42958" y="3149040"/>
            <a:ext cx="4498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เดินไปโรงเรียน เพราะไม่เสียค่าใช้จ่ายในการเดินทาง</a:t>
            </a:r>
            <a:endParaRPr lang="en-US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1005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30" grpId="0"/>
      <p:bldP spid="41" grpId="0"/>
      <p:bldP spid="43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841465" y="275897"/>
            <a:ext cx="1532260" cy="52093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688746" y="277392"/>
            <a:ext cx="1532260" cy="520931"/>
          </a:xfrm>
          <a:prstGeom prst="roundRect">
            <a:avLst/>
          </a:prstGeom>
          <a:solidFill>
            <a:srgbClr val="FEE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81402" y="206191"/>
            <a:ext cx="46888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ตอนที่ 2 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	         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สถานการณ์จริง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14076" y="228769"/>
            <a:ext cx="6636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วัตถุประสงค์      </a:t>
            </a: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 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ประยุกต์ใช้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แนวทางการแก้ปัญหาในชีวิตจริงได้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47685" y="3043899"/>
            <a:ext cx="1532260" cy="520931"/>
          </a:xfrm>
          <a:prstGeom prst="roundRect">
            <a:avLst/>
          </a:prstGeom>
          <a:solidFill>
            <a:srgbClr val="A9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7685" y="3028899"/>
            <a:ext cx="89687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   วิธีปฏิบัติ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นักเรียนสำรวจเส้นทางการเดินทางจากบ้านไปโรงเรียนของตนเอง แล้วอธิบายระยะทาง</a:t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และสภาพของแต่ละเส้นทาง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th-TH" sz="2000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th-TH" sz="2000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นักเรียนวางแผนการเดินทางจากบ้านไปโรงเรียนให้ทันเวลา โดยคำนึงถึงความรวดเร็ว ประหยัด ปลอดภัย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และ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เหมาะสมกับสภาพของตนเอง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47685" y="1108864"/>
            <a:ext cx="1532260" cy="520931"/>
          </a:xfrm>
          <a:prstGeom prst="roundRect">
            <a:avLst/>
          </a:prstGeom>
          <a:solidFill>
            <a:srgbClr val="FEE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7685" y="1035016"/>
            <a:ext cx="42386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วัสดุอุปกรณ์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สมุดสำหรับจดบันทึก หรือแบบฝึกหัด  1   เล่ม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ปากกา			       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  1  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ด้าม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34" name="Rectangle 3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6777489" y="887357"/>
            <a:ext cx="4955251" cy="2557363"/>
          </a:xfrm>
          <a:prstGeom prst="roundRect">
            <a:avLst>
              <a:gd name="adj" fmla="val 17722"/>
            </a:avLst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96165" y="1127325"/>
            <a:ext cx="4635247" cy="151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นักเรียนพบปัญหาใดบ้างในการเดินทางไปโรงเรียน</a:t>
            </a:r>
          </a:p>
          <a:p>
            <a:endParaRPr lang="th-TH" sz="2400" b="1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นักเรียนมีวิธีแก้ปัญหานั้นอย่างไร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41246" y="1907985"/>
            <a:ext cx="412656" cy="525549"/>
            <a:chOff x="6875113" y="1941852"/>
            <a:chExt cx="412656" cy="525549"/>
          </a:xfrm>
        </p:grpSpPr>
        <p:sp>
          <p:nvSpPr>
            <p:cNvPr id="41" name="Oval 40"/>
            <p:cNvSpPr/>
            <p:nvPr/>
          </p:nvSpPr>
          <p:spPr>
            <a:xfrm>
              <a:off x="6875113" y="1941852"/>
              <a:ext cx="412656" cy="422019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963641" y="1962014"/>
              <a:ext cx="268992" cy="505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H Sarabun New" pitchFamily="34" charset="-34"/>
                  <a:cs typeface="TH Sarabun New" pitchFamily="34" charset="-34"/>
                </a:rPr>
                <a:t>?</a:t>
              </a:r>
              <a:endParaRPr lang="en-US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306001" y="4364229"/>
            <a:ext cx="7972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0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  เส้นทาง</a:t>
            </a:r>
            <a:r>
              <a:rPr lang="th-TH" sz="2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ที่ 1 เป็นเส้นทางตรงระหว่างบ้านกับโรงเรียน มีการจราจรหนาแน่น ระยะทางประมาณ 1 กิโลเมตร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        เส้นทางที่ 2 เป็นเส้นทางเลี่ยงจากชุมชน การจราจรไม่หนาแน่น ระยะทางประมาณ 2 กิโลเมตร</a:t>
            </a:r>
            <a:endParaRPr lang="en-US" sz="20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25781" y="6013148"/>
            <a:ext cx="6976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เลือกวิธีการเดินทางโดยให้ผู้ปกครองไปส่ง ใช้เส้นทางที่ 1 เพราะระยะทางใกล้กว่าเส้นทางที่ 2</a:t>
            </a:r>
            <a:endParaRPr lang="en-US" sz="20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18744" y="1497942"/>
            <a:ext cx="2808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รถติด การจราจรหนาแน่น</a:t>
            </a:r>
            <a:endParaRPr lang="en-US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52610" y="2244391"/>
            <a:ext cx="4226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ใช้เส้นทางไปโรงเรียนเส้นทางอื่น </a:t>
            </a:r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เพื่อ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หลีกเลี่ยงรถติด หรือเริ่มออก</a:t>
            </a:r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เดินทาง</a:t>
            </a:r>
            <a:b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จากบ้านแต่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เช้า</a:t>
            </a:r>
            <a:endParaRPr lang="en-US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846653" y="1127325"/>
            <a:ext cx="412656" cy="525549"/>
            <a:chOff x="6875113" y="1941852"/>
            <a:chExt cx="412656" cy="525549"/>
          </a:xfrm>
        </p:grpSpPr>
        <p:sp>
          <p:nvSpPr>
            <p:cNvPr id="28" name="Oval 27"/>
            <p:cNvSpPr/>
            <p:nvPr/>
          </p:nvSpPr>
          <p:spPr>
            <a:xfrm>
              <a:off x="6875113" y="1941852"/>
              <a:ext cx="412656" cy="422019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963641" y="1962014"/>
              <a:ext cx="268992" cy="505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H Sarabun New" pitchFamily="34" charset="-34"/>
                  <a:cs typeface="TH Sarabun New" pitchFamily="34" charset="-34"/>
                </a:rPr>
                <a:t>?</a:t>
              </a:r>
              <a:endParaRPr lang="en-US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754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78C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0349" y="1525420"/>
            <a:ext cx="6612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	เป็น</a:t>
            </a: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เกมที่ให้ผู้เล่นเขียนตารางขนาด 3 </a:t>
            </a:r>
            <a:r>
              <a:rPr lang="en-US" sz="3600" b="1" dirty="0">
                <a:latin typeface="TH Sarabun New" pitchFamily="34" charset="-34"/>
                <a:cs typeface="TH Sarabun New" pitchFamily="34" charset="-34"/>
              </a:rPr>
              <a:t>x 3 </a:t>
            </a: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บนกระดาษ โดยมีผู้เล่น 2 คน คนหนึ่งเขียน </a:t>
            </a:r>
            <a:r>
              <a:rPr lang="en-US" sz="3600" b="1" dirty="0">
                <a:latin typeface="TH Sarabun New" pitchFamily="34" charset="-34"/>
                <a:cs typeface="TH Sarabun New" pitchFamily="34" charset="-34"/>
              </a:rPr>
              <a:t>O </a:t>
            </a: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6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อีก</a:t>
            </a: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คนเขียน </a:t>
            </a:r>
            <a:r>
              <a:rPr lang="en-US" sz="3600" b="1" dirty="0">
                <a:latin typeface="TH Sarabun New" pitchFamily="34" charset="-34"/>
                <a:cs typeface="TH Sarabun New" pitchFamily="34" charset="-34"/>
              </a:rPr>
              <a:t>X </a:t>
            </a: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ลงในช่องของตารางที่ไม่ซ้ำกัน </a:t>
            </a: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6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โดย</a:t>
            </a: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สลับกันเขียน หากฝ่ายใดเขียน </a:t>
            </a:r>
            <a:r>
              <a:rPr lang="en-US" sz="3600" b="1" dirty="0">
                <a:latin typeface="TH Sarabun New" pitchFamily="34" charset="-34"/>
                <a:cs typeface="TH Sarabun New" pitchFamily="34" charset="-34"/>
              </a:rPr>
              <a:t>O </a:t>
            </a: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หรือ </a:t>
            </a:r>
            <a:r>
              <a:rPr lang="en-US" sz="3600" b="1" dirty="0">
                <a:latin typeface="TH Sarabun New" pitchFamily="34" charset="-34"/>
                <a:cs typeface="TH Sarabun New" pitchFamily="34" charset="-34"/>
              </a:rPr>
              <a:t>X </a:t>
            </a: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6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ติดกัน </a:t>
            </a: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3 ตัวได้ก่อน ฝ่ายนั้นจะเป็นฝ่ายชนะ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9614" y="4502115"/>
            <a:ext cx="58729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การเล่นเกมนี้ หากต้องการชนะ นักเรียนต้องเขียน </a:t>
            </a:r>
            <a:r>
              <a:rPr lang="en-US" sz="3200" b="1" dirty="0">
                <a:latin typeface="TH Sarabun New" pitchFamily="34" charset="-34"/>
                <a:cs typeface="TH Sarabun New" pitchFamily="34" charset="-34"/>
              </a:rPr>
              <a:t>O 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หรือ </a:t>
            </a:r>
            <a:r>
              <a:rPr lang="en-US" sz="3200" b="1" dirty="0">
                <a:latin typeface="TH Sarabun New" pitchFamily="34" charset="-34"/>
                <a:cs typeface="TH Sarabun New" pitchFamily="34" charset="-34"/>
              </a:rPr>
              <a:t>X 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ให้เรียงต่อกันได้ก่อนที่คู่แข่งจะทำได้ ดังนั้น นักเรียนต้องคาดเดาสิ่งที่คู่แข่งของนักเรียนกำลังคิดด้วย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211" y="1579032"/>
            <a:ext cx="3638896" cy="3450170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>
          <a:xfrm>
            <a:off x="9052712" y="2815170"/>
            <a:ext cx="977894" cy="977894"/>
          </a:xfrm>
          <a:prstGeom prst="mathMultiply">
            <a:avLst>
              <a:gd name="adj1" fmla="val 513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62133" y="2000310"/>
            <a:ext cx="559052" cy="55905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8212646" y="2000310"/>
            <a:ext cx="559052" cy="55905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Multiply 9"/>
          <p:cNvSpPr/>
          <p:nvPr/>
        </p:nvSpPr>
        <p:spPr>
          <a:xfrm>
            <a:off x="10045357" y="1790889"/>
            <a:ext cx="977894" cy="977894"/>
          </a:xfrm>
          <a:prstGeom prst="mathMultiply">
            <a:avLst>
              <a:gd name="adj1" fmla="val 513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212646" y="3024591"/>
            <a:ext cx="559052" cy="55905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Multiply 11"/>
          <p:cNvSpPr/>
          <p:nvPr/>
        </p:nvSpPr>
        <p:spPr>
          <a:xfrm>
            <a:off x="8003225" y="3763335"/>
            <a:ext cx="977894" cy="977894"/>
          </a:xfrm>
          <a:prstGeom prst="mathMultiply">
            <a:avLst>
              <a:gd name="adj1" fmla="val 513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94231" y="154724"/>
            <a:ext cx="29899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ตัวอย่าง </a:t>
            </a:r>
            <a:r>
              <a:rPr lang="th-TH" sz="4800" dirty="0">
                <a:latin typeface="TH Sarabun New" pitchFamily="34" charset="-34"/>
                <a:cs typeface="TH Sarabun New" pitchFamily="34" charset="-34"/>
              </a:rPr>
              <a:t>เกม </a:t>
            </a:r>
            <a:r>
              <a:rPr lang="en-US" sz="4800" dirty="0">
                <a:latin typeface="TH Sarabun New" pitchFamily="34" charset="-34"/>
                <a:cs typeface="TH Sarabun New" pitchFamily="34" charset="-34"/>
              </a:rPr>
              <a:t>OX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0"/>
            <a:ext cx="1064711" cy="1064711"/>
            <a:chOff x="0" y="0"/>
            <a:chExt cx="1064711" cy="1064711"/>
          </a:xfrm>
        </p:grpSpPr>
        <p:sp>
          <p:nvSpPr>
            <p:cNvPr id="16" name="Right Triangle 15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3B9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Right Triangle 16"/>
            <p:cNvSpPr/>
            <p:nvPr/>
          </p:nvSpPr>
          <p:spPr>
            <a:xfrm>
              <a:off x="216072" y="216072"/>
              <a:ext cx="632565" cy="632565"/>
            </a:xfrm>
            <a:prstGeom prst="rt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7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859" y="2329727"/>
            <a:ext cx="2641146" cy="2504165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847685" y="3689106"/>
            <a:ext cx="1532260" cy="520931"/>
          </a:xfrm>
          <a:prstGeom prst="roundRect">
            <a:avLst/>
          </a:prstGeom>
          <a:solidFill>
            <a:srgbClr val="A9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20401" y="3654809"/>
            <a:ext cx="63610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วิธีปฏิบัติ</a:t>
            </a:r>
          </a:p>
          <a:p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นักเรียนเล่นเกม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ox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กับเพื่อน โดยครั้งแรกให้เพื่อนเริ่มเล่นก่อนและครั้งที่ 2 นักเรียนเริ่มเล่นก่อน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47685" y="2118747"/>
            <a:ext cx="1532260" cy="5209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47685" y="1057349"/>
            <a:ext cx="1532260" cy="520931"/>
          </a:xfrm>
          <a:prstGeom prst="roundRect">
            <a:avLst/>
          </a:prstGeom>
          <a:solidFill>
            <a:srgbClr val="FEE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47685" y="115168"/>
            <a:ext cx="6520377" cy="774303"/>
            <a:chOff x="847685" y="190324"/>
            <a:chExt cx="6520377" cy="774303"/>
          </a:xfrm>
        </p:grpSpPr>
        <p:sp>
          <p:nvSpPr>
            <p:cNvPr id="13" name="Rounded Rectangle 12"/>
            <p:cNvSpPr/>
            <p:nvPr/>
          </p:nvSpPr>
          <p:spPr>
            <a:xfrm>
              <a:off x="847685" y="269347"/>
              <a:ext cx="6520377" cy="663199"/>
            </a:xfrm>
            <a:prstGeom prst="roundRect">
              <a:avLst>
                <a:gd name="adj" fmla="val 50000"/>
              </a:avLst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FBD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63693" y="218032"/>
              <a:ext cx="1149674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86456" y="190324"/>
              <a:ext cx="1343638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เล่นเกม 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OX</a:t>
              </a:r>
              <a:endParaRPr lang="th-TH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47887" y="835589"/>
              <a:ext cx="6319972" cy="94583"/>
            </a:xfrm>
            <a:custGeom>
              <a:avLst/>
              <a:gdLst>
                <a:gd name="connsiteX0" fmla="*/ 0 w 6319972"/>
                <a:gd name="connsiteY0" fmla="*/ 0 h 94583"/>
                <a:gd name="connsiteX1" fmla="*/ 6319972 w 6319972"/>
                <a:gd name="connsiteY1" fmla="*/ 0 h 94583"/>
                <a:gd name="connsiteX2" fmla="*/ 6273975 w 6319972"/>
                <a:gd name="connsiteY2" fmla="*/ 37951 h 94583"/>
                <a:gd name="connsiteX3" fmla="*/ 6088574 w 6319972"/>
                <a:gd name="connsiteY3" fmla="*/ 94583 h 94583"/>
                <a:gd name="connsiteX4" fmla="*/ 231397 w 6319972"/>
                <a:gd name="connsiteY4" fmla="*/ 94582 h 94583"/>
                <a:gd name="connsiteX5" fmla="*/ 45996 w 6319972"/>
                <a:gd name="connsiteY5" fmla="*/ 37950 h 9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9972" h="94583">
                  <a:moveTo>
                    <a:pt x="0" y="0"/>
                  </a:moveTo>
                  <a:lnTo>
                    <a:pt x="6319972" y="0"/>
                  </a:lnTo>
                  <a:lnTo>
                    <a:pt x="6273975" y="37951"/>
                  </a:lnTo>
                  <a:cubicBezTo>
                    <a:pt x="6221051" y="73706"/>
                    <a:pt x="6157251" y="94583"/>
                    <a:pt x="6088574" y="94583"/>
                  </a:cubicBezTo>
                  <a:lnTo>
                    <a:pt x="231397" y="94582"/>
                  </a:lnTo>
                  <a:cubicBezTo>
                    <a:pt x="162721" y="94582"/>
                    <a:pt x="98920" y="73705"/>
                    <a:pt x="45996" y="37950"/>
                  </a:cubicBezTo>
                  <a:close/>
                </a:path>
              </a:pathLst>
            </a:custGeom>
            <a:solidFill>
              <a:srgbClr val="F49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441180" y="223994"/>
              <a:ext cx="707989" cy="740633"/>
              <a:chOff x="2441180" y="223994"/>
              <a:chExt cx="707989" cy="740633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441180" y="241389"/>
                <a:ext cx="707989" cy="72323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49A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H Sarabun New" pitchFamily="34" charset="-34"/>
                    <a:cs typeface="TH Sarabun New" pitchFamily="34" charset="-34"/>
                  </a:rPr>
                  <a:t>0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508227" y="309881"/>
                <a:ext cx="573894" cy="586255"/>
              </a:xfrm>
              <a:prstGeom prst="ellipse">
                <a:avLst/>
              </a:prstGeom>
              <a:solidFill>
                <a:srgbClr val="F49A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43247" y="223994"/>
                <a:ext cx="519694" cy="684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1.</a:t>
                </a:r>
                <a:r>
                  <a:rPr lang="th-TH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  <a:endParaRPr lang="th-TH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613820" y="757016"/>
                <a:ext cx="363136" cy="142323"/>
              </a:xfrm>
              <a:custGeom>
                <a:avLst/>
                <a:gdLst>
                  <a:gd name="connsiteX0" fmla="*/ 181568 w 363136"/>
                  <a:gd name="connsiteY0" fmla="*/ 0 h 142323"/>
                  <a:gd name="connsiteX1" fmla="*/ 293261 w 363136"/>
                  <a:gd name="connsiteY1" fmla="*/ 23036 h 142323"/>
                  <a:gd name="connsiteX2" fmla="*/ 363136 w 363136"/>
                  <a:gd name="connsiteY2" fmla="*/ 71162 h 142323"/>
                  <a:gd name="connsiteX3" fmla="*/ 293261 w 363136"/>
                  <a:gd name="connsiteY3" fmla="*/ 119288 h 142323"/>
                  <a:gd name="connsiteX4" fmla="*/ 181568 w 363136"/>
                  <a:gd name="connsiteY4" fmla="*/ 142323 h 142323"/>
                  <a:gd name="connsiteX5" fmla="*/ 69876 w 363136"/>
                  <a:gd name="connsiteY5" fmla="*/ 119288 h 142323"/>
                  <a:gd name="connsiteX6" fmla="*/ 0 w 363136"/>
                  <a:gd name="connsiteY6" fmla="*/ 71162 h 142323"/>
                  <a:gd name="connsiteX7" fmla="*/ 69876 w 363136"/>
                  <a:gd name="connsiteY7" fmla="*/ 23036 h 142323"/>
                  <a:gd name="connsiteX8" fmla="*/ 181568 w 363136"/>
                  <a:gd name="connsiteY8" fmla="*/ 0 h 14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136" h="142323">
                    <a:moveTo>
                      <a:pt x="181568" y="0"/>
                    </a:moveTo>
                    <a:cubicBezTo>
                      <a:pt x="221187" y="0"/>
                      <a:pt x="258931" y="8203"/>
                      <a:pt x="293261" y="23036"/>
                    </a:cubicBezTo>
                    <a:lnTo>
                      <a:pt x="363136" y="71162"/>
                    </a:lnTo>
                    <a:lnTo>
                      <a:pt x="293261" y="119288"/>
                    </a:lnTo>
                    <a:cubicBezTo>
                      <a:pt x="258931" y="134121"/>
                      <a:pt x="221187" y="142323"/>
                      <a:pt x="181568" y="142323"/>
                    </a:cubicBezTo>
                    <a:cubicBezTo>
                      <a:pt x="141949" y="142323"/>
                      <a:pt x="104206" y="134121"/>
                      <a:pt x="69876" y="119288"/>
                    </a:cubicBezTo>
                    <a:lnTo>
                      <a:pt x="0" y="71162"/>
                    </a:lnTo>
                    <a:lnTo>
                      <a:pt x="69876" y="23036"/>
                    </a:lnTo>
                    <a:cubicBezTo>
                      <a:pt x="104206" y="8203"/>
                      <a:pt x="141949" y="0"/>
                      <a:pt x="181568" y="0"/>
                    </a:cubicBezTo>
                    <a:close/>
                  </a:path>
                </a:pathLst>
              </a:custGeom>
              <a:solidFill>
                <a:srgbClr val="FEE39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383968" y="5165457"/>
            <a:ext cx="6601712" cy="1426282"/>
            <a:chOff x="2839451" y="5049674"/>
            <a:chExt cx="6601712" cy="1426282"/>
          </a:xfrm>
        </p:grpSpPr>
        <p:sp>
          <p:nvSpPr>
            <p:cNvPr id="23" name="Rounded Rectangle 22"/>
            <p:cNvSpPr/>
            <p:nvPr/>
          </p:nvSpPr>
          <p:spPr>
            <a:xfrm>
              <a:off x="2839451" y="5049674"/>
              <a:ext cx="6601712" cy="1426282"/>
            </a:xfrm>
            <a:prstGeom prst="roundRect">
              <a:avLst>
                <a:gd name="adj" fmla="val 17722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3004334" y="5174655"/>
              <a:ext cx="334108" cy="334108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46839" y="5200621"/>
              <a:ext cx="6194324" cy="1154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300" b="1" dirty="0">
                  <a:latin typeface="TH Sarabun New" pitchFamily="34" charset="-34"/>
                  <a:cs typeface="TH Sarabun New" pitchFamily="34" charset="-34"/>
                </a:rPr>
                <a:t>ในการเล่นเกม </a:t>
              </a:r>
              <a:r>
                <a:rPr lang="en-US" sz="2300" b="1" dirty="0">
                  <a:latin typeface="TH Sarabun New" pitchFamily="34" charset="-34"/>
                  <a:cs typeface="TH Sarabun New" pitchFamily="34" charset="-34"/>
                </a:rPr>
                <a:t>ox </a:t>
              </a:r>
              <a:r>
                <a:rPr lang="th-TH" sz="2300" b="1" dirty="0">
                  <a:latin typeface="TH Sarabun New" pitchFamily="34" charset="-34"/>
                  <a:cs typeface="TH Sarabun New" pitchFamily="34" charset="-34"/>
                </a:rPr>
                <a:t>ฝ่ายที่เล่นก่อนหรือหลังจะได้เปรียบหรือเสียเปรียบอย่างไร</a:t>
              </a:r>
            </a:p>
            <a:p>
              <a:r>
                <a:rPr lang="th-TH" sz="2300" b="1" dirty="0">
                  <a:latin typeface="TH Sarabun New" pitchFamily="34" charset="-34"/>
                  <a:cs typeface="TH Sarabun New" pitchFamily="34" charset="-34"/>
                </a:rPr>
                <a:t>ในการเล่นเกม </a:t>
              </a:r>
              <a:r>
                <a:rPr lang="en-US" sz="2300" b="1" dirty="0">
                  <a:latin typeface="TH Sarabun New" pitchFamily="34" charset="-34"/>
                  <a:cs typeface="TH Sarabun New" pitchFamily="34" charset="-34"/>
                </a:rPr>
                <a:t>ox </a:t>
              </a:r>
              <a:r>
                <a:rPr lang="th-TH" sz="2300" b="1" dirty="0">
                  <a:latin typeface="TH Sarabun New" pitchFamily="34" charset="-34"/>
                  <a:cs typeface="TH Sarabun New" pitchFamily="34" charset="-34"/>
                </a:rPr>
                <a:t>เป็นไปได้หรือไม่ที่เขียนเต็มทุกช่องแล้วยังไม่มีผู้ชนะ</a:t>
              </a:r>
            </a:p>
            <a:p>
              <a:r>
                <a:rPr lang="th-TH" sz="2300" b="1" dirty="0">
                  <a:latin typeface="TH Sarabun New" pitchFamily="34" charset="-34"/>
                  <a:cs typeface="TH Sarabun New" pitchFamily="34" charset="-34"/>
                </a:rPr>
                <a:t>เกม </a:t>
              </a:r>
              <a:r>
                <a:rPr lang="en-US" sz="2300" b="1" dirty="0">
                  <a:latin typeface="TH Sarabun New" pitchFamily="34" charset="-34"/>
                  <a:cs typeface="TH Sarabun New" pitchFamily="34" charset="-34"/>
                </a:rPr>
                <a:t>ox </a:t>
              </a:r>
              <a:r>
                <a:rPr lang="th-TH" sz="2300" b="1" dirty="0">
                  <a:latin typeface="TH Sarabun New" pitchFamily="34" charset="-34"/>
                  <a:cs typeface="TH Sarabun New" pitchFamily="34" charset="-34"/>
                </a:rPr>
                <a:t>สามารถเพิ่มช่องได้หรือไม่ และจะเพิ่มอย่างไร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19574" y="5128935"/>
              <a:ext cx="274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H Sarabun New" pitchFamily="34" charset="-34"/>
                  <a:cs typeface="TH Sarabun New" pitchFamily="34" charset="-34"/>
                </a:rPr>
                <a:t>?</a:t>
              </a:r>
              <a:endParaRPr lang="en-US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3009662" y="5603119"/>
              <a:ext cx="327619" cy="334108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24902" y="5557399"/>
              <a:ext cx="2689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H Sarabun New" pitchFamily="34" charset="-34"/>
                  <a:cs typeface="TH Sarabun New" pitchFamily="34" charset="-34"/>
                </a:rPr>
                <a:t>?</a:t>
              </a:r>
              <a:endParaRPr lang="en-US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3004837" y="6017107"/>
              <a:ext cx="327619" cy="334108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20077" y="5971387"/>
              <a:ext cx="2689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H Sarabun New" pitchFamily="34" charset="-34"/>
                  <a:cs typeface="TH Sarabun New" pitchFamily="34" charset="-34"/>
                </a:rPr>
                <a:t>?</a:t>
              </a:r>
              <a:endParaRPr lang="en-US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37997" y="959781"/>
            <a:ext cx="6693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วัตถุประสงค์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ใช้เหตุผลเชิงตรรกะในการแก้ปัญหา การคาดการณ์ผลลัพธ์จากปัญหาอย่างง่ายได้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06392" y="2033610"/>
            <a:ext cx="4528804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วัสดุอุปกรณ์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สมุดสำหรับจดบันทึก หรือแบบฝึกหัด	1   เล่ม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ปากกา			   	1   ด้าม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005" y="2109271"/>
            <a:ext cx="1842728" cy="293053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36" name="Rectangle 35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042364" y="5302309"/>
                <a:ext cx="4976042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400" b="1" u="sng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</a:t>
                </a:r>
                <a:r>
                  <a:rPr lang="th-TH" sz="24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ฝ่ายที่เริ่มเล่นก่อนได้เปรียบ เนื่องจากได้วางแผนก่อน</a:t>
                </a:r>
              </a:p>
              <a:p>
                <a:r>
                  <a:rPr lang="th-TH" sz="2400" b="1" u="sng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</a:t>
                </a:r>
                <a:r>
                  <a:rPr lang="th-TH" sz="24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24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เป็นไปได้</a:t>
                </a:r>
              </a:p>
              <a:p>
                <a:r>
                  <a:rPr lang="th-TH" sz="2400" b="1" u="sng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</a:t>
                </a:r>
                <a:r>
                  <a:rPr lang="th-TH" sz="24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24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เพิ่มได้โดยทำตาราง 4</a:t>
                </a:r>
                <a14:m>
                  <m:oMath xmlns:m="http://schemas.openxmlformats.org/officeDocument/2006/math">
                    <m:r>
                      <a:rPr lang="en-US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arabun" panose="00000500000000000000" pitchFamily="2" charset="-34"/>
                      </a:rPr>
                      <m:t> </m:t>
                    </m:r>
                    <m:r>
                      <a:rPr lang="en-US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arabun" panose="00000500000000000000" pitchFamily="2" charset="-34"/>
                      </a:rPr>
                      <m:t>× 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4 </a:t>
                </a:r>
                <a:r>
                  <a:rPr lang="th-TH" sz="24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หรือ </a:t>
                </a:r>
                <a:r>
                  <a:rPr lang="th-TH" sz="24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5</a:t>
                </a:r>
                <a14:m>
                  <m:oMath xmlns:m="http://schemas.openxmlformats.org/officeDocument/2006/math">
                    <m:r>
                      <a:rPr lang="en-US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arabun" panose="00000500000000000000" pitchFamily="2" charset="-34"/>
                      </a:rPr>
                      <m:t> </m:t>
                    </m:r>
                    <m:r>
                      <a:rPr lang="en-US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arabun" panose="00000500000000000000" pitchFamily="2" charset="-34"/>
                      </a:rPr>
                      <m:t>× </m:t>
                    </m:r>
                  </m:oMath>
                </a14:m>
                <a:r>
                  <a:rPr lang="en-US" sz="24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5 </a:t>
                </a:r>
                <a:r>
                  <a:rPr lang="th-TH" sz="24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th-TH" sz="24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      หรือ</a:t>
                </a:r>
                <a:r>
                  <a:rPr lang="th-TH" sz="24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เพิ่มจำนวนตามที่ต้องการ</a:t>
                </a:r>
                <a:endParaRPr lang="en-US" sz="24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364" y="5302309"/>
                <a:ext cx="4976042" cy="1569660"/>
              </a:xfrm>
              <a:prstGeom prst="rect">
                <a:avLst/>
              </a:prstGeom>
              <a:blipFill rotWithShape="1">
                <a:blip r:embed="rId4"/>
                <a:stretch>
                  <a:fillRect l="-1836" t="-3113" r="-1224" b="-8171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5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B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928" y="1135793"/>
            <a:ext cx="4803155" cy="54212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79056" y="4532119"/>
            <a:ext cx="3572055" cy="1901141"/>
            <a:chOff x="379056" y="4532119"/>
            <a:chExt cx="3572055" cy="1901141"/>
          </a:xfrm>
        </p:grpSpPr>
        <p:sp>
          <p:nvSpPr>
            <p:cNvPr id="29" name="Rounded Rectangle 28"/>
            <p:cNvSpPr/>
            <p:nvPr/>
          </p:nvSpPr>
          <p:spPr>
            <a:xfrm>
              <a:off x="379057" y="4868347"/>
              <a:ext cx="3572054" cy="1564913"/>
            </a:xfrm>
            <a:prstGeom prst="roundRect">
              <a:avLst/>
            </a:prstGeom>
            <a:solidFill>
              <a:srgbClr val="CAE4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79056" y="5178450"/>
              <a:ext cx="35720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  <a:t>รวบรวมข้อมูล</a:t>
              </a:r>
              <a:r>
                <a:rPr lang="en-US" sz="2400" b="1" dirty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  <a:t> </a:t>
              </a:r>
              <a:r>
                <a:rPr lang="th-TH" sz="2400" b="1" dirty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  <a:t>เป็นการรวบรวมข้อมูล</a:t>
              </a:r>
              <a:r>
                <a:rPr lang="en-US" sz="2400" b="1" dirty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  <a:t> </a:t>
              </a:r>
              <a:r>
                <a:rPr lang="th-TH" sz="2400" b="1" dirty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  <a:t>นำความรู้ที่มีอยู่หรือหาความรู้</a:t>
              </a:r>
              <a:r>
                <a:rPr lang="th-TH" sz="2400" b="1" dirty="0" smtClean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  <a:t>เพิ่มเติม</a:t>
              </a:r>
              <a:br>
                <a:rPr lang="th-TH" sz="2400" b="1" dirty="0" smtClean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</a:br>
              <a:r>
                <a:rPr lang="th-TH" sz="2400" b="1" dirty="0" smtClean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  <a:t>มา</a:t>
              </a:r>
              <a:r>
                <a:rPr lang="th-TH" sz="2400" b="1" dirty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  <a:t>แก้ปัญหานั้น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1813840" y="4539740"/>
              <a:ext cx="623977" cy="623977"/>
            </a:xfrm>
            <a:prstGeom prst="ellipse">
              <a:avLst/>
            </a:prstGeom>
            <a:solidFill>
              <a:srgbClr val="F1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53562" y="4532119"/>
              <a:ext cx="3593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2</a:t>
              </a:r>
              <a:endPara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41170" y="344611"/>
            <a:ext cx="3146926" cy="1883718"/>
            <a:chOff x="541170" y="344611"/>
            <a:chExt cx="3146926" cy="1883718"/>
          </a:xfrm>
        </p:grpSpPr>
        <p:sp>
          <p:nvSpPr>
            <p:cNvPr id="16" name="Rounded Rectangle 15"/>
            <p:cNvSpPr/>
            <p:nvPr/>
          </p:nvSpPr>
          <p:spPr>
            <a:xfrm>
              <a:off x="541427" y="663416"/>
              <a:ext cx="3146669" cy="1564913"/>
            </a:xfrm>
            <a:prstGeom prst="roundRect">
              <a:avLst/>
            </a:prstGeom>
            <a:solidFill>
              <a:srgbClr val="CAE4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41170" y="981867"/>
              <a:ext cx="30505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  <a:t>ระบุปัญหา เป็นการทำความเข้าใจเกี่ยวกับปัญหาว่าต้องการอะไร</a:t>
              </a:r>
              <a:r>
                <a:rPr lang="en-US" sz="2400" b="1" dirty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  <a:t> </a:t>
              </a:r>
              <a:r>
                <a:rPr lang="th-TH" sz="2400" b="1" dirty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  <a:t>โจทย์ต้องการทราบอะไร</a:t>
              </a:r>
              <a:endParaRPr lang="en-US" sz="1600" b="1" dirty="0">
                <a:latin typeface="TH Sarabun New" pitchFamily="34" charset="-34"/>
                <a:ea typeface="Times New Roman" panose="02020603050405020304" pitchFamily="18" charset="0"/>
                <a:cs typeface="TH Sarabun New" pitchFamily="34" charset="-34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813839" y="344611"/>
              <a:ext cx="623977" cy="623977"/>
            </a:xfrm>
            <a:prstGeom prst="ellipse">
              <a:avLst/>
            </a:prstGeom>
            <a:solidFill>
              <a:srgbClr val="F1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48005" y="364290"/>
              <a:ext cx="3593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endPara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307898" y="4535668"/>
            <a:ext cx="4636404" cy="1897592"/>
            <a:chOff x="7307898" y="4535668"/>
            <a:chExt cx="4636404" cy="1897592"/>
          </a:xfrm>
        </p:grpSpPr>
        <p:sp>
          <p:nvSpPr>
            <p:cNvPr id="30" name="Rounded Rectangle 29"/>
            <p:cNvSpPr/>
            <p:nvPr/>
          </p:nvSpPr>
          <p:spPr>
            <a:xfrm>
              <a:off x="7333668" y="4868347"/>
              <a:ext cx="4610634" cy="1564913"/>
            </a:xfrm>
            <a:prstGeom prst="roundRect">
              <a:avLst/>
            </a:prstGeom>
            <a:solidFill>
              <a:srgbClr val="CAE4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07898" y="5147063"/>
              <a:ext cx="46138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  <a:t>วางแผนการแก้ปัญหา เป็นการวางแผน </a:t>
              </a:r>
              <a:r>
                <a:rPr lang="th-TH" sz="2400" b="1" dirty="0" smtClean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  <a:t/>
              </a:r>
              <a:br>
                <a:rPr lang="th-TH" sz="2400" b="1" dirty="0" smtClean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</a:br>
              <a:r>
                <a:rPr lang="th-TH" sz="2400" b="1" dirty="0" smtClean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  <a:t>ออกแบบ</a:t>
              </a:r>
              <a:r>
                <a:rPr lang="th-TH" sz="2400" b="1" dirty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  <a:t>วิธีการแก้ปัญหาซึ่งอาจมีได้หลายวิธี </a:t>
              </a:r>
              <a:r>
                <a:rPr lang="th-TH" sz="2400" b="1" dirty="0" smtClean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  <a:t/>
              </a:r>
              <a:br>
                <a:rPr lang="th-TH" sz="2400" b="1" dirty="0" smtClean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</a:br>
              <a:r>
                <a:rPr lang="th-TH" sz="2400" b="1" dirty="0" smtClean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  <a:t>โดย</a:t>
              </a:r>
              <a:r>
                <a:rPr lang="th-TH" sz="2400" b="1" dirty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  <a:t>เลือกวิธีการที่เหมาะสมกับสถานการณ์ของตนเอง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9189721" y="4535668"/>
              <a:ext cx="623977" cy="623977"/>
            </a:xfrm>
            <a:prstGeom prst="ellipse">
              <a:avLst/>
            </a:prstGeom>
            <a:solidFill>
              <a:srgbClr val="F1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330522" y="4544669"/>
              <a:ext cx="3593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025197" y="594434"/>
            <a:ext cx="3626168" cy="1990381"/>
            <a:chOff x="8025197" y="345618"/>
            <a:chExt cx="3626168" cy="1990381"/>
          </a:xfrm>
        </p:grpSpPr>
        <p:sp>
          <p:nvSpPr>
            <p:cNvPr id="15" name="Rounded Rectangle 14"/>
            <p:cNvSpPr/>
            <p:nvPr/>
          </p:nvSpPr>
          <p:spPr>
            <a:xfrm>
              <a:off x="8025197" y="653779"/>
              <a:ext cx="3626168" cy="1682220"/>
            </a:xfrm>
            <a:prstGeom prst="roundRect">
              <a:avLst/>
            </a:prstGeom>
            <a:solidFill>
              <a:srgbClr val="CAE4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14642" y="999330"/>
              <a:ext cx="34677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  <a:t>ทดสอบและประเมินผล </a:t>
              </a:r>
              <a:r>
                <a:rPr lang="th-TH" sz="2400" b="1" dirty="0" smtClean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  <a:t/>
              </a:r>
              <a:br>
                <a:rPr lang="th-TH" sz="2400" b="1" dirty="0" smtClean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</a:br>
              <a:r>
                <a:rPr lang="th-TH" sz="2400" b="1" dirty="0" smtClean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  <a:t>เป็น</a:t>
              </a:r>
              <a:r>
                <a:rPr lang="th-TH" sz="2400" b="1" dirty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  <a:t>การตรวจสอบผลลัพธ์ที่ได้ว่าสามารถแก้ปัญหาที่ต้องการได้หรือไม่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9479165" y="345618"/>
              <a:ext cx="623977" cy="623977"/>
            </a:xfrm>
            <a:prstGeom prst="ellipse">
              <a:avLst/>
            </a:prstGeom>
            <a:solidFill>
              <a:srgbClr val="F1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613147" y="386868"/>
              <a:ext cx="3593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5</a:t>
              </a:r>
              <a:endPara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550421" y="2771420"/>
            <a:ext cx="3100944" cy="1624389"/>
            <a:chOff x="8550421" y="2640790"/>
            <a:chExt cx="3100944" cy="1624389"/>
          </a:xfrm>
        </p:grpSpPr>
        <p:sp>
          <p:nvSpPr>
            <p:cNvPr id="17" name="Rounded Rectangle 16"/>
            <p:cNvSpPr/>
            <p:nvPr/>
          </p:nvSpPr>
          <p:spPr>
            <a:xfrm>
              <a:off x="8550421" y="2962472"/>
              <a:ext cx="3100944" cy="1302707"/>
            </a:xfrm>
            <a:prstGeom prst="roundRect">
              <a:avLst/>
            </a:prstGeom>
            <a:solidFill>
              <a:srgbClr val="CAE4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731045" y="3342473"/>
              <a:ext cx="27630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rPr>
                <a:t>แก้ปัญหา เป็นการเริ่มแก้ปัญหาตามวิธีการที่เลือก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9660674" y="2640790"/>
              <a:ext cx="623977" cy="623977"/>
            </a:xfrm>
            <a:prstGeom prst="ellipse">
              <a:avLst/>
            </a:prstGeom>
            <a:solidFill>
              <a:srgbClr val="F1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783551" y="2672167"/>
              <a:ext cx="3593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4</a:t>
              </a:r>
              <a:endPara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95904" y="2657678"/>
            <a:ext cx="26949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ขั้นตอน</a:t>
            </a:r>
          </a:p>
          <a:p>
            <a:pPr algn="ctr"/>
            <a:r>
              <a:rPr lang="th-TH" sz="5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การแก้ปัญหา</a:t>
            </a:r>
            <a:endParaRPr lang="en-US" sz="5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7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FAA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8321" y="1246604"/>
            <a:ext cx="95712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	เด็ก</a:t>
            </a: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คนหนึ่งจะเดินทางผ่านด่านไปขึ้นจรวดที่อยู่อีกด้านหนึ่ง </a:t>
            </a: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6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แต่</a:t>
            </a: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ต้องเสียค่าใช้จ่ายตามตาราง นักเรียนจะหาเส้นทางพาเด็กเดินผ่านไปได้อย่างไร ให้เสียค่าใช้จ่ายน้อยที่สุด และการเดินทางต้องเดินทางขึ้นหรือลง ไปทางซ้ายหรือขวา ไม่สามารถเดินทางแนวทแยงหรือแนวเฉียงได้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4231" y="132146"/>
            <a:ext cx="54361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ตัวอย่าง </a:t>
            </a:r>
            <a:r>
              <a:rPr lang="th-TH" sz="5400" dirty="0">
                <a:latin typeface="TH Sarabun New" pitchFamily="34" charset="-34"/>
                <a:cs typeface="TH Sarabun New" pitchFamily="34" charset="-34"/>
              </a:rPr>
              <a:t>พาเด็กน้อยขึ้นจรวด</a:t>
            </a:r>
            <a:endParaRPr lang="en-US" sz="54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0"/>
            <a:ext cx="1064711" cy="1064711"/>
            <a:chOff x="0" y="0"/>
            <a:chExt cx="1064711" cy="1064711"/>
          </a:xfrm>
        </p:grpSpPr>
        <p:sp>
          <p:nvSpPr>
            <p:cNvPr id="16" name="Right Triangle 15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F17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Right Triangle 16"/>
            <p:cNvSpPr/>
            <p:nvPr/>
          </p:nvSpPr>
          <p:spPr>
            <a:xfrm>
              <a:off x="216072" y="216072"/>
              <a:ext cx="632565" cy="632565"/>
            </a:xfrm>
            <a:prstGeom prst="rtTriangle">
              <a:avLst/>
            </a:prstGeom>
            <a:solidFill>
              <a:srgbClr val="FFE6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t="30710" r="8963" b="49291"/>
          <a:stretch/>
        </p:blipFill>
        <p:spPr>
          <a:xfrm>
            <a:off x="1699943" y="3554928"/>
            <a:ext cx="9293734" cy="31901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539" y="1146831"/>
            <a:ext cx="597945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b="1" dirty="0">
                <a:latin typeface="TH Sarabun New" pitchFamily="34" charset="-34"/>
                <a:cs typeface="TH Sarabun New" pitchFamily="34" charset="-34"/>
              </a:rPr>
              <a:t>การแก้ปัญหาอาจทำได้ตามขั้นตอน ดังนี้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600" b="1" dirty="0">
                <a:latin typeface="TH Sarabun New" pitchFamily="34" charset="-34"/>
                <a:cs typeface="TH Sarabun New" pitchFamily="34" charset="-34"/>
              </a:rPr>
              <a:t>ระบุปัญหา  </a:t>
            </a:r>
            <a:r>
              <a:rPr lang="th-TH" sz="2600" dirty="0">
                <a:latin typeface="TH Sarabun New" pitchFamily="34" charset="-34"/>
                <a:cs typeface="TH Sarabun New" pitchFamily="34" charset="-34"/>
              </a:rPr>
              <a:t>โจทย์ต้องการให้พาเด็กเดินทางเสียค่าใช้จ่ายน้อยที่สุด และห้ามเดินแนวทแยงหรือแนวเฉียง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600" b="1" dirty="0">
                <a:latin typeface="TH Sarabun New" pitchFamily="34" charset="-34"/>
                <a:cs typeface="TH Sarabun New" pitchFamily="34" charset="-34"/>
              </a:rPr>
              <a:t>รวบรวมข้อมูล  </a:t>
            </a:r>
            <a:r>
              <a:rPr lang="th-TH" sz="2600" dirty="0">
                <a:latin typeface="TH Sarabun New" pitchFamily="34" charset="-34"/>
                <a:cs typeface="TH Sarabun New" pitchFamily="34" charset="-34"/>
              </a:rPr>
              <a:t>สิ่งที่โจทย์ให้มา</a:t>
            </a:r>
            <a:r>
              <a:rPr lang="en-US" sz="26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600" dirty="0">
                <a:latin typeface="TH Sarabun New" pitchFamily="34" charset="-34"/>
                <a:cs typeface="TH Sarabun New" pitchFamily="34" charset="-34"/>
              </a:rPr>
              <a:t>คือ ทางเข้า ทางออกไปยังจรวด และค่าใช้จ่ายในการเดินทางแต่ละด่าน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600" b="1" dirty="0">
                <a:latin typeface="TH Sarabun New" pitchFamily="34" charset="-34"/>
                <a:cs typeface="TH Sarabun New" pitchFamily="34" charset="-34"/>
              </a:rPr>
              <a:t>วางแผนการแก้ปัญหา  </a:t>
            </a:r>
            <a:r>
              <a:rPr lang="th-TH" sz="2600" dirty="0">
                <a:latin typeface="TH Sarabun New" pitchFamily="34" charset="-34"/>
                <a:cs typeface="TH Sarabun New" pitchFamily="34" charset="-34"/>
              </a:rPr>
              <a:t>จะพาเด็กเดินเข้าไปอย่างไร </a:t>
            </a:r>
            <a:r>
              <a:rPr lang="th-TH" sz="26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6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600" dirty="0" smtClean="0">
                <a:latin typeface="TH Sarabun New" pitchFamily="34" charset="-34"/>
                <a:cs typeface="TH Sarabun New" pitchFamily="34" charset="-34"/>
              </a:rPr>
              <a:t>ซึ่ง</a:t>
            </a:r>
            <a:r>
              <a:rPr lang="th-TH" sz="2600" dirty="0">
                <a:latin typeface="TH Sarabun New" pitchFamily="34" charset="-34"/>
                <a:cs typeface="TH Sarabun New" pitchFamily="34" charset="-34"/>
              </a:rPr>
              <a:t>มีหลายวิธี หลายเส้นทาง แต่ละเส้นทางมีค่าใช้จ่ายต่างกัน นักเรียนอาจเดินเข้าไปในด่านที่เสียเงินน้อยที่สุด </a:t>
            </a:r>
            <a:br>
              <a:rPr lang="th-TH" sz="26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600" dirty="0">
                <a:latin typeface="TH Sarabun New" pitchFamily="34" charset="-34"/>
                <a:cs typeface="TH Sarabun New" pitchFamily="34" charset="-34"/>
              </a:rPr>
              <a:t>แล้วพิจารณาว่าเป็นไปตามเงื่อนไขหรือไม่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5999" y="1090386"/>
            <a:ext cx="594986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th-TH" sz="2600" b="1" dirty="0">
                <a:latin typeface="TH Sarabun New" pitchFamily="34" charset="-34"/>
                <a:cs typeface="TH Sarabun New" pitchFamily="34" charset="-34"/>
              </a:rPr>
              <a:t>แก้ปัญหา</a:t>
            </a:r>
            <a:r>
              <a:rPr lang="th-TH" sz="2600" dirty="0">
                <a:latin typeface="TH Sarabun New" pitchFamily="34" charset="-34"/>
                <a:cs typeface="TH Sarabun New" pitchFamily="34" charset="-34"/>
              </a:rPr>
              <a:t>  ทดลองเดินทางไปแต่ละเส้นทาง โดยเส้นทางที่เลือกเป็น </a:t>
            </a:r>
            <a:r>
              <a:rPr lang="th-TH" sz="2600" dirty="0" smtClean="0">
                <a:latin typeface="TH Sarabun New" pitchFamily="34" charset="-34"/>
                <a:cs typeface="TH Sarabun New" pitchFamily="34" charset="-34"/>
              </a:rPr>
              <a:t>ดังนี้</a:t>
            </a:r>
          </a:p>
          <a:p>
            <a:pPr marL="457200" indent="-457200">
              <a:buFont typeface="+mj-lt"/>
              <a:buAutoNum type="arabicPeriod" startAt="4"/>
            </a:pPr>
            <a:endParaRPr lang="th-TH" sz="2600" b="1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 startAt="4"/>
            </a:pPr>
            <a:endParaRPr lang="th-TH" sz="2600" b="1" dirty="0" smtClean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 startAt="4"/>
            </a:pPr>
            <a:endParaRPr lang="th-TH" sz="2600" b="1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 startAt="4"/>
            </a:pPr>
            <a:endParaRPr lang="th-TH" sz="2600" b="1" dirty="0" smtClean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 startAt="4"/>
            </a:pPr>
            <a:endParaRPr lang="th-TH" sz="2600" b="1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th-TH" sz="2600" b="1" dirty="0" smtClean="0">
                <a:latin typeface="TH Sarabun New" pitchFamily="34" charset="-34"/>
                <a:cs typeface="TH Sarabun New" pitchFamily="34" charset="-34"/>
              </a:rPr>
              <a:t>ทดสอบ</a:t>
            </a:r>
            <a:r>
              <a:rPr lang="th-TH" sz="2600" b="1" dirty="0">
                <a:latin typeface="TH Sarabun New" pitchFamily="34" charset="-34"/>
                <a:cs typeface="TH Sarabun New" pitchFamily="34" charset="-34"/>
              </a:rPr>
              <a:t>และประเมินผล </a:t>
            </a:r>
            <a:r>
              <a:rPr lang="th-TH" sz="2600" dirty="0">
                <a:latin typeface="TH Sarabun New" pitchFamily="34" charset="-34"/>
                <a:cs typeface="TH Sarabun New" pitchFamily="34" charset="-34"/>
              </a:rPr>
              <a:t>พบว่าเส้นทางนี้เสียค่าใช้จ่าย 10 หน่วย ซึ่งน้อยที่สุด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t="9908" r="22151" b="71279"/>
          <a:stretch/>
        </p:blipFill>
        <p:spPr>
          <a:xfrm>
            <a:off x="7371567" y="1910993"/>
            <a:ext cx="3756351" cy="1803749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42058" y="5516128"/>
            <a:ext cx="1076259" cy="1192195"/>
            <a:chOff x="693368" y="5391014"/>
            <a:chExt cx="1324015" cy="146663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810" y="5391014"/>
              <a:ext cx="1203573" cy="11158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93368" y="6516889"/>
              <a:ext cx="1324015" cy="34076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คำถามสำคัญ</a:t>
              </a:r>
              <a:endPara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43561" y="4889234"/>
            <a:ext cx="6429683" cy="1978987"/>
            <a:chOff x="1943561" y="4889234"/>
            <a:chExt cx="6429683" cy="1978987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1943561" y="4889234"/>
              <a:ext cx="6429683" cy="1978987"/>
            </a:xfrm>
            <a:prstGeom prst="wedgeRoundRectCallout">
              <a:avLst>
                <a:gd name="adj1" fmla="val -63885"/>
                <a:gd name="adj2" fmla="val -1327"/>
                <a:gd name="adj3" fmla="val 16667"/>
              </a:avLst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39138" y="5001450"/>
              <a:ext cx="60579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1. จากตัวอย่างที่ผ่านมา จงบอกจำนวนครั้งของด่านที่ต้อง</a:t>
              </a:r>
              <a:r>
                <a:rPr lang="th-TH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ผ่าน</a:t>
              </a:r>
              <a:br>
                <a:rPr lang="th-TH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endParaRPr lang="th-TH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  <a:p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2. มีเส้นทางที่สั้นกว่านี้หรือไม่ ถ้ามี ทำไมจึงไม่เลือกเส้นทางนั้น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FAA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94231" y="166013"/>
            <a:ext cx="54361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ตัวอย่าง</a:t>
            </a:r>
            <a:r>
              <a:rPr lang="th-TH" sz="5400" b="1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5400" dirty="0">
                <a:latin typeface="TH Sarabun New" pitchFamily="34" charset="-34"/>
                <a:cs typeface="TH Sarabun New" pitchFamily="34" charset="-34"/>
              </a:rPr>
              <a:t>พาเด็กน้อยขึ้นจรวด</a:t>
            </a:r>
            <a:endParaRPr lang="en-US" sz="54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0" y="0"/>
            <a:ext cx="1064711" cy="1064711"/>
            <a:chOff x="0" y="0"/>
            <a:chExt cx="1064711" cy="1064711"/>
          </a:xfrm>
        </p:grpSpPr>
        <p:sp>
          <p:nvSpPr>
            <p:cNvPr id="35" name="Right Triangle 34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F17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6" name="Right Triangle 35"/>
            <p:cNvSpPr/>
            <p:nvPr/>
          </p:nvSpPr>
          <p:spPr>
            <a:xfrm>
              <a:off x="216072" y="216072"/>
              <a:ext cx="632565" cy="632565"/>
            </a:xfrm>
            <a:prstGeom prst="rtTriangle">
              <a:avLst/>
            </a:prstGeom>
            <a:solidFill>
              <a:srgbClr val="FFE6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99823" y="5222509"/>
            <a:ext cx="121379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 6 </a:t>
            </a:r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ครั้ง</a:t>
            </a:r>
            <a:endParaRPr lang="th-TH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99801" y="6059802"/>
            <a:ext cx="494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u="sng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  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ไม่มี เพราะเส้นทางเดินอื่น ๆ จะเสียค่าใช้จ่ายมาก </a:t>
            </a:r>
            <a:b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และการเดินทางจะไม่เป็นไปตามที่เงื่อนไขกำหนดไว้ </a:t>
            </a:r>
            <a:endParaRPr lang="en-US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8614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847685" y="2388056"/>
            <a:ext cx="1532260" cy="520931"/>
          </a:xfrm>
          <a:prstGeom prst="roundRect">
            <a:avLst/>
          </a:prstGeom>
          <a:solidFill>
            <a:srgbClr val="FEE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47685" y="1201398"/>
            <a:ext cx="1532260" cy="520931"/>
          </a:xfrm>
          <a:prstGeom prst="roundRect">
            <a:avLst/>
          </a:prstGeom>
          <a:solidFill>
            <a:srgbClr val="FEE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47685" y="29986"/>
            <a:ext cx="6520377" cy="859485"/>
            <a:chOff x="847685" y="105142"/>
            <a:chExt cx="6520377" cy="859485"/>
          </a:xfrm>
        </p:grpSpPr>
        <p:sp>
          <p:nvSpPr>
            <p:cNvPr id="13" name="Rounded Rectangle 12"/>
            <p:cNvSpPr/>
            <p:nvPr/>
          </p:nvSpPr>
          <p:spPr>
            <a:xfrm>
              <a:off x="847685" y="269347"/>
              <a:ext cx="6520377" cy="663199"/>
            </a:xfrm>
            <a:prstGeom prst="roundRect">
              <a:avLst>
                <a:gd name="adj" fmla="val 50000"/>
              </a:avLst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FBD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95566" y="105142"/>
              <a:ext cx="12859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86456" y="145168"/>
              <a:ext cx="11544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ลูกบาศก์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47887" y="835589"/>
              <a:ext cx="6319972" cy="94583"/>
            </a:xfrm>
            <a:custGeom>
              <a:avLst/>
              <a:gdLst>
                <a:gd name="connsiteX0" fmla="*/ 0 w 6319972"/>
                <a:gd name="connsiteY0" fmla="*/ 0 h 94583"/>
                <a:gd name="connsiteX1" fmla="*/ 6319972 w 6319972"/>
                <a:gd name="connsiteY1" fmla="*/ 0 h 94583"/>
                <a:gd name="connsiteX2" fmla="*/ 6273975 w 6319972"/>
                <a:gd name="connsiteY2" fmla="*/ 37951 h 94583"/>
                <a:gd name="connsiteX3" fmla="*/ 6088574 w 6319972"/>
                <a:gd name="connsiteY3" fmla="*/ 94583 h 94583"/>
                <a:gd name="connsiteX4" fmla="*/ 231397 w 6319972"/>
                <a:gd name="connsiteY4" fmla="*/ 94582 h 94583"/>
                <a:gd name="connsiteX5" fmla="*/ 45996 w 6319972"/>
                <a:gd name="connsiteY5" fmla="*/ 37950 h 9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9972" h="94583">
                  <a:moveTo>
                    <a:pt x="0" y="0"/>
                  </a:moveTo>
                  <a:lnTo>
                    <a:pt x="6319972" y="0"/>
                  </a:lnTo>
                  <a:lnTo>
                    <a:pt x="6273975" y="37951"/>
                  </a:lnTo>
                  <a:cubicBezTo>
                    <a:pt x="6221051" y="73706"/>
                    <a:pt x="6157251" y="94583"/>
                    <a:pt x="6088574" y="94583"/>
                  </a:cubicBezTo>
                  <a:lnTo>
                    <a:pt x="231397" y="94582"/>
                  </a:lnTo>
                  <a:cubicBezTo>
                    <a:pt x="162721" y="94582"/>
                    <a:pt x="98920" y="73705"/>
                    <a:pt x="45996" y="37950"/>
                  </a:cubicBezTo>
                  <a:close/>
                </a:path>
              </a:pathLst>
            </a:custGeom>
            <a:solidFill>
              <a:srgbClr val="F49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441180" y="156260"/>
              <a:ext cx="707989" cy="808367"/>
              <a:chOff x="2441180" y="156260"/>
              <a:chExt cx="707989" cy="808367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441180" y="241389"/>
                <a:ext cx="707989" cy="72323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49A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H Sarabun New" pitchFamily="34" charset="-34"/>
                    <a:cs typeface="TH Sarabun New" pitchFamily="34" charset="-34"/>
                  </a:rPr>
                  <a:t>0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508227" y="309881"/>
                <a:ext cx="573894" cy="586255"/>
              </a:xfrm>
              <a:prstGeom prst="ellipse">
                <a:avLst/>
              </a:prstGeom>
              <a:solidFill>
                <a:srgbClr val="F49A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20003" y="156260"/>
                <a:ext cx="5661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1.</a:t>
                </a:r>
                <a:r>
                  <a:rPr lang="th-TH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4</a:t>
                </a:r>
                <a:endParaRPr lang="th-TH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613820" y="757016"/>
                <a:ext cx="363136" cy="142323"/>
              </a:xfrm>
              <a:custGeom>
                <a:avLst/>
                <a:gdLst>
                  <a:gd name="connsiteX0" fmla="*/ 181568 w 363136"/>
                  <a:gd name="connsiteY0" fmla="*/ 0 h 142323"/>
                  <a:gd name="connsiteX1" fmla="*/ 293261 w 363136"/>
                  <a:gd name="connsiteY1" fmla="*/ 23036 h 142323"/>
                  <a:gd name="connsiteX2" fmla="*/ 363136 w 363136"/>
                  <a:gd name="connsiteY2" fmla="*/ 71162 h 142323"/>
                  <a:gd name="connsiteX3" fmla="*/ 293261 w 363136"/>
                  <a:gd name="connsiteY3" fmla="*/ 119288 h 142323"/>
                  <a:gd name="connsiteX4" fmla="*/ 181568 w 363136"/>
                  <a:gd name="connsiteY4" fmla="*/ 142323 h 142323"/>
                  <a:gd name="connsiteX5" fmla="*/ 69876 w 363136"/>
                  <a:gd name="connsiteY5" fmla="*/ 119288 h 142323"/>
                  <a:gd name="connsiteX6" fmla="*/ 0 w 363136"/>
                  <a:gd name="connsiteY6" fmla="*/ 71162 h 142323"/>
                  <a:gd name="connsiteX7" fmla="*/ 69876 w 363136"/>
                  <a:gd name="connsiteY7" fmla="*/ 23036 h 142323"/>
                  <a:gd name="connsiteX8" fmla="*/ 181568 w 363136"/>
                  <a:gd name="connsiteY8" fmla="*/ 0 h 14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136" h="142323">
                    <a:moveTo>
                      <a:pt x="181568" y="0"/>
                    </a:moveTo>
                    <a:cubicBezTo>
                      <a:pt x="221187" y="0"/>
                      <a:pt x="258931" y="8203"/>
                      <a:pt x="293261" y="23036"/>
                    </a:cubicBezTo>
                    <a:lnTo>
                      <a:pt x="363136" y="71162"/>
                    </a:lnTo>
                    <a:lnTo>
                      <a:pt x="293261" y="119288"/>
                    </a:lnTo>
                    <a:cubicBezTo>
                      <a:pt x="258931" y="134121"/>
                      <a:pt x="221187" y="142323"/>
                      <a:pt x="181568" y="142323"/>
                    </a:cubicBezTo>
                    <a:cubicBezTo>
                      <a:pt x="141949" y="142323"/>
                      <a:pt x="104206" y="134121"/>
                      <a:pt x="69876" y="119288"/>
                    </a:cubicBezTo>
                    <a:lnTo>
                      <a:pt x="0" y="71162"/>
                    </a:lnTo>
                    <a:lnTo>
                      <a:pt x="69876" y="23036"/>
                    </a:lnTo>
                    <a:cubicBezTo>
                      <a:pt x="104206" y="8203"/>
                      <a:pt x="141949" y="0"/>
                      <a:pt x="181568" y="0"/>
                    </a:cubicBezTo>
                    <a:close/>
                  </a:path>
                </a:pathLst>
              </a:custGeom>
              <a:solidFill>
                <a:srgbClr val="FEE39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847685" y="1137697"/>
            <a:ext cx="856562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วัตถุประสงค์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เสนอวิธีการคาดการณ์ผลลัพธ์จากปัญหาอย่างง่ายได้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58974" y="2438387"/>
            <a:ext cx="74157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วัสดุ</a:t>
            </a: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อุปกรณ์</a:t>
            </a:r>
          </a:p>
          <a:p>
            <a:endParaRPr lang="th-TH" sz="2400" b="1" dirty="0">
              <a:latin typeface="TH Sarabun New" pitchFamily="34" charset="-34"/>
              <a:cs typeface="TH Sarabun New" pitchFamily="34" charset="-34"/>
            </a:endParaRPr>
          </a:p>
          <a:p>
            <a:pPr marL="342900" indent="-3429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สมุดสำหรับจดบันทึก หรือแบบฝึกหัด			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	1  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เล่ม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ภาพลูกบาศก์ 4 ภาพ ที่มีสีต่างกัน ได้แก่ สีแดง สีเหลือง สีฟ้า และสีเขียว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สีแดง 						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	1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แท่ง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สีเหลือง 						1 แท่ง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สีฟ้า 							1 แท่ง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สีเขียว 						1 แท่ง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ปากกา 						1 ด้าม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11415" r="8974" b="75343"/>
          <a:stretch/>
        </p:blipFill>
        <p:spPr>
          <a:xfrm>
            <a:off x="5294741" y="1201398"/>
            <a:ext cx="6649561" cy="151363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9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847685" y="343269"/>
            <a:ext cx="1532260" cy="520931"/>
          </a:xfrm>
          <a:prstGeom prst="roundRect">
            <a:avLst/>
          </a:prstGeom>
          <a:solidFill>
            <a:srgbClr val="A9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7684" y="324480"/>
            <a:ext cx="10864153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วิธีปฏิบัติ</a:t>
            </a:r>
          </a:p>
          <a:p>
            <a:pPr>
              <a:lnSpc>
                <a:spcPct val="150000"/>
              </a:lnSpc>
            </a:pP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นักเรียนลองนำลูกบาศก์ 4 ลูก ที่มีสีต่างกัน มาเรียงต่อกัน จะมีวิธีเรียงได้กี่แบบ โดยปฏิบัติตามขั้นตอนการแก้ปัญหา ดังนี้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ระบุปัญหา - โจทย์ต้องการอะไร</a:t>
            </a:r>
            <a:r>
              <a:rPr lang="th-TH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dirty="0">
                <a:latin typeface="TH Sarabun New" pitchFamily="34" charset="-34"/>
                <a:cs typeface="TH Sarabun New" pitchFamily="34" charset="-34"/>
              </a:rPr>
            </a:br>
            <a:endParaRPr lang="th-TH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รวบรวมข้อมูล - เราทราบอะไรมาบ้าง</a:t>
            </a:r>
            <a:r>
              <a:rPr lang="th-TH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dirty="0">
                <a:latin typeface="TH Sarabun New" pitchFamily="34" charset="-34"/>
                <a:cs typeface="TH Sarabun New" pitchFamily="34" charset="-34"/>
              </a:rPr>
            </a:br>
            <a:endParaRPr lang="th-TH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วางแผนการแก้ปัญหา - เราจะแก้ปัญหานี้อย่างไร</a:t>
            </a:r>
            <a:r>
              <a:rPr lang="th-TH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dirty="0">
                <a:latin typeface="TH Sarabun New" pitchFamily="34" charset="-34"/>
                <a:cs typeface="TH Sarabun New" pitchFamily="34" charset="-34"/>
              </a:rPr>
            </a:br>
            <a:endParaRPr lang="th-TH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แก้ปัญหา - ทดลองวาดภาพและระบายสี แล้วเรียงไม่ให้ซ้ำกัน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ทดสอบและประเมินผล - มีวิธีอื่นนอกจากวิธีที่นักเรียนเรียงอีกหรือไม่</a:t>
            </a:r>
            <a:r>
              <a:rPr lang="th-TH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dirty="0">
                <a:latin typeface="TH Sarabun New" pitchFamily="34" charset="-34"/>
                <a:cs typeface="TH Sarabun New" pitchFamily="34" charset="-34"/>
              </a:rPr>
            </a:br>
            <a:r>
              <a:rPr lang="th-TH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dirty="0">
                <a:latin typeface="TH Sarabun New" pitchFamily="34" charset="-34"/>
                <a:cs typeface="TH Sarabun New" pitchFamily="34" charset="-34"/>
              </a:rPr>
            </a:br>
            <a:endParaRPr lang="th-TH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th-TH" sz="2000" dirty="0">
              <a:latin typeface="TH Sarabun New" pitchFamily="34" charset="-34"/>
              <a:cs typeface="TH Sarabun New" pitchFamily="34" charset="-34"/>
            </a:endParaRPr>
          </a:p>
          <a:p>
            <a:pPr>
              <a:lnSpc>
                <a:spcPct val="150000"/>
              </a:lnSpc>
            </a:pPr>
            <a:endParaRPr lang="th-TH" sz="20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11415" r="8974" b="75343"/>
          <a:stretch/>
        </p:blipFill>
        <p:spPr>
          <a:xfrm>
            <a:off x="6592230" y="1824961"/>
            <a:ext cx="5119608" cy="116537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47682" y="5170884"/>
            <a:ext cx="8578539" cy="1426282"/>
            <a:chOff x="2839450" y="5049674"/>
            <a:chExt cx="8578539" cy="1426282"/>
          </a:xfrm>
        </p:grpSpPr>
        <p:sp>
          <p:nvSpPr>
            <p:cNvPr id="25" name="Rounded Rectangle 24"/>
            <p:cNvSpPr/>
            <p:nvPr/>
          </p:nvSpPr>
          <p:spPr>
            <a:xfrm>
              <a:off x="2839450" y="5049674"/>
              <a:ext cx="8578539" cy="1426282"/>
            </a:xfrm>
            <a:prstGeom prst="roundRect">
              <a:avLst>
                <a:gd name="adj" fmla="val 17722"/>
              </a:avLst>
            </a:prstGeom>
            <a:solidFill>
              <a:srgbClr val="D3E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004334" y="5174655"/>
              <a:ext cx="334108" cy="334108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71018" y="5087731"/>
              <a:ext cx="650039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ถ้าลูกบาศก์สีแดงและสีเหลืองต้องอยู่ติดกันเสมอ จะเรียงได้กี่แบบ</a:t>
              </a:r>
            </a:p>
            <a:p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ถ้ามีลูกบาศก์ 3 ลูก จะเรียงได้กี่แบบ</a:t>
              </a:r>
            </a:p>
            <a:p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ถ้ามีลูกบาศก์ 5 ลูก จะเรียงได้กี่แบบ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19574" y="5128935"/>
              <a:ext cx="274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H Sarabun New" pitchFamily="34" charset="-34"/>
                  <a:cs typeface="TH Sarabun New" pitchFamily="34" charset="-34"/>
                </a:rPr>
                <a:t>?</a:t>
              </a:r>
              <a:endParaRPr lang="en-US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3009662" y="5603119"/>
              <a:ext cx="327619" cy="334108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24902" y="5557399"/>
              <a:ext cx="2689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H Sarabun New" pitchFamily="34" charset="-34"/>
                  <a:cs typeface="TH Sarabun New" pitchFamily="34" charset="-34"/>
                </a:rPr>
                <a:t>?</a:t>
              </a:r>
              <a:endParaRPr lang="en-US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004837" y="6017107"/>
              <a:ext cx="327619" cy="334108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20077" y="5971387"/>
              <a:ext cx="2689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H Sarabun New" pitchFamily="34" charset="-34"/>
                  <a:cs typeface="TH Sarabun New" pitchFamily="34" charset="-34"/>
                </a:rPr>
                <a:t>?</a:t>
              </a:r>
              <a:endParaRPr lang="en-US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16" name="Rectangle 15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341160" y="1684393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เรียงลูกบาศก์ 4 ลูกได้กี่วิธี</a:t>
            </a:r>
            <a:endParaRPr lang="en-US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41159" y="2559925"/>
            <a:ext cx="2924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ลูกบาศก์ 4 ลูก แต่ละลูกมีสีแตกต่างกัน</a:t>
            </a:r>
            <a:endParaRPr lang="en-US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41158" y="3381656"/>
            <a:ext cx="22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ลำดับความคิดเป็นข้อความ</a:t>
            </a:r>
            <a:endParaRPr lang="en-US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41158" y="4696003"/>
            <a:ext cx="274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พิจารณา และตรวจสอบคำตอบที่ได้</a:t>
            </a:r>
            <a:endParaRPr lang="en-US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77668" y="5300578"/>
            <a:ext cx="15888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  12 	</a:t>
            </a:r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แบบ</a:t>
            </a:r>
            <a:endParaRPr lang="th-TH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  6 	</a:t>
            </a:r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แบบ</a:t>
            </a:r>
            <a:endParaRPr lang="th-TH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  120 </a:t>
            </a:r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แบบ</a:t>
            </a:r>
            <a:endParaRPr lang="en-US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8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B0D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174828"/>
            <a:ext cx="6155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การออกแบบโปรแกรมการแก้ปัญหา</a:t>
            </a:r>
            <a:endParaRPr lang="en-US" sz="48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197" y="1244643"/>
            <a:ext cx="11492632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การออกแบบขั้นตอนการแก้ไขปัญหานั้น ควรออกแบบให้ครอบคลุมทุกกรณีตามเงื่อนไขที่โจทย์กำหนด </a:t>
            </a:r>
            <a:br>
              <a:rPr lang="th-TH" sz="32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และเราอาจนำขั้นตอนนี้ไปใช้ได้หลาย ๆ ครั้งตามต้องการได้อีก</a:t>
            </a:r>
            <a:r>
              <a:rPr lang="th-TH" sz="32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ด้วย</a:t>
            </a:r>
            <a:endParaRPr lang="th-TH" sz="2800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  <a:p>
            <a:pPr>
              <a:lnSpc>
                <a:spcPct val="150000"/>
              </a:lnSpc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ตัวอย่าง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 การสร้างเครื่องคำนวณสำหรับบวกเลขจำนวนเต็ม 2 จำนวน</a:t>
            </a:r>
          </a:p>
          <a:p>
            <a:pPr>
              <a:lnSpc>
                <a:spcPct val="150000"/>
              </a:lnSpc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วิธีปฎิบัติ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ระบุปัญหา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โจทย์ต้องการให้สร้างเครื่องคำนวณสำหรับบวกเลข</a:t>
            </a:r>
            <a:endParaRPr lang="en-US" sz="2800" dirty="0">
              <a:latin typeface="TH Sarabun New" pitchFamily="34" charset="-34"/>
              <a:cs typeface="TH Sarabun New" pitchFamily="34" charset="-34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รวบรวมข้อมูล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เราทราบมาว่าข้อมูลที่นำมาบวกกันเป็นเลขจำนวนเต็ม 2 จำนวน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เมื่อ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บวกกันแล้วผลลัพธ์ที่ได้จะเป็นเลขจำนวนเต็มเช่นกัน</a:t>
            </a:r>
            <a:endParaRPr lang="en-US" sz="2800" dirty="0">
              <a:latin typeface="TH Sarabun New" pitchFamily="34" charset="-34"/>
              <a:cs typeface="TH Sarabun New" pitchFamily="34" charset="-34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วางแผนการแก้ปัญหา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เราจะแก้ปัญหานี้โดยรับค่าตัวเลขแต่ละค่าเข้ามา ค่าแรกเก็บไว้ใน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A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ค่าที่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2 เก็บไว้ใน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B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จากนั้นนำทั้ง 2 ค่ามารวมกันแล้วเก็บไว้ใน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C</a:t>
            </a:r>
          </a:p>
        </p:txBody>
      </p:sp>
      <p:sp>
        <p:nvSpPr>
          <p:cNvPr id="8" name="Right Triangle 7"/>
          <p:cNvSpPr/>
          <p:nvPr/>
        </p:nvSpPr>
        <p:spPr>
          <a:xfrm>
            <a:off x="0" y="0"/>
            <a:ext cx="1064711" cy="1064711"/>
          </a:xfrm>
          <a:prstGeom prst="rtTriangle">
            <a:avLst/>
          </a:prstGeom>
          <a:solidFill>
            <a:srgbClr val="5BB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Right Triangle 8"/>
          <p:cNvSpPr/>
          <p:nvPr/>
        </p:nvSpPr>
        <p:spPr>
          <a:xfrm>
            <a:off x="216072" y="216072"/>
            <a:ext cx="632565" cy="632565"/>
          </a:xfrm>
          <a:prstGeom prst="rtTriangle">
            <a:avLst/>
          </a:prstGeom>
          <a:solidFill>
            <a:srgbClr val="D4EA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4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C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12648" y="-117061"/>
            <a:ext cx="3533340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7200" b="1" dirty="0">
                <a:solidFill>
                  <a:srgbClr val="0066FF"/>
                </a:solidFill>
                <a:latin typeface="TH Sarabun New" pitchFamily="34" charset="-34"/>
                <a:cs typeface="TH Sarabun New" pitchFamily="34" charset="-34"/>
              </a:rPr>
              <a:t>การแก้ปัญหา</a:t>
            </a:r>
            <a:endParaRPr lang="th-TH" sz="8000" b="1" dirty="0">
              <a:solidFill>
                <a:srgbClr val="0066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0802" y="1991458"/>
            <a:ext cx="10770397" cy="4564666"/>
            <a:chOff x="710802" y="1991458"/>
            <a:chExt cx="10770397" cy="4564666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6096000" y="4008530"/>
              <a:ext cx="0" cy="1521202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/>
            <p:cNvGrpSpPr/>
            <p:nvPr/>
          </p:nvGrpSpPr>
          <p:grpSpPr>
            <a:xfrm>
              <a:off x="4425058" y="5289596"/>
              <a:ext cx="3341881" cy="1266528"/>
              <a:chOff x="8278800" y="1696223"/>
              <a:chExt cx="3341881" cy="1266528"/>
            </a:xfrm>
          </p:grpSpPr>
          <p:sp>
            <p:nvSpPr>
              <p:cNvPr id="86" name="Rounded Rectangle 85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87" name="Freeform 86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3A96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2937164" y="3470238"/>
              <a:ext cx="5784272" cy="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710802" y="2836974"/>
              <a:ext cx="10770397" cy="1266528"/>
              <a:chOff x="713326" y="1763246"/>
              <a:chExt cx="10770397" cy="1266528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8141842" y="1763246"/>
                <a:ext cx="3341881" cy="1266528"/>
                <a:chOff x="8278800" y="1696223"/>
                <a:chExt cx="3341881" cy="1266528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>
                  <a:off x="8278800" y="1696223"/>
                  <a:ext cx="333920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FFC2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713326" y="1763246"/>
                <a:ext cx="3341881" cy="1266528"/>
                <a:chOff x="8278800" y="1696223"/>
                <a:chExt cx="3341881" cy="1266528"/>
              </a:xfrm>
            </p:grpSpPr>
            <p:sp>
              <p:nvSpPr>
                <p:cNvPr id="90" name="Rounded Rectangle 89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92" name="Freeform 91"/>
                <p:cNvSpPr/>
                <p:nvPr/>
              </p:nvSpPr>
              <p:spPr>
                <a:xfrm>
                  <a:off x="8278800" y="1696223"/>
                  <a:ext cx="333920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A3CE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sp>
          <p:nvSpPr>
            <p:cNvPr id="25" name="TextBox 24"/>
            <p:cNvSpPr txBox="1"/>
            <p:nvPr/>
          </p:nvSpPr>
          <p:spPr>
            <a:xfrm>
              <a:off x="991523" y="3110106"/>
              <a:ext cx="278313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การใช้เหตุผลเชิงตรรกะ</a:t>
              </a:r>
            </a:p>
            <a:p>
              <a:pPr algn="ctr"/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ในการแก้ปัญหา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14748" y="5791882"/>
              <a:ext cx="29971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ขั้นตอนการ</a:t>
              </a: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แก้ปัญหา</a:t>
              </a:r>
              <a:endParaRPr lang="th-TH" sz="32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598438" y="1991458"/>
              <a:ext cx="2995124" cy="299512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4598438" y="1991458"/>
              <a:ext cx="1497562" cy="2995125"/>
            </a:xfrm>
            <a:custGeom>
              <a:avLst/>
              <a:gdLst>
                <a:gd name="connsiteX0" fmla="*/ 1711705 w 1711705"/>
                <a:gd name="connsiteY0" fmla="*/ 0 h 3423412"/>
                <a:gd name="connsiteX1" fmla="*/ 1711705 w 1711705"/>
                <a:gd name="connsiteY1" fmla="*/ 3423412 h 3423412"/>
                <a:gd name="connsiteX2" fmla="*/ 1536694 w 1711705"/>
                <a:gd name="connsiteY2" fmla="*/ 3414575 h 3423412"/>
                <a:gd name="connsiteX3" fmla="*/ 0 w 1711705"/>
                <a:gd name="connsiteY3" fmla="*/ 1711706 h 3423412"/>
                <a:gd name="connsiteX4" fmla="*/ 1536694 w 1711705"/>
                <a:gd name="connsiteY4" fmla="*/ 8837 h 342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705" h="3423412">
                  <a:moveTo>
                    <a:pt x="1711705" y="0"/>
                  </a:moveTo>
                  <a:lnTo>
                    <a:pt x="1711705" y="3423412"/>
                  </a:lnTo>
                  <a:lnTo>
                    <a:pt x="1536694" y="3414575"/>
                  </a:lnTo>
                  <a:cubicBezTo>
                    <a:pt x="673556" y="3326918"/>
                    <a:pt x="0" y="2597971"/>
                    <a:pt x="0" y="1711706"/>
                  </a:cubicBezTo>
                  <a:cubicBezTo>
                    <a:pt x="0" y="825441"/>
                    <a:pt x="673556" y="96494"/>
                    <a:pt x="1536694" y="883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742800" y="2135820"/>
              <a:ext cx="2706398" cy="2706398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870536" y="2263557"/>
              <a:ext cx="2450926" cy="2450927"/>
            </a:xfrm>
            <a:prstGeom prst="ellipse">
              <a:avLst/>
            </a:prstGeom>
            <a:solidFill>
              <a:srgbClr val="F69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87979" y="2980338"/>
              <a:ext cx="2416046" cy="978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th-TH" sz="4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การแก้ปัญหา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69451" y="3085766"/>
              <a:ext cx="267893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การออกแบบโปรแกรม</a:t>
              </a:r>
            </a:p>
            <a:p>
              <a:pPr algn="ctr"/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การแก้ปัญหา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32662" y="462798"/>
            <a:ext cx="4074459" cy="679348"/>
            <a:chOff x="-21776" y="691404"/>
            <a:chExt cx="4074459" cy="679348"/>
          </a:xfrm>
        </p:grpSpPr>
        <p:grpSp>
          <p:nvGrpSpPr>
            <p:cNvPr id="7" name="Group 6"/>
            <p:cNvGrpSpPr/>
            <p:nvPr/>
          </p:nvGrpSpPr>
          <p:grpSpPr>
            <a:xfrm>
              <a:off x="-21776" y="741634"/>
              <a:ext cx="3702758" cy="628029"/>
              <a:chOff x="-21776" y="741634"/>
              <a:chExt cx="3702758" cy="628029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0" y="741634"/>
                <a:ext cx="3680982" cy="578889"/>
              </a:xfrm>
              <a:prstGeom prst="rect">
                <a:avLst/>
              </a:prstGeom>
              <a:solidFill>
                <a:srgbClr val="E092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-21776" y="784888"/>
                <a:ext cx="370275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rPr>
                  <a:t>แผนผังหัวข้อหน่วยการ</a:t>
                </a:r>
                <a:r>
                  <a:rPr lang="th-TH" sz="3200" b="1" dirty="0" smtClean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rPr>
                  <a:t>เรียนรู้</a:t>
                </a:r>
                <a:endParaRPr lang="th-TH" sz="3200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374597" y="691404"/>
              <a:ext cx="678086" cy="679348"/>
              <a:chOff x="3939808" y="1652415"/>
              <a:chExt cx="678086" cy="679348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3939808" y="1652415"/>
                <a:ext cx="678086" cy="67808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57150">
                <a:solidFill>
                  <a:srgbClr val="E0923F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111764" y="1746988"/>
                <a:ext cx="3215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latin typeface="TH Sarabun New" pitchFamily="34" charset="-34"/>
                    <a:cs typeface="TH Sarabun New" pitchFamily="34" charset="-34"/>
                  </a:rPr>
                  <a:t>1</a:t>
                </a:r>
                <a:endParaRPr lang="en-US" sz="32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136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7802973" y="2304859"/>
            <a:ext cx="271575" cy="389155"/>
          </a:xfrm>
          <a:prstGeom prst="downArrow">
            <a:avLst>
              <a:gd name="adj1" fmla="val 47687"/>
              <a:gd name="adj2" fmla="val 50316"/>
            </a:avLst>
          </a:pr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8" name="Down Arrow 37"/>
          <p:cNvSpPr/>
          <p:nvPr/>
        </p:nvSpPr>
        <p:spPr>
          <a:xfrm>
            <a:off x="7802972" y="3122274"/>
            <a:ext cx="271575" cy="389155"/>
          </a:xfrm>
          <a:prstGeom prst="downArrow">
            <a:avLst>
              <a:gd name="adj1" fmla="val 47687"/>
              <a:gd name="adj2" fmla="val 50316"/>
            </a:avLst>
          </a:pr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Down Arrow 38"/>
          <p:cNvSpPr/>
          <p:nvPr/>
        </p:nvSpPr>
        <p:spPr>
          <a:xfrm>
            <a:off x="7802973" y="3944785"/>
            <a:ext cx="271575" cy="389155"/>
          </a:xfrm>
          <a:prstGeom prst="downArrow">
            <a:avLst>
              <a:gd name="adj1" fmla="val 47687"/>
              <a:gd name="adj2" fmla="val 50316"/>
            </a:avLst>
          </a:pr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0" name="Down Arrow 39"/>
          <p:cNvSpPr/>
          <p:nvPr/>
        </p:nvSpPr>
        <p:spPr>
          <a:xfrm>
            <a:off x="7802973" y="4771978"/>
            <a:ext cx="271575" cy="389155"/>
          </a:xfrm>
          <a:prstGeom prst="downArrow">
            <a:avLst>
              <a:gd name="adj1" fmla="val 47687"/>
              <a:gd name="adj2" fmla="val 50316"/>
            </a:avLst>
          </a:pr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1" name="Down Arrow 40"/>
          <p:cNvSpPr/>
          <p:nvPr/>
        </p:nvSpPr>
        <p:spPr>
          <a:xfrm>
            <a:off x="7802973" y="5591183"/>
            <a:ext cx="271575" cy="389155"/>
          </a:xfrm>
          <a:prstGeom prst="downArrow">
            <a:avLst>
              <a:gd name="adj1" fmla="val 47687"/>
              <a:gd name="adj2" fmla="val 50316"/>
            </a:avLst>
          </a:pr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B0D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194854"/>
            <a:ext cx="6155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800" b="1" dirty="0">
                <a:latin typeface="TH Sarabun New" pitchFamily="34" charset="-34"/>
                <a:cs typeface="TH Sarabun New" pitchFamily="34" charset="-34"/>
              </a:rPr>
              <a:t>การออกแบบโปรแกรมการแก้ปัญหา</a:t>
            </a:r>
            <a:endParaRPr lang="en-US" sz="48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197" y="1030152"/>
            <a:ext cx="11492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4"/>
            </a:pP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แก้ปัญหา 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อาจเขียนลำดับการแก้ไขปัญหาเป็นภาพหรือเขียนเป็นขั้นตอน ดังนี้</a:t>
            </a:r>
            <a:endParaRPr lang="en-US" sz="32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5BB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16072"/>
              <a:ext cx="632565" cy="632565"/>
            </a:xfrm>
            <a:prstGeom prst="rtTriangle">
              <a:avLst/>
            </a:prstGeom>
            <a:solidFill>
              <a:srgbClr val="D4E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6061443" y="5161133"/>
            <a:ext cx="3754637" cy="430050"/>
          </a:xfrm>
          <a:prstGeom prst="roundRect">
            <a:avLst>
              <a:gd name="adj" fmla="val 0"/>
            </a:avLst>
          </a:prstGeom>
          <a:solidFill>
            <a:srgbClr val="A9E1FA"/>
          </a:solidFill>
          <a:ln w="12700">
            <a:solidFill>
              <a:srgbClr val="F389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แสดงผล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C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052936" y="5980338"/>
            <a:ext cx="1771650" cy="430050"/>
          </a:xfrm>
          <a:prstGeom prst="roundRect">
            <a:avLst>
              <a:gd name="adj" fmla="val 38685"/>
            </a:avLst>
          </a:prstGeom>
          <a:solidFill>
            <a:srgbClr val="A9E1FA"/>
          </a:solidFill>
          <a:ln w="12700">
            <a:solidFill>
              <a:srgbClr val="F389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จบ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061443" y="2703521"/>
            <a:ext cx="3754637" cy="430050"/>
          </a:xfrm>
          <a:prstGeom prst="roundRect">
            <a:avLst>
              <a:gd name="adj" fmla="val 0"/>
            </a:avLst>
          </a:prstGeom>
          <a:solidFill>
            <a:srgbClr val="A9E1FA"/>
          </a:solidFill>
          <a:ln w="12700">
            <a:solidFill>
              <a:srgbClr val="F389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นำค่าแรกเก็บใน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A</a:t>
            </a:r>
            <a:endParaRPr lang="th-TH" sz="24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061443" y="3522725"/>
            <a:ext cx="3754637" cy="430050"/>
          </a:xfrm>
          <a:prstGeom prst="roundRect">
            <a:avLst>
              <a:gd name="adj" fmla="val 0"/>
            </a:avLst>
          </a:prstGeom>
          <a:solidFill>
            <a:srgbClr val="A9E1FA"/>
          </a:solidFill>
          <a:ln w="12700">
            <a:solidFill>
              <a:srgbClr val="F389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นำค่าที่ 2 เก็บใน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B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061443" y="4341929"/>
            <a:ext cx="3754637" cy="430050"/>
          </a:xfrm>
          <a:prstGeom prst="roundRect">
            <a:avLst>
              <a:gd name="adj" fmla="val 0"/>
            </a:avLst>
          </a:prstGeom>
          <a:solidFill>
            <a:srgbClr val="A9E1FA"/>
          </a:solidFill>
          <a:ln w="12700">
            <a:solidFill>
              <a:srgbClr val="F389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นำ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A </a:t>
            </a:r>
            <a:r>
              <a:rPr lang="th-TH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กับ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B </a:t>
            </a:r>
            <a:r>
              <a:rPr lang="th-TH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มารวมกันแล้วเก็บใน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C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052936" y="1884317"/>
            <a:ext cx="1771650" cy="430050"/>
          </a:xfrm>
          <a:prstGeom prst="roundRect">
            <a:avLst>
              <a:gd name="adj" fmla="val 38685"/>
            </a:avLst>
          </a:prstGeom>
          <a:solidFill>
            <a:srgbClr val="A9E1FA"/>
          </a:solidFill>
          <a:ln w="12700">
            <a:solidFill>
              <a:srgbClr val="F389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เริ่มต้น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Oval 1"/>
          <p:cNvSpPr/>
          <p:nvPr/>
        </p:nvSpPr>
        <p:spPr>
          <a:xfrm>
            <a:off x="1962579" y="2682459"/>
            <a:ext cx="676406" cy="676406"/>
          </a:xfrm>
          <a:prstGeom prst="ellipse">
            <a:avLst/>
          </a:prstGeom>
          <a:solidFill>
            <a:srgbClr val="F27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 New" pitchFamily="34" charset="-34"/>
                <a:cs typeface="TH Sarabun New" pitchFamily="34" charset="-34"/>
              </a:rPr>
              <a:t>A</a:t>
            </a:r>
          </a:p>
        </p:txBody>
      </p:sp>
      <p:sp>
        <p:nvSpPr>
          <p:cNvPr id="43" name="Oval 42"/>
          <p:cNvSpPr/>
          <p:nvPr/>
        </p:nvSpPr>
        <p:spPr>
          <a:xfrm>
            <a:off x="1962579" y="3645979"/>
            <a:ext cx="676406" cy="676406"/>
          </a:xfrm>
          <a:prstGeom prst="ellipse">
            <a:avLst/>
          </a:prstGeom>
          <a:solidFill>
            <a:srgbClr val="44C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 New" pitchFamily="34" charset="-34"/>
                <a:cs typeface="TH Sarabun New" pitchFamily="34" charset="-34"/>
              </a:rPr>
              <a:t>B</a:t>
            </a:r>
          </a:p>
        </p:txBody>
      </p:sp>
      <p:sp>
        <p:nvSpPr>
          <p:cNvPr id="44" name="Oval 43"/>
          <p:cNvSpPr/>
          <p:nvPr/>
        </p:nvSpPr>
        <p:spPr>
          <a:xfrm>
            <a:off x="1964583" y="4615811"/>
            <a:ext cx="676406" cy="676406"/>
          </a:xfrm>
          <a:prstGeom prst="ellipse">
            <a:avLst/>
          </a:prstGeom>
          <a:solidFill>
            <a:srgbClr val="85C8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 New" pitchFamily="34" charset="-34"/>
                <a:cs typeface="TH Sarabun New" pitchFamily="34" charset="-34"/>
              </a:rPr>
              <a:t>C</a:t>
            </a:r>
          </a:p>
        </p:txBody>
      </p:sp>
      <p:sp>
        <p:nvSpPr>
          <p:cNvPr id="45" name="Oval 44"/>
          <p:cNvSpPr/>
          <p:nvPr/>
        </p:nvSpPr>
        <p:spPr>
          <a:xfrm>
            <a:off x="4632118" y="4614201"/>
            <a:ext cx="676406" cy="676406"/>
          </a:xfrm>
          <a:prstGeom prst="ellipse">
            <a:avLst/>
          </a:prstGeom>
          <a:solidFill>
            <a:srgbClr val="44C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 New" pitchFamily="34" charset="-34"/>
                <a:cs typeface="TH Sarabun New" pitchFamily="34" charset="-34"/>
              </a:rPr>
              <a:t>B</a:t>
            </a:r>
          </a:p>
        </p:txBody>
      </p:sp>
      <p:sp>
        <p:nvSpPr>
          <p:cNvPr id="46" name="Oval 45"/>
          <p:cNvSpPr/>
          <p:nvPr/>
        </p:nvSpPr>
        <p:spPr>
          <a:xfrm>
            <a:off x="3339060" y="4614201"/>
            <a:ext cx="676406" cy="676406"/>
          </a:xfrm>
          <a:prstGeom prst="ellipse">
            <a:avLst/>
          </a:prstGeom>
          <a:solidFill>
            <a:srgbClr val="F27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 New" pitchFamily="34" charset="-34"/>
                <a:cs typeface="TH Sarabun New" pitchFamily="34" charset="-34"/>
              </a:rPr>
              <a:t>A</a:t>
            </a:r>
          </a:p>
        </p:txBody>
      </p:sp>
      <p:sp>
        <p:nvSpPr>
          <p:cNvPr id="3" name="Plus 2"/>
          <p:cNvSpPr/>
          <p:nvPr/>
        </p:nvSpPr>
        <p:spPr>
          <a:xfrm>
            <a:off x="4153620" y="4774303"/>
            <a:ext cx="332930" cy="332930"/>
          </a:xfrm>
          <a:prstGeom prst="mathPlus">
            <a:avLst/>
          </a:pr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7" name="Down Arrow 46"/>
          <p:cNvSpPr/>
          <p:nvPr/>
        </p:nvSpPr>
        <p:spPr>
          <a:xfrm rot="5400000">
            <a:off x="2835160" y="4776868"/>
            <a:ext cx="271575" cy="389155"/>
          </a:xfrm>
          <a:prstGeom prst="downArrow">
            <a:avLst>
              <a:gd name="adj1" fmla="val 47687"/>
              <a:gd name="adj2" fmla="val 50316"/>
            </a:avLst>
          </a:pr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3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8" grpId="0" animBg="1"/>
      <p:bldP spid="39" grpId="0" animBg="1"/>
      <p:bldP spid="40" grpId="0" animBg="1"/>
      <p:bldP spid="41" grpId="0" animBg="1"/>
      <p:bldP spid="12" grpId="0" animBg="1"/>
      <p:bldP spid="21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B0D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149698"/>
            <a:ext cx="6155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800" b="1" dirty="0">
                <a:latin typeface="TH Sarabun New" pitchFamily="34" charset="-34"/>
                <a:cs typeface="TH Sarabun New" pitchFamily="34" charset="-34"/>
              </a:rPr>
              <a:t>การออกแบบโปรแกรมการแก้ปัญหา</a:t>
            </a:r>
            <a:endParaRPr lang="en-US" sz="48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54" y="939840"/>
            <a:ext cx="105853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ทดสอบและประเมินผล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ลองทดสอบการบวกเลขระหว่าง 2 กับ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en-US" sz="2400" dirty="0">
                <a:latin typeface="TH Sarabun New" pitchFamily="34" charset="-34"/>
                <a:cs typeface="TH Sarabun New" pitchFamily="34" charset="-34"/>
              </a:rPr>
            </a:b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			</a:t>
            </a:r>
            <a:br>
              <a:rPr lang="en-US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					</a:t>
            </a:r>
            <a:r>
              <a:rPr lang="th-TH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จากขั้นตอนการแก้ไขปัญหาที่ออกแบบขึ้น ทดลองให้ค่าแรกเป็น 2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en-US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					</a:t>
            </a:r>
            <a:r>
              <a:rPr lang="th-TH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จากนั้นทดลองให้ค่าที่ 2 เป็น 3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					</a:t>
            </a:r>
            <a:r>
              <a:rPr lang="th-TH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ระบบทำงาน</a:t>
            </a:r>
          </a:p>
          <a:p>
            <a:pPr>
              <a:lnSpc>
                <a:spcPct val="150000"/>
              </a:lnSpc>
            </a:pPr>
            <a:endParaRPr lang="th-TH" sz="2400" dirty="0">
              <a:latin typeface="TH Sarabun New" pitchFamily="34" charset="-34"/>
              <a:cs typeface="TH Sarabun New" pitchFamily="34" charset="-34"/>
            </a:endParaRP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	จะเห็นได้ว่าผลลัพธ์ที่ได้เป็น 5 จากการออกแบบขั้นตอนการแก้ไขปัญหาวิธีนี้ จะเห็นได้ว่า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ขั้นตอนที่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ออกแบบ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ขึ้น</a:t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สามารถ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นำไปใช้กับตัวเลขต่าง ๆ ได้ และค่าตัวเลขหรือข้อมูล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input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เปลี่ยนแปลงไป ผลลัพธ์ที่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ได้ก็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จะเปลี่ยนแปลงไป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ด้วย</a:t>
            </a:r>
            <a:endParaRPr lang="th-TH" sz="24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" name="Right Triangle 7"/>
          <p:cNvSpPr/>
          <p:nvPr/>
        </p:nvSpPr>
        <p:spPr>
          <a:xfrm>
            <a:off x="0" y="0"/>
            <a:ext cx="1064711" cy="1064711"/>
          </a:xfrm>
          <a:prstGeom prst="rtTriangle">
            <a:avLst/>
          </a:prstGeom>
          <a:solidFill>
            <a:srgbClr val="5BB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Right Triangle 8"/>
          <p:cNvSpPr/>
          <p:nvPr/>
        </p:nvSpPr>
        <p:spPr>
          <a:xfrm>
            <a:off x="216072" y="216072"/>
            <a:ext cx="632565" cy="632565"/>
          </a:xfrm>
          <a:prstGeom prst="rtTriangle">
            <a:avLst/>
          </a:prstGeom>
          <a:solidFill>
            <a:srgbClr val="D4EA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Oval 1"/>
          <p:cNvSpPr/>
          <p:nvPr/>
        </p:nvSpPr>
        <p:spPr>
          <a:xfrm>
            <a:off x="3982766" y="2087640"/>
            <a:ext cx="676406" cy="676406"/>
          </a:xfrm>
          <a:prstGeom prst="ellipse">
            <a:avLst/>
          </a:prstGeom>
          <a:solidFill>
            <a:srgbClr val="F27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 New" pitchFamily="34" charset="-34"/>
                <a:cs typeface="TH Sarabun New" pitchFamily="34" charset="-34"/>
              </a:rPr>
              <a:t>2</a:t>
            </a:r>
          </a:p>
        </p:txBody>
      </p:sp>
      <p:sp>
        <p:nvSpPr>
          <p:cNvPr id="43" name="Oval 42"/>
          <p:cNvSpPr/>
          <p:nvPr/>
        </p:nvSpPr>
        <p:spPr>
          <a:xfrm>
            <a:off x="3982766" y="3013439"/>
            <a:ext cx="676406" cy="676406"/>
          </a:xfrm>
          <a:prstGeom prst="ellipse">
            <a:avLst/>
          </a:prstGeom>
          <a:solidFill>
            <a:srgbClr val="44C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 New" pitchFamily="34" charset="-34"/>
                <a:cs typeface="TH Sarabun New" pitchFamily="34" charset="-34"/>
              </a:rPr>
              <a:t>3</a:t>
            </a:r>
          </a:p>
        </p:txBody>
      </p:sp>
      <p:sp>
        <p:nvSpPr>
          <p:cNvPr id="44" name="Oval 43"/>
          <p:cNvSpPr/>
          <p:nvPr/>
        </p:nvSpPr>
        <p:spPr>
          <a:xfrm>
            <a:off x="1315231" y="3940848"/>
            <a:ext cx="676406" cy="676406"/>
          </a:xfrm>
          <a:prstGeom prst="ellipse">
            <a:avLst/>
          </a:prstGeom>
          <a:solidFill>
            <a:srgbClr val="85C8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5</a:t>
            </a:r>
            <a:endParaRPr lang="en-US" sz="20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3982766" y="3939238"/>
            <a:ext cx="676406" cy="676406"/>
          </a:xfrm>
          <a:prstGeom prst="ellipse">
            <a:avLst/>
          </a:prstGeom>
          <a:solidFill>
            <a:srgbClr val="44C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3</a:t>
            </a:r>
            <a:endParaRPr lang="en-US" sz="20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2689708" y="3939238"/>
            <a:ext cx="676406" cy="676406"/>
          </a:xfrm>
          <a:prstGeom prst="ellipse">
            <a:avLst/>
          </a:prstGeom>
          <a:solidFill>
            <a:srgbClr val="F27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2</a:t>
            </a:r>
            <a:endParaRPr lang="en-US" sz="20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Plus 2"/>
          <p:cNvSpPr/>
          <p:nvPr/>
        </p:nvSpPr>
        <p:spPr>
          <a:xfrm>
            <a:off x="3504268" y="4099340"/>
            <a:ext cx="332930" cy="332930"/>
          </a:xfrm>
          <a:prstGeom prst="mathPlus">
            <a:avLst/>
          </a:pr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7" name="Down Arrow 46"/>
          <p:cNvSpPr/>
          <p:nvPr/>
        </p:nvSpPr>
        <p:spPr>
          <a:xfrm rot="5400000">
            <a:off x="2185808" y="4101905"/>
            <a:ext cx="271575" cy="389155"/>
          </a:xfrm>
          <a:prstGeom prst="downArrow">
            <a:avLst>
              <a:gd name="adj1" fmla="val 47687"/>
              <a:gd name="adj2" fmla="val 50316"/>
            </a:avLst>
          </a:pr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6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847685" y="2197117"/>
            <a:ext cx="1532260" cy="520931"/>
          </a:xfrm>
          <a:prstGeom prst="roundRect">
            <a:avLst/>
          </a:prstGeom>
          <a:solidFill>
            <a:srgbClr val="A9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7685" y="2178328"/>
            <a:ext cx="10372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วิธีปฏิบัติ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นักเรียนเขียนโปรแกรมให้ตัวละครสื่อสารระหว่างกัน โดยใช้เครื่องมือฝึกเขียนโปรแกรมผ่านเว็บไซต์ โดยปฏิบัติตามขั้นตอน  ดังนี้</a:t>
            </a:r>
          </a:p>
          <a:p>
            <a:pPr>
              <a:lnSpc>
                <a:spcPct val="150000"/>
              </a:lnSpc>
            </a:pPr>
            <a:endParaRPr lang="th-TH" sz="20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202562" y="1152704"/>
            <a:ext cx="1532260" cy="520931"/>
          </a:xfrm>
          <a:prstGeom prst="roundRect">
            <a:avLst/>
          </a:prstGeom>
          <a:solidFill>
            <a:srgbClr val="FEE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47685" y="1119979"/>
            <a:ext cx="1532260" cy="520931"/>
          </a:xfrm>
          <a:prstGeom prst="roundRect">
            <a:avLst/>
          </a:prstGeom>
          <a:solidFill>
            <a:srgbClr val="FEE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47685" y="156260"/>
            <a:ext cx="6520377" cy="808367"/>
            <a:chOff x="847685" y="156260"/>
            <a:chExt cx="6520377" cy="808367"/>
          </a:xfrm>
        </p:grpSpPr>
        <p:sp>
          <p:nvSpPr>
            <p:cNvPr id="13" name="Rounded Rectangle 12"/>
            <p:cNvSpPr/>
            <p:nvPr/>
          </p:nvSpPr>
          <p:spPr>
            <a:xfrm>
              <a:off x="847685" y="269347"/>
              <a:ext cx="6520377" cy="663199"/>
            </a:xfrm>
            <a:prstGeom prst="roundRect">
              <a:avLst>
                <a:gd name="adj" fmla="val 50000"/>
              </a:avLst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FBD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63693" y="184165"/>
              <a:ext cx="1149674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86456" y="179035"/>
              <a:ext cx="2013693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สร้างสรรค์ตัวละคร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47887" y="835589"/>
              <a:ext cx="6319972" cy="94583"/>
            </a:xfrm>
            <a:custGeom>
              <a:avLst/>
              <a:gdLst>
                <a:gd name="connsiteX0" fmla="*/ 0 w 6319972"/>
                <a:gd name="connsiteY0" fmla="*/ 0 h 94583"/>
                <a:gd name="connsiteX1" fmla="*/ 6319972 w 6319972"/>
                <a:gd name="connsiteY1" fmla="*/ 0 h 94583"/>
                <a:gd name="connsiteX2" fmla="*/ 6273975 w 6319972"/>
                <a:gd name="connsiteY2" fmla="*/ 37951 h 94583"/>
                <a:gd name="connsiteX3" fmla="*/ 6088574 w 6319972"/>
                <a:gd name="connsiteY3" fmla="*/ 94583 h 94583"/>
                <a:gd name="connsiteX4" fmla="*/ 231397 w 6319972"/>
                <a:gd name="connsiteY4" fmla="*/ 94582 h 94583"/>
                <a:gd name="connsiteX5" fmla="*/ 45996 w 6319972"/>
                <a:gd name="connsiteY5" fmla="*/ 37950 h 9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9972" h="94583">
                  <a:moveTo>
                    <a:pt x="0" y="0"/>
                  </a:moveTo>
                  <a:lnTo>
                    <a:pt x="6319972" y="0"/>
                  </a:lnTo>
                  <a:lnTo>
                    <a:pt x="6273975" y="37951"/>
                  </a:lnTo>
                  <a:cubicBezTo>
                    <a:pt x="6221051" y="73706"/>
                    <a:pt x="6157251" y="94583"/>
                    <a:pt x="6088574" y="94583"/>
                  </a:cubicBezTo>
                  <a:lnTo>
                    <a:pt x="231397" y="94582"/>
                  </a:lnTo>
                  <a:cubicBezTo>
                    <a:pt x="162721" y="94582"/>
                    <a:pt x="98920" y="73705"/>
                    <a:pt x="45996" y="37950"/>
                  </a:cubicBezTo>
                  <a:close/>
                </a:path>
              </a:pathLst>
            </a:custGeom>
            <a:solidFill>
              <a:srgbClr val="F49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441180" y="156260"/>
              <a:ext cx="707989" cy="808367"/>
              <a:chOff x="2441180" y="156260"/>
              <a:chExt cx="707989" cy="808367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441180" y="241389"/>
                <a:ext cx="707989" cy="72323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49A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H Sarabun New" pitchFamily="34" charset="-34"/>
                    <a:cs typeface="TH Sarabun New" pitchFamily="34" charset="-34"/>
                  </a:rPr>
                  <a:t>0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508227" y="309881"/>
                <a:ext cx="573894" cy="586255"/>
              </a:xfrm>
              <a:prstGeom prst="ellipse">
                <a:avLst/>
              </a:prstGeom>
              <a:solidFill>
                <a:srgbClr val="F49A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43247" y="156260"/>
                <a:ext cx="519694" cy="684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1.</a:t>
                </a:r>
                <a:r>
                  <a:rPr lang="th-TH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5</a:t>
                </a:r>
                <a:endParaRPr lang="th-TH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613820" y="757016"/>
                <a:ext cx="363136" cy="142323"/>
              </a:xfrm>
              <a:custGeom>
                <a:avLst/>
                <a:gdLst>
                  <a:gd name="connsiteX0" fmla="*/ 181568 w 363136"/>
                  <a:gd name="connsiteY0" fmla="*/ 0 h 142323"/>
                  <a:gd name="connsiteX1" fmla="*/ 293261 w 363136"/>
                  <a:gd name="connsiteY1" fmla="*/ 23036 h 142323"/>
                  <a:gd name="connsiteX2" fmla="*/ 363136 w 363136"/>
                  <a:gd name="connsiteY2" fmla="*/ 71162 h 142323"/>
                  <a:gd name="connsiteX3" fmla="*/ 293261 w 363136"/>
                  <a:gd name="connsiteY3" fmla="*/ 119288 h 142323"/>
                  <a:gd name="connsiteX4" fmla="*/ 181568 w 363136"/>
                  <a:gd name="connsiteY4" fmla="*/ 142323 h 142323"/>
                  <a:gd name="connsiteX5" fmla="*/ 69876 w 363136"/>
                  <a:gd name="connsiteY5" fmla="*/ 119288 h 142323"/>
                  <a:gd name="connsiteX6" fmla="*/ 0 w 363136"/>
                  <a:gd name="connsiteY6" fmla="*/ 71162 h 142323"/>
                  <a:gd name="connsiteX7" fmla="*/ 69876 w 363136"/>
                  <a:gd name="connsiteY7" fmla="*/ 23036 h 142323"/>
                  <a:gd name="connsiteX8" fmla="*/ 181568 w 363136"/>
                  <a:gd name="connsiteY8" fmla="*/ 0 h 14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136" h="142323">
                    <a:moveTo>
                      <a:pt x="181568" y="0"/>
                    </a:moveTo>
                    <a:cubicBezTo>
                      <a:pt x="221187" y="0"/>
                      <a:pt x="258931" y="8203"/>
                      <a:pt x="293261" y="23036"/>
                    </a:cubicBezTo>
                    <a:lnTo>
                      <a:pt x="363136" y="71162"/>
                    </a:lnTo>
                    <a:lnTo>
                      <a:pt x="293261" y="119288"/>
                    </a:lnTo>
                    <a:cubicBezTo>
                      <a:pt x="258931" y="134121"/>
                      <a:pt x="221187" y="142323"/>
                      <a:pt x="181568" y="142323"/>
                    </a:cubicBezTo>
                    <a:cubicBezTo>
                      <a:pt x="141949" y="142323"/>
                      <a:pt x="104206" y="134121"/>
                      <a:pt x="69876" y="119288"/>
                    </a:cubicBezTo>
                    <a:lnTo>
                      <a:pt x="0" y="71162"/>
                    </a:lnTo>
                    <a:lnTo>
                      <a:pt x="69876" y="23036"/>
                    </a:lnTo>
                    <a:cubicBezTo>
                      <a:pt x="104206" y="8203"/>
                      <a:pt x="141949" y="0"/>
                      <a:pt x="181568" y="0"/>
                    </a:cubicBezTo>
                    <a:close/>
                  </a:path>
                </a:pathLst>
              </a:custGeom>
              <a:solidFill>
                <a:srgbClr val="FEE39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847685" y="1124012"/>
            <a:ext cx="75447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วัตถุประสงค์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ออกแบบโปรแกรมการแก้ไขปัญหาอย่างง่ายได้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02562" y="1124012"/>
            <a:ext cx="34451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วัสดุอุปกรณ์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คอมพิวเตอร์	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1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	เครื่อง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t="41918" r="7439" b="34246"/>
          <a:stretch/>
        </p:blipFill>
        <p:spPr>
          <a:xfrm>
            <a:off x="2327602" y="3814871"/>
            <a:ext cx="7542953" cy="294717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-1" y="3193728"/>
            <a:ext cx="4944533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เปิดเว็บไซต์ </a:t>
            </a:r>
            <a:r>
              <a:rPr lang="en-US" sz="2400" b="1" dirty="0">
                <a:latin typeface="TH Sarabun New" pitchFamily="34" charset="-34"/>
                <a:cs typeface="TH Sarabun New" pitchFamily="34" charset="-34"/>
              </a:rPr>
              <a:t>https://code.org 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แล้วเลือกภาษาที่ใช้</a:t>
            </a:r>
          </a:p>
        </p:txBody>
      </p:sp>
    </p:spTree>
    <p:extLst>
      <p:ext uri="{BB962C8B-B14F-4D97-AF65-F5344CB8AC3E}">
        <p14:creationId xmlns:p14="http://schemas.microsoft.com/office/powerpoint/2010/main" val="1466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795" y="913272"/>
            <a:ext cx="6313119" cy="2164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" t="9863" r="5776" b="65115"/>
          <a:stretch/>
        </p:blipFill>
        <p:spPr>
          <a:xfrm>
            <a:off x="2468715" y="3634330"/>
            <a:ext cx="7360953" cy="292304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9" name="Rectangle 8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970366"/>
            <a:ext cx="256155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3.   คลิก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เมาส์เลือกคอร์ส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18009"/>
            <a:ext cx="6580404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2"/>
            </a:pP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เว็บไซต์นี้สามารถใช้งานได้หลายลักษณะ ให้คลิกเมาส์เลือกหัวข้อ</a:t>
            </a: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นักเรียน</a:t>
            </a:r>
          </a:p>
        </p:txBody>
      </p:sp>
    </p:spTree>
    <p:extLst>
      <p:ext uri="{BB962C8B-B14F-4D97-AF65-F5344CB8AC3E}">
        <p14:creationId xmlns:p14="http://schemas.microsoft.com/office/powerpoint/2010/main" val="386755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" t="45114" r="6671" b="16347"/>
          <a:stretch/>
        </p:blipFill>
        <p:spPr>
          <a:xfrm>
            <a:off x="1893606" y="1310312"/>
            <a:ext cx="7663752" cy="474905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6" name="Rectangle 5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59949"/>
            <a:ext cx="9381067" cy="7386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4"/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คลิกเมาส์เลือกบทเรียนลำดับที่ 17 </a:t>
            </a:r>
            <a:r>
              <a:rPr lang="en-US" sz="2800" b="1" dirty="0">
                <a:latin typeface="TH Sarabun New" pitchFamily="34" charset="-34"/>
                <a:cs typeface="TH Sarabun New" pitchFamily="34" charset="-34"/>
              </a:rPr>
              <a:t>Play Lab: Create a Story 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แล้วคลิกเมาส์เลือกข้อ</a:t>
            </a:r>
            <a:r>
              <a:rPr lang="en-US" sz="2800" b="1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4624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0836" y="1173809"/>
            <a:ext cx="5534220" cy="4005697"/>
            <a:chOff x="740836" y="1173809"/>
            <a:chExt cx="5534220" cy="40056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8" t="9589" r="6799" b="57717"/>
            <a:stretch/>
          </p:blipFill>
          <p:spPr>
            <a:xfrm>
              <a:off x="740836" y="2235597"/>
              <a:ext cx="5534220" cy="294390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019807" y="1173809"/>
              <a:ext cx="2976277" cy="64633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โปรแกรมจะแสดง ดังภาพ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23830" y="499188"/>
            <a:ext cx="5534220" cy="4680318"/>
            <a:chOff x="6223830" y="499188"/>
            <a:chExt cx="5534220" cy="46803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0" t="50593" r="6927" b="16713"/>
            <a:stretch/>
          </p:blipFill>
          <p:spPr>
            <a:xfrm>
              <a:off x="6223830" y="2235597"/>
              <a:ext cx="5534220" cy="2943909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6302827" y="499188"/>
              <a:ext cx="5323114" cy="1522122"/>
              <a:chOff x="6302827" y="499188"/>
              <a:chExt cx="5323114" cy="1522122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6302827" y="499188"/>
                <a:ext cx="5323114" cy="1522122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538866" y="592771"/>
                <a:ext cx="433809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5"/>
                </a:pP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เขียนโปรแกรมให้ตัวละครสื่อสาร </a:t>
                </a:r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โดย</a:t>
                </a: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คลิกเมาส์ลากบล็อกคำสั่ง</a:t>
                </a:r>
                <a:b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มาวางตรงพื้นที่ทำงาน</a:t>
                </a:r>
              </a:p>
            </p:txBody>
          </p:sp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25978533"/>
                  </p:ext>
                </p:extLst>
              </p:nvPr>
            </p:nvGraphicFramePr>
            <p:xfrm>
              <a:off x="10031321" y="1125421"/>
              <a:ext cx="1442219" cy="3414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6" r:id="rId4" imgW="1078920" imgH="255960" progId="">
                      <p:embed/>
                    </p:oleObj>
                  </mc:Choice>
                  <mc:Fallback>
                    <p:oleObj r:id="rId4" imgW="1078920" imgH="25596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0031321" y="1125421"/>
                            <a:ext cx="1442219" cy="34146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0" name="Group 9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11" name="Rectangle 10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5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10235" y="512136"/>
            <a:ext cx="5751153" cy="6142662"/>
            <a:chOff x="410235" y="512136"/>
            <a:chExt cx="5751153" cy="6142662"/>
          </a:xfrm>
        </p:grpSpPr>
        <p:sp>
          <p:nvSpPr>
            <p:cNvPr id="9" name="TextBox 8"/>
            <p:cNvSpPr txBox="1"/>
            <p:nvPr/>
          </p:nvSpPr>
          <p:spPr>
            <a:xfrm>
              <a:off x="656691" y="512136"/>
              <a:ext cx="5416731" cy="83099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6"/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คลิกเมาส์เพื่อแก้ไขข้อความ </a:t>
              </a:r>
              <a:br>
                <a:rPr lang="th-TH" sz="24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แล้วพิมพ์คำว่า “สวัสดี”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9" t="9954" r="17053" b="47398"/>
            <a:stretch/>
          </p:blipFill>
          <p:spPr>
            <a:xfrm>
              <a:off x="410235" y="1489821"/>
              <a:ext cx="5751153" cy="516497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189143" y="512136"/>
            <a:ext cx="5888509" cy="4342086"/>
            <a:chOff x="6189143" y="512136"/>
            <a:chExt cx="5888509" cy="434208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8" t="60846" r="7049" b="7150"/>
            <a:stretch/>
          </p:blipFill>
          <p:spPr>
            <a:xfrm>
              <a:off x="6189143" y="1781863"/>
              <a:ext cx="5888509" cy="3072359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6280023" y="512136"/>
              <a:ext cx="5664279" cy="1200329"/>
              <a:chOff x="6280023" y="512136"/>
              <a:chExt cx="5664279" cy="1200329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280023" y="512136"/>
                <a:ext cx="5664279" cy="1200329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7"/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เมื่อคลิกเมาส์ที่ปุ่ม               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เพื่อให้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โปรแกรมทำงาน ตัวละครจะแสดง</a:t>
                </a:r>
                <a:b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คำว่า สวัสดี</a:t>
                </a:r>
              </a:p>
            </p:txBody>
          </p:sp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91709267"/>
                  </p:ext>
                </p:extLst>
              </p:nvPr>
            </p:nvGraphicFramePr>
            <p:xfrm>
              <a:off x="8471648" y="570045"/>
              <a:ext cx="782225" cy="35758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31" r:id="rId5" imgW="667440" imgH="304560" progId="">
                      <p:embed/>
                    </p:oleObj>
                  </mc:Choice>
                  <mc:Fallback>
                    <p:oleObj r:id="rId5" imgW="667440" imgH="30456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8471648" y="570045"/>
                            <a:ext cx="782225" cy="35758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8" name="Group 7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11" name="Rectangle 10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2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89258" y="402315"/>
            <a:ext cx="5804002" cy="3713871"/>
            <a:chOff x="489258" y="515205"/>
            <a:chExt cx="5804002" cy="37138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1" t="14338" r="6798" b="61461"/>
            <a:stretch/>
          </p:blipFill>
          <p:spPr>
            <a:xfrm>
              <a:off x="489258" y="1963889"/>
              <a:ext cx="5804002" cy="226518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26301" y="515205"/>
              <a:ext cx="4797470" cy="120032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8"/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ลำดับต่อไปเป็นโปรแกรมให้ตัวละคร </a:t>
              </a:r>
              <a:br>
                <a:rPr lang="th-TH" sz="24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2 ตัวสื่อสารระหว่างกัน โดยแสดงหน้าจอ ดังภาพ จะมีบล็อกคำสั่งเพื่อสั่งให้ตัวละครแต่ละตัวพูด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71867" y="364610"/>
            <a:ext cx="5448672" cy="6118170"/>
            <a:chOff x="6471867" y="296876"/>
            <a:chExt cx="5448672" cy="61181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0" t="54977" r="7055" b="7032"/>
            <a:stretch/>
          </p:blipFill>
          <p:spPr>
            <a:xfrm>
              <a:off x="6471867" y="3016773"/>
              <a:ext cx="5448672" cy="3398273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6483156" y="296876"/>
              <a:ext cx="5029200" cy="2677656"/>
              <a:chOff x="6279954" y="330743"/>
              <a:chExt cx="5029200" cy="2677656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6279954" y="330743"/>
                <a:ext cx="5029200" cy="267765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9"/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เขียนโปรแกรมโดยคลิกเมาส์ลากบล็อกคำสั่ง                                   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                  </a:t>
                </a:r>
                <a:b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                                           มาวาง</a:t>
                </a:r>
                <a:b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แล้วให้ตัว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ละครตัวแรกพูดว่า “สวัสดีครับ” 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จากนั้น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คลิกเมาส์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ลาก</a:t>
                </a:r>
                <a:b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บล็อกคำสั่ง</a:t>
                </a:r>
                <a:b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มา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วาง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ต่อแล้ว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ปรับตัวเลขให้เป็นตัว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ละครตัว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ที่ 2 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และ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พูดว่า “สวัสดีค่ะ”</a:t>
                </a:r>
              </a:p>
            </p:txBody>
          </p:sp>
          <p:graphicFrame>
            <p:nvGraphicFramePr>
              <p:cNvPr id="14" name="Object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5492799"/>
                  </p:ext>
                </p:extLst>
              </p:nvPr>
            </p:nvGraphicFramePr>
            <p:xfrm>
              <a:off x="6826444" y="681977"/>
              <a:ext cx="2769112" cy="4069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6" r:id="rId5" imgW="1490400" imgH="219240" progId="">
                      <p:embed/>
                    </p:oleObj>
                  </mc:Choice>
                  <mc:Fallback>
                    <p:oleObj r:id="rId5" imgW="1490400" imgH="21924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6826444" y="681977"/>
                            <a:ext cx="2769112" cy="40696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" name="Object 1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35946399"/>
                  </p:ext>
                </p:extLst>
              </p:nvPr>
            </p:nvGraphicFramePr>
            <p:xfrm>
              <a:off x="7924124" y="1771602"/>
              <a:ext cx="2693613" cy="3958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7" r:id="rId7" imgW="1490400" imgH="219240" progId="">
                      <p:embed/>
                    </p:oleObj>
                  </mc:Choice>
                  <mc:Fallback>
                    <p:oleObj r:id="rId7" imgW="1490400" imgH="21924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7924124" y="1771602"/>
                            <a:ext cx="2693613" cy="39586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1" name="Group 10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12" name="Rectangle 11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470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638795" y="681471"/>
            <a:ext cx="4753627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11"/>
            </a:pP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ลำดับต่อไปเขียนโปรแกรมให้ตัวละครสุนัขเคลื่อนที่เข้าหาแมว ซึ่งหน้าจอ</a:t>
            </a: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โปรแกรม</a:t>
            </a:r>
            <a:br>
              <a:rPr lang="th-TH" sz="24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จะ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แสดงผล ดังภาพ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5049" y="681471"/>
            <a:ext cx="4683645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10"/>
            </a:pP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เมื่อคลิกเมาส์ที่ปุ่ม               เพื่อให้โปรแกรมทำงาน จะพบว่าตัวละครทั้ง </a:t>
            </a: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2 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ตัว</a:t>
            </a: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สื่อสาร</a:t>
            </a:r>
            <a:br>
              <a:rPr lang="th-TH" sz="24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ระหว่าง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กัน โดยตัวละครแรกจะพูดก่อน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6" t="14338" r="7694" b="59087"/>
          <a:stretch/>
        </p:blipFill>
        <p:spPr>
          <a:xfrm>
            <a:off x="585512" y="1972112"/>
            <a:ext cx="5683350" cy="248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1" t="50413" r="7058" b="18259"/>
          <a:stretch/>
        </p:blipFill>
        <p:spPr>
          <a:xfrm>
            <a:off x="6415619" y="1881800"/>
            <a:ext cx="5718266" cy="2949844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3600484"/>
              </p:ext>
            </p:extLst>
          </p:nvPr>
        </p:nvGraphicFramePr>
        <p:xfrm>
          <a:off x="3090033" y="681471"/>
          <a:ext cx="782225" cy="357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" r:id="rId5" imgW="667440" imgH="304560" progId="">
                  <p:embed/>
                </p:oleObj>
              </mc:Choice>
              <mc:Fallback>
                <p:oleObj r:id="rId5" imgW="667440" imgH="304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90033" y="681471"/>
                        <a:ext cx="782225" cy="3575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13" name="Rectangle 12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5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144130" y="299428"/>
            <a:ext cx="9262574" cy="5017639"/>
            <a:chOff x="1144130" y="299428"/>
            <a:chExt cx="9262574" cy="5017639"/>
          </a:xfrm>
        </p:grpSpPr>
        <p:grpSp>
          <p:nvGrpSpPr>
            <p:cNvPr id="13" name="Group 12"/>
            <p:cNvGrpSpPr/>
            <p:nvPr/>
          </p:nvGrpSpPr>
          <p:grpSpPr>
            <a:xfrm>
              <a:off x="1310534" y="299428"/>
              <a:ext cx="9030094" cy="1200329"/>
              <a:chOff x="858974" y="299428"/>
              <a:chExt cx="9030094" cy="1200329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858974" y="299428"/>
                <a:ext cx="9030094" cy="120032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+mj-lt"/>
                  <a:buAutoNum type="arabicPeriod" startAt="12"/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คลิกเมาส์ลากบล็อกคำสั่ง                                                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     มา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วาง แล้วปรับระยะทาง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เคลื่อนที่ให้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เหมาะสมตามต้องการ จากนั้นทดสอบโปรแกรม</a:t>
                </a:r>
              </a:p>
            </p:txBody>
          </p:sp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2008084"/>
                  </p:ext>
                </p:extLst>
              </p:nvPr>
            </p:nvGraphicFramePr>
            <p:xfrm>
              <a:off x="3646034" y="440155"/>
              <a:ext cx="3350843" cy="36508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03" r:id="rId3" imgW="1880280" imgH="204120" progId="">
                      <p:embed/>
                    </p:oleObj>
                  </mc:Choice>
                  <mc:Fallback>
                    <p:oleObj r:id="rId3" imgW="1880280" imgH="20412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3646034" y="440155"/>
                            <a:ext cx="3350843" cy="36508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" t="14247" r="7695" b="60991"/>
            <a:stretch/>
          </p:blipFill>
          <p:spPr>
            <a:xfrm>
              <a:off x="1144130" y="1568531"/>
              <a:ext cx="9262574" cy="3748536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11" name="Rectangle 10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621911" y="5486689"/>
            <a:ext cx="7149556" cy="1162467"/>
            <a:chOff x="1621911" y="5486689"/>
            <a:chExt cx="7149556" cy="1162467"/>
          </a:xfrm>
        </p:grpSpPr>
        <p:grpSp>
          <p:nvGrpSpPr>
            <p:cNvPr id="17" name="Group 16"/>
            <p:cNvGrpSpPr/>
            <p:nvPr/>
          </p:nvGrpSpPr>
          <p:grpSpPr>
            <a:xfrm>
              <a:off x="1944817" y="5486689"/>
              <a:ext cx="6826650" cy="1162467"/>
              <a:chOff x="1944817" y="5486689"/>
              <a:chExt cx="6826650" cy="1162467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1944817" y="5486689"/>
                <a:ext cx="6826650" cy="1162467"/>
              </a:xfrm>
              <a:prstGeom prst="roundRect">
                <a:avLst>
                  <a:gd name="adj" fmla="val 17722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267721" y="5699285"/>
                <a:ext cx="63578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หากเกิดข้อผิดพลาดในการเขียนโปรแกรม นักเรียนจะมีวิธีแก้ปัญหาอย่างไร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274930" y="6109936"/>
                <a:ext cx="37257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800" b="1" u="sng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</a:t>
                </a:r>
                <a:r>
                  <a:rPr lang="th-TH" sz="28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วางแผนขั้นตอนการทำงานใหม่</a:t>
                </a:r>
                <a:endParaRPr lang="en-US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621911" y="5501922"/>
              <a:ext cx="645811" cy="645811"/>
              <a:chOff x="1621911" y="5501922"/>
              <a:chExt cx="645811" cy="64581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621911" y="5501922"/>
                <a:ext cx="645811" cy="645811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808830" y="5617281"/>
                <a:ext cx="335385" cy="519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H Sarabun New" pitchFamily="34" charset="-34"/>
                    <a:cs typeface="TH Sarabun New" pitchFamily="34" charset="-34"/>
                  </a:rPr>
                  <a:t>?</a:t>
                </a:r>
                <a:endParaRPr lang="en-US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288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5"/>
          <a:stretch/>
        </p:blipFill>
        <p:spPr>
          <a:xfrm>
            <a:off x="281031" y="0"/>
            <a:ext cx="2061013" cy="10555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57282" y="216429"/>
            <a:ext cx="40991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การปรุงบะหมี่กึ่งสำเร็จรูป</a:t>
            </a:r>
            <a:endParaRPr lang="en-US" sz="4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8564" y="759222"/>
            <a:ext cx="11680654" cy="2664071"/>
            <a:chOff x="318564" y="759222"/>
            <a:chExt cx="11680654" cy="2664071"/>
          </a:xfrm>
        </p:grpSpPr>
        <p:sp>
          <p:nvSpPr>
            <p:cNvPr id="32" name="Oval 31"/>
            <p:cNvSpPr/>
            <p:nvPr/>
          </p:nvSpPr>
          <p:spPr>
            <a:xfrm>
              <a:off x="9681630" y="2589814"/>
              <a:ext cx="404919" cy="4049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935343" y="2589815"/>
              <a:ext cx="404919" cy="4049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976044" y="2589816"/>
              <a:ext cx="404919" cy="4049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954823" y="2589817"/>
              <a:ext cx="404919" cy="4049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18564" y="1785194"/>
              <a:ext cx="1356852" cy="627801"/>
            </a:xfrm>
            <a:prstGeom prst="roundRect">
              <a:avLst>
                <a:gd name="adj" fmla="val 40091"/>
              </a:avLst>
            </a:prstGeom>
            <a:solidFill>
              <a:srgbClr val="F69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532" y="1451825"/>
              <a:ext cx="1354298" cy="83138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133" y="1437715"/>
              <a:ext cx="1331726" cy="98939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0423" y="759222"/>
              <a:ext cx="1437060" cy="165901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000122" y="2483436"/>
              <a:ext cx="19111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lnSpc>
                  <a:spcPct val="150000"/>
                </a:lnSpc>
                <a:buFont typeface="+mj-lt"/>
                <a:buAutoNum type="arabicPeriod" startAt="2"/>
                <a:defRPr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pPr>
                <a:buFont typeface="+mj-lt"/>
                <a:buAutoNum type="arabicPeriod"/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ใส่น้ำในหม้อ</a:t>
              </a:r>
              <a:endParaRPr lang="en-US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2903" y="1284576"/>
              <a:ext cx="1811456" cy="113170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024428" y="2592296"/>
              <a:ext cx="27286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lnSpc>
                  <a:spcPct val="150000"/>
                </a:lnSpc>
                <a:buFont typeface="+mj-lt"/>
                <a:buAutoNum type="arabicPeriod" startAt="3"/>
                <a:defRPr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pPr>
                <a:lnSpc>
                  <a:spcPct val="100000"/>
                </a:lnSpc>
                <a:buFont typeface="+mj-lt"/>
                <a:buAutoNum type="arabicPeriod" startAt="2"/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วางหม้อบนเตาหรือใช้หม้อไฟฟ้าต้มน้ำให้เดือด</a:t>
              </a:r>
              <a:endParaRPr lang="en-US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986779" y="2592296"/>
              <a:ext cx="25879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 startAt="3"/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นำบะหมี่กึ่งสำเร็จรูปใส่ลงในหม้อแล้วปิดฝา</a:t>
              </a:r>
              <a:endParaRPr lang="en-US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721099" y="2461664"/>
              <a:ext cx="22781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lnSpc>
                  <a:spcPct val="150000"/>
                </a:lnSpc>
                <a:buFont typeface="+mj-lt"/>
                <a:buAutoNum type="arabicPeriod" startAt="3"/>
                <a:defRPr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pPr>
                <a:buFont typeface="+mj-lt"/>
                <a:buAutoNum type="arabicPeriod" startAt="4"/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 ต้ม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ต่ออีก </a:t>
              </a:r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2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นาที</a:t>
              </a:r>
              <a:endParaRPr lang="en-US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83831" y="1687098"/>
              <a:ext cx="10263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lnSpc>
                  <a:spcPct val="150000"/>
                </a:lnSpc>
                <a:buFont typeface="+mj-lt"/>
                <a:buAutoNum type="arabicPeriod" startAt="2"/>
                <a:defRPr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pPr marL="0" indent="0" algn="ctr">
                <a:buNone/>
              </a:pP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วิธีที่ </a:t>
              </a:r>
              <a:r>
                <a:rPr lang="en-US" sz="3200" b="1" dirty="0">
                  <a:latin typeface="TH Sarabun New" pitchFamily="34" charset="-34"/>
                  <a:cs typeface="TH Sarabun New" pitchFamily="34" charset="-34"/>
                </a:rPr>
                <a:t>1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8564" y="3771670"/>
            <a:ext cx="11684729" cy="2710515"/>
            <a:chOff x="318564" y="3771670"/>
            <a:chExt cx="11684729" cy="2710515"/>
          </a:xfrm>
        </p:grpSpPr>
        <p:sp>
          <p:nvSpPr>
            <p:cNvPr id="36" name="Oval 35"/>
            <p:cNvSpPr/>
            <p:nvPr/>
          </p:nvSpPr>
          <p:spPr>
            <a:xfrm>
              <a:off x="9681630" y="5658311"/>
              <a:ext cx="404919" cy="4049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937609" y="5645232"/>
              <a:ext cx="404919" cy="4049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976043" y="5653504"/>
              <a:ext cx="404919" cy="4049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37125" y="5645233"/>
              <a:ext cx="404919" cy="4049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2902" y="4350990"/>
              <a:ext cx="1811456" cy="113170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2540" y="4064120"/>
              <a:ext cx="693230" cy="146543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482" y="4026039"/>
              <a:ext cx="1105658" cy="150053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2429" y="3771670"/>
              <a:ext cx="1284582" cy="182508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987481" y="5651188"/>
              <a:ext cx="19444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lnSpc>
                  <a:spcPct val="150000"/>
                </a:lnSpc>
                <a:buFont typeface="+mj-lt"/>
                <a:buAutoNum type="arabicPeriod" startAt="2"/>
                <a:defRPr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pPr>
                <a:lnSpc>
                  <a:spcPct val="100000"/>
                </a:lnSpc>
                <a:buFont typeface="+mj-lt"/>
                <a:buAutoNum type="arabicPeriod"/>
              </a:pP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ใส่น้ำในกระติกน้ำร้อนไฟฟ้า</a:t>
              </a:r>
              <a:endParaRPr lang="en-US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22097" y="5640302"/>
              <a:ext cx="3039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lnSpc>
                  <a:spcPct val="150000"/>
                </a:lnSpc>
                <a:buFont typeface="+mj-lt"/>
                <a:buAutoNum type="arabicPeriod" startAt="2"/>
                <a:defRPr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เสียบปลั๊กไฟกระติก</a:t>
              </a:r>
              <a:r>
                <a: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น้ำร้อน</a:t>
              </a:r>
              <a:r>
                <a:rPr lang="th-TH" sz="24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ไฟฟ้า</a:t>
              </a:r>
              <a:r>
                <a:rPr lang="en-US" sz="24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4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รอ</a:t>
              </a: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จนน้ำเดือด</a:t>
              </a:r>
              <a:endParaRPr lang="en-US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985462" y="5651188"/>
              <a:ext cx="2977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lnSpc>
                  <a:spcPct val="150000"/>
                </a:lnSpc>
                <a:buFont typeface="+mj-lt"/>
                <a:buAutoNum type="arabicPeriod" startAt="2"/>
                <a:defRPr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pPr>
                <a:lnSpc>
                  <a:spcPct val="100000"/>
                </a:lnSpc>
                <a:buFont typeface="+mj-lt"/>
                <a:buAutoNum type="arabicPeriod" startAt="3"/>
              </a:pP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นำบะหมี่กึ่งสำเร็จรูป</a:t>
              </a:r>
              <a:b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ใส่</a:t>
              </a:r>
              <a:r>
                <a:rPr lang="th-TH" sz="24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ชาม</a:t>
              </a:r>
              <a:r>
                <a:rPr lang="en-US" sz="24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4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เท</a:t>
              </a: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น้ำร้อนลงไป ปิดฝา</a:t>
              </a:r>
              <a:endParaRPr lang="en-US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725174" y="5522618"/>
              <a:ext cx="227811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lnSpc>
                  <a:spcPct val="150000"/>
                </a:lnSpc>
                <a:buFont typeface="+mj-lt"/>
                <a:buAutoNum type="arabicPeriod" startAt="3"/>
                <a:defRPr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pPr>
                <a:buFont typeface="+mj-lt"/>
                <a:buAutoNum type="arabicPeriod" startAt="4"/>
              </a:pP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ตั้งทิ้งไว้ </a:t>
              </a:r>
              <a:r>
                <a: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3 </a:t>
              </a: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นาที</a:t>
              </a:r>
              <a:endParaRPr lang="en-US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18564" y="4580500"/>
              <a:ext cx="1356852" cy="627801"/>
            </a:xfrm>
            <a:prstGeom prst="roundRect">
              <a:avLst>
                <a:gd name="adj" fmla="val 40091"/>
              </a:avLst>
            </a:prstGeom>
            <a:solidFill>
              <a:srgbClr val="F36F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78016" y="4507946"/>
              <a:ext cx="10263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lnSpc>
                  <a:spcPct val="150000"/>
                </a:lnSpc>
                <a:buFont typeface="+mj-lt"/>
                <a:buAutoNum type="arabicPeriod" startAt="2"/>
                <a:defRPr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pPr marL="0" indent="0" algn="ctr">
                <a:buNone/>
              </a:pP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วิธีที่ </a:t>
              </a:r>
              <a:r>
                <a:rPr lang="en-US" sz="3200" b="1" dirty="0">
                  <a:latin typeface="TH Sarabun New" pitchFamily="34" charset="-34"/>
                  <a:cs typeface="TH Sarabun New" pitchFamily="34" charset="-34"/>
                </a:rPr>
                <a:t>2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5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2945" y="310241"/>
            <a:ext cx="8010526" cy="85408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แบบพัฒนาทักษะในการทำข้อสอบปรนัยเพื่อประเมินผลตัวชี้วัด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5164" y="1924422"/>
            <a:ext cx="610135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การแก้ปัญหาหมายถึงข้อใด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หาสาเหตุของปัญหา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หาวิธีการแก้ปัญหาจนสำเร็จ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การรวบรวมข้อมูลเพื่อแก้ปัญหา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การประเมินผลลัพธ์ที่ได้จากการแก้ปัญหา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1935" y="1169969"/>
            <a:ext cx="66046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1 การแก้ปัญหา</a:t>
            </a:r>
            <a:endParaRPr lang="en-US" sz="54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43280" y="3810853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776513" y="2659426"/>
            <a:ext cx="3775958" cy="3968610"/>
            <a:chOff x="6776513" y="2659426"/>
            <a:chExt cx="3775958" cy="3968610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6776513" y="2659426"/>
              <a:ext cx="3775957" cy="1804152"/>
            </a:xfrm>
            <a:prstGeom prst="wedgeRoundRectCallout">
              <a:avLst>
                <a:gd name="adj1" fmla="val 31391"/>
                <a:gd name="adj2" fmla="val 80153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96764" y="2830906"/>
              <a:ext cx="365570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2)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การแก้ปัญหา คือ กระบวนการมุ่งหาคำตอบ และแนวทางแก้ปัญหาให้สำเร็จ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74195" y="5017187"/>
              <a:ext cx="1423730" cy="161084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FEEBD1-E2A4-664E-94E0-7FEF3E09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878" y="51745"/>
            <a:ext cx="936758" cy="148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3182C3-4D6B-6749-8440-BA08D8BCA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657" y="51745"/>
            <a:ext cx="934536" cy="148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1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140" y="2256541"/>
            <a:ext cx="5740674" cy="4178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ข้อใดเป็นปัญหาที่ชานนท์กำลังประสบอยู่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ขยะอุดตัน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การทิ้งขยะ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น้ำท่วมถนน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ฝนตกไม่หยุด</a:t>
            </a:r>
          </a:p>
        </p:txBody>
      </p:sp>
      <p:sp>
        <p:nvSpPr>
          <p:cNvPr id="9" name="Oval 8"/>
          <p:cNvSpPr/>
          <p:nvPr/>
        </p:nvSpPr>
        <p:spPr>
          <a:xfrm>
            <a:off x="1043280" y="4920402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3	4	5	6	7	8	9	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24FE486-6C0F-B24C-B516-4086B5F44642}"/>
              </a:ext>
            </a:extLst>
          </p:cNvPr>
          <p:cNvSpPr txBox="1"/>
          <p:nvPr/>
        </p:nvSpPr>
        <p:spPr>
          <a:xfrm>
            <a:off x="677140" y="653003"/>
            <a:ext cx="105871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u="sng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พิจารณาสถานการณ์ แล้วตอบคำถามข้อ </a:t>
            </a:r>
            <a:r>
              <a:rPr lang="en-US" sz="3600" b="1" u="sng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th-TH" sz="3600" b="1" u="sng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-</a:t>
            </a:r>
            <a:r>
              <a:rPr lang="en-US" sz="3600" b="1" u="sng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5</a:t>
            </a:r>
            <a:endParaRPr lang="th-TH" sz="3600" b="1" u="sng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3600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“วันนี้</a:t>
            </a:r>
            <a:r>
              <a:rPr lang="th-TH" sz="3600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ฝนตกมีน้ำท่วมถนน แม้ฝนหยุดตกนานแล้ว น้ำก็ยังท่วมถนน ชานนท์สงสัยว่าเพราะเหตุ</a:t>
            </a:r>
            <a:r>
              <a:rPr lang="th-TH" sz="3600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ใดน้ำ</a:t>
            </a:r>
            <a:r>
              <a:rPr lang="th-TH" sz="3600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ยังคงท่วมถนน จึงสำรวจถนนพบขยะอุดตันท่อระบายน้ำเต็มไป</a:t>
            </a:r>
            <a:r>
              <a:rPr lang="th-TH" sz="3600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หมด”</a:t>
            </a:r>
            <a:endParaRPr lang="th-TH" sz="3600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633156" y="3055900"/>
            <a:ext cx="5822722" cy="3708029"/>
            <a:chOff x="5633156" y="3055900"/>
            <a:chExt cx="5822722" cy="3708029"/>
          </a:xfrm>
        </p:grpSpPr>
        <p:grpSp>
          <p:nvGrpSpPr>
            <p:cNvPr id="2" name="Group 1"/>
            <p:cNvGrpSpPr/>
            <p:nvPr/>
          </p:nvGrpSpPr>
          <p:grpSpPr>
            <a:xfrm>
              <a:off x="5633156" y="3055900"/>
              <a:ext cx="5822722" cy="1678428"/>
              <a:chOff x="5633156" y="3055900"/>
              <a:chExt cx="5822722" cy="1678428"/>
            </a:xfrm>
          </p:grpSpPr>
          <p:sp>
            <p:nvSpPr>
              <p:cNvPr id="24" name="Rounded Rectangular Callout 23"/>
              <p:cNvSpPr/>
              <p:nvPr/>
            </p:nvSpPr>
            <p:spPr>
              <a:xfrm>
                <a:off x="5633156" y="3055900"/>
                <a:ext cx="5294487" cy="1678427"/>
              </a:xfrm>
              <a:prstGeom prst="wedgeRoundRectCallout">
                <a:avLst>
                  <a:gd name="adj1" fmla="val 35663"/>
                  <a:gd name="adj2" fmla="val 79268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732919" y="3164668"/>
                <a:ext cx="572295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น้ำท่วมถนนเป็น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ปัญหา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ที่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ชานนท์ประสบอยู่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เนื่องจากฝน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ตก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หนัก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ไม่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สามารถระบายลงท่อระบายน้ำจึงท่วมถนน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6782" y="5153080"/>
              <a:ext cx="1423730" cy="161084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8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4	5	6	7	8	9	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81A5E57-C303-5142-BA5D-7FB89892DD27}"/>
              </a:ext>
            </a:extLst>
          </p:cNvPr>
          <p:cNvSpPr txBox="1"/>
          <p:nvPr/>
        </p:nvSpPr>
        <p:spPr>
          <a:xfrm>
            <a:off x="765476" y="2380371"/>
            <a:ext cx="389561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ข้อใดเป็นสาเหตุของปัญหา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ขยะอุดตัน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น้ำท่วม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ฝนตก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ถนน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B0FE8A3-5C68-804F-BBF6-A5C8FFFB5332}"/>
              </a:ext>
            </a:extLst>
          </p:cNvPr>
          <p:cNvSpPr/>
          <p:nvPr/>
        </p:nvSpPr>
        <p:spPr>
          <a:xfrm>
            <a:off x="1121352" y="3405974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856441" y="2593268"/>
            <a:ext cx="5364059" cy="4012188"/>
            <a:chOff x="5856441" y="2728736"/>
            <a:chExt cx="5364059" cy="4012188"/>
          </a:xfrm>
        </p:grpSpPr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xmlns="" id="{98D11B43-A849-DF43-A034-46EABDD75263}"/>
                </a:ext>
              </a:extLst>
            </p:cNvPr>
            <p:cNvSpPr/>
            <p:nvPr/>
          </p:nvSpPr>
          <p:spPr>
            <a:xfrm>
              <a:off x="5856441" y="2728736"/>
              <a:ext cx="5240538" cy="1696269"/>
            </a:xfrm>
            <a:prstGeom prst="wedgeRoundRectCallout">
              <a:avLst>
                <a:gd name="adj1" fmla="val 37421"/>
                <a:gd name="adj2" fmla="val 94664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4522CB2E-8FDD-7849-A5D1-B425F7CF7E96}"/>
                </a:ext>
              </a:extLst>
            </p:cNvPr>
            <p:cNvSpPr txBox="1"/>
            <p:nvPr/>
          </p:nvSpPr>
          <p:spPr>
            <a:xfrm>
              <a:off x="5901596" y="2826276"/>
              <a:ext cx="53189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 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ขยะเป็นสาเหตุหลักของ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ปัญหา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ท่อ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ระบายน้ำตัน เศษขยะเข้าไปอุด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ตัน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ใน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ท่อระบายน้ำ ทำให้ระบายน้ำไม่ได้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786ABFF9-7735-B847-B719-935A93B50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3249" y="5130075"/>
              <a:ext cx="1423730" cy="161084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24FE486-6C0F-B24C-B516-4086B5F44642}"/>
              </a:ext>
            </a:extLst>
          </p:cNvPr>
          <p:cNvSpPr txBox="1"/>
          <p:nvPr/>
        </p:nvSpPr>
        <p:spPr>
          <a:xfrm>
            <a:off x="675164" y="700830"/>
            <a:ext cx="105871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u="sng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พิจารณาสถานการณ์ แล้วตอบคำถามข้อ </a:t>
            </a:r>
            <a:r>
              <a:rPr lang="en-US" sz="3600" b="1" u="sng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th-TH" sz="3600" b="1" u="sng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-</a:t>
            </a:r>
            <a:r>
              <a:rPr lang="en-US" sz="3600" b="1" u="sng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5</a:t>
            </a:r>
            <a:endParaRPr lang="th-TH" sz="3600" b="1" u="sng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3600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“วันนี้</a:t>
            </a:r>
            <a:r>
              <a:rPr lang="th-TH" sz="3600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ฝนตกมีน้ำท่วมถนน แม้ฝนหยุดตกนานแล้ว น้ำก็ยังท่วมถนน ชานนท์สงสัยว่าเพราะเหตุ</a:t>
            </a:r>
            <a:r>
              <a:rPr lang="th-TH" sz="3600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ใดน้ำ</a:t>
            </a:r>
            <a:r>
              <a:rPr lang="th-TH" sz="3600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ยังคงท่วมถนน จึงสำรวจถนนพบขยะอุดตันท่อระบายน้ำเต็มไป</a:t>
            </a:r>
            <a:r>
              <a:rPr lang="th-TH" sz="3600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หมด”</a:t>
            </a:r>
            <a:endParaRPr lang="th-TH" sz="3600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5	6	7	8	9	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AA74241-234F-BC49-BBE9-D28D09397E86}"/>
              </a:ext>
            </a:extLst>
          </p:cNvPr>
          <p:cNvSpPr txBox="1"/>
          <p:nvPr/>
        </p:nvSpPr>
        <p:spPr>
          <a:xfrm>
            <a:off x="788054" y="2380677"/>
            <a:ext cx="663675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4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การกระทำของชานนท์อยู่ในขั้นตอนใดของการแก้ปัญหา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ระบุปัญหา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รวบรวมข้อมูล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วางแผนการแก้ปัญหา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ลงมือแก้ปัญหา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2B95668F-AC3A-034D-ABEB-6E3392A75085}"/>
              </a:ext>
            </a:extLst>
          </p:cNvPr>
          <p:cNvSpPr/>
          <p:nvPr/>
        </p:nvSpPr>
        <p:spPr>
          <a:xfrm>
            <a:off x="1167458" y="4008873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45130" y="2977821"/>
            <a:ext cx="6180161" cy="3789866"/>
            <a:chOff x="5345130" y="2977821"/>
            <a:chExt cx="6180161" cy="3789866"/>
          </a:xfrm>
        </p:grpSpPr>
        <p:grpSp>
          <p:nvGrpSpPr>
            <p:cNvPr id="2" name="Group 1"/>
            <p:cNvGrpSpPr/>
            <p:nvPr/>
          </p:nvGrpSpPr>
          <p:grpSpPr>
            <a:xfrm>
              <a:off x="5345130" y="2977821"/>
              <a:ext cx="5875369" cy="2062103"/>
              <a:chOff x="4869789" y="3242451"/>
              <a:chExt cx="5875369" cy="2062103"/>
            </a:xfrm>
          </p:grpSpPr>
          <p:sp>
            <p:nvSpPr>
              <p:cNvPr id="12" name="Rounded Rectangular Callout 11">
                <a:extLst>
                  <a:ext uri="{FF2B5EF4-FFF2-40B4-BE49-F238E27FC236}">
                    <a16:creationId xmlns:a16="http://schemas.microsoft.com/office/drawing/2014/main" xmlns="" id="{1B7DC79F-FB2F-7047-B456-B9B1CFAF00E8}"/>
                  </a:ext>
                </a:extLst>
              </p:cNvPr>
              <p:cNvSpPr/>
              <p:nvPr/>
            </p:nvSpPr>
            <p:spPr>
              <a:xfrm>
                <a:off x="4869789" y="3287810"/>
                <a:ext cx="5425678" cy="2016744"/>
              </a:xfrm>
              <a:prstGeom prst="wedgeRoundRectCallout">
                <a:avLst>
                  <a:gd name="adj1" fmla="val 35949"/>
                  <a:gd name="adj2" fmla="val 65774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572594D6-DB57-114E-A139-61F4D1C178AE}"/>
                  </a:ext>
                </a:extLst>
              </p:cNvPr>
              <p:cNvSpPr txBox="1"/>
              <p:nvPr/>
            </p:nvSpPr>
            <p:spPr>
              <a:xfrm>
                <a:off x="5022199" y="3242451"/>
                <a:ext cx="5722959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2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การรวบรวม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ข้อมูล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เป็น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การดำเนินการที่ได้มาซึ่ง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ข้อมูล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ที่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จำเป็นหรือต้องการ เพื่อเป็น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ประโยชน์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ในการนำ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ข้อมูลมาใช้ในการวางแผนแก้ปัญหา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1F19363-C6E3-4A44-B4FD-4DBBE3263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01561" y="5156838"/>
              <a:ext cx="1423730" cy="161084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24FE486-6C0F-B24C-B516-4086B5F44642}"/>
              </a:ext>
            </a:extLst>
          </p:cNvPr>
          <p:cNvSpPr txBox="1"/>
          <p:nvPr/>
        </p:nvSpPr>
        <p:spPr>
          <a:xfrm>
            <a:off x="675164" y="599229"/>
            <a:ext cx="105871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u="sng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พิจารณาสถานการณ์ แล้วตอบคำถามข้อ </a:t>
            </a:r>
            <a:r>
              <a:rPr lang="en-US" sz="3600" b="1" u="sng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th-TH" sz="3600" b="1" u="sng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-</a:t>
            </a:r>
            <a:r>
              <a:rPr lang="en-US" sz="3600" b="1" u="sng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5</a:t>
            </a:r>
            <a:endParaRPr lang="th-TH" sz="3600" b="1" u="sng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3600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“วันนี้</a:t>
            </a:r>
            <a:r>
              <a:rPr lang="th-TH" sz="3600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ฝนตกมีน้ำท่วมถนน แม้ฝนหยุดตกนานแล้ว น้ำก็ยังท่วมถนน ชานนท์สงสัยว่าเพราะเหตุ</a:t>
            </a:r>
            <a:r>
              <a:rPr lang="th-TH" sz="3600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ใดน้ำ</a:t>
            </a:r>
            <a:r>
              <a:rPr lang="th-TH" sz="3600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ยังคงท่วมถนน จึงสำรวจถนนพบขยะอุดตันท่อระบายน้ำเต็มไป</a:t>
            </a:r>
            <a:r>
              <a:rPr lang="th-TH" sz="3600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หมด”</a:t>
            </a:r>
            <a:endParaRPr lang="th-TH" sz="3600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4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6	7	8	9	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4E8C4F0-8ED5-5C4D-BD5B-1FCC515E5A6D}"/>
              </a:ext>
            </a:extLst>
          </p:cNvPr>
          <p:cNvSpPr txBox="1"/>
          <p:nvPr/>
        </p:nvSpPr>
        <p:spPr>
          <a:xfrm>
            <a:off x="697742" y="2143302"/>
            <a:ext cx="684514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ถ้านักเรียนเป็นชานนท์ จะแก้ไขปัญหานี้อย่างไร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รณรงค์ให้เห็นความสำคัญของการทิ้งขยะให้ถูกที่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เพิ่มท่อระบายน้ำให้มากขึ้น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ทำถนนให้สูงขึ้นกว่าเดิม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เก็บขยะที่ถนนทุกวัน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24FE486-6C0F-B24C-B516-4086B5F44642}"/>
              </a:ext>
            </a:extLst>
          </p:cNvPr>
          <p:cNvSpPr txBox="1"/>
          <p:nvPr/>
        </p:nvSpPr>
        <p:spPr>
          <a:xfrm>
            <a:off x="675164" y="599229"/>
            <a:ext cx="105871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u="sng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พิจารณาสถานการณ์ แล้วตอบคำถามข้อ </a:t>
            </a:r>
            <a:r>
              <a:rPr lang="en-US" sz="3600" b="1" u="sng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th-TH" sz="3600" b="1" u="sng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-</a:t>
            </a:r>
            <a:r>
              <a:rPr lang="en-US" sz="3600" b="1" u="sng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5</a:t>
            </a:r>
            <a:endParaRPr lang="th-TH" sz="3600" b="1" u="sng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3600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“วันนี้</a:t>
            </a:r>
            <a:r>
              <a:rPr lang="th-TH" sz="3600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ฝนตกมีน้ำท่วมถนน แม้ฝนหยุดตกนานแล้ว น้ำก็ยังท่วมถนน ชานนท์สงสัยว่าเพราะเหตุ</a:t>
            </a:r>
            <a:r>
              <a:rPr lang="th-TH" sz="3600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ใดน้ำ</a:t>
            </a:r>
            <a:r>
              <a:rPr lang="th-TH" sz="3600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ยังคงท่วมถนน จึงสำรวจถนนพบขยะอุดตันท่อระบายน้ำเต็มไป</a:t>
            </a:r>
            <a:r>
              <a:rPr lang="th-TH" sz="3600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หมด”</a:t>
            </a:r>
            <a:endParaRPr lang="th-TH" sz="3600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B95668F-AC3A-034D-ABEB-6E3392A75085}"/>
              </a:ext>
            </a:extLst>
          </p:cNvPr>
          <p:cNvSpPr/>
          <p:nvPr/>
        </p:nvSpPr>
        <p:spPr>
          <a:xfrm>
            <a:off x="1066926" y="316056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29601" y="2717443"/>
            <a:ext cx="3159578" cy="3550593"/>
            <a:chOff x="8624712" y="2953265"/>
            <a:chExt cx="3159578" cy="3550593"/>
          </a:xfrm>
        </p:grpSpPr>
        <p:sp>
          <p:nvSpPr>
            <p:cNvPr id="12" name="Rounded Rectangular Callout 11">
              <a:extLst>
                <a:ext uri="{FF2B5EF4-FFF2-40B4-BE49-F238E27FC236}">
                  <a16:creationId xmlns:a16="http://schemas.microsoft.com/office/drawing/2014/main" xmlns="" id="{4C3F6B92-FD1C-924A-8431-C32EBBC5585B}"/>
                </a:ext>
              </a:extLst>
            </p:cNvPr>
            <p:cNvSpPr/>
            <p:nvPr/>
          </p:nvSpPr>
          <p:spPr>
            <a:xfrm>
              <a:off x="8624712" y="2953265"/>
              <a:ext cx="2957688" cy="1725738"/>
            </a:xfrm>
            <a:prstGeom prst="wedgeRoundRectCallout">
              <a:avLst>
                <a:gd name="adj1" fmla="val 34864"/>
                <a:gd name="adj2" fmla="val 68924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027E867F-99CD-3644-9F83-2D5972B94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60560" y="4893009"/>
              <a:ext cx="1423730" cy="161084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72594D6-DB57-114E-A139-61F4D1C178AE}"/>
                </a:ext>
              </a:extLst>
            </p:cNvPr>
            <p:cNvSpPr txBox="1"/>
            <p:nvPr/>
          </p:nvSpPr>
          <p:spPr>
            <a:xfrm>
              <a:off x="8715022" y="3067547"/>
              <a:ext cx="28511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 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ถ้าทุกคนทิ้งขยะถูกที่ ขยะก็จะไม่มาอุด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ตันท่อ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ระบายน้ำ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7	8	9	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D2B01E2-5EA7-9A4C-8AD5-96C459C17D68}"/>
              </a:ext>
            </a:extLst>
          </p:cNvPr>
          <p:cNvSpPr txBox="1"/>
          <p:nvPr/>
        </p:nvSpPr>
        <p:spPr>
          <a:xfrm>
            <a:off x="675164" y="1091586"/>
            <a:ext cx="7011856" cy="5493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6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ข้อใดกล่าวถึงขั้นตอนการแก้ปัญหาได้ถูกต้อง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แนวทางการแก้ปัญหาโดยวิธีลัด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แนวทางการลำดับความสำคัญของปัญหา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แนวทางการแก้ปัญหาให้ลุล่วงและมีประสิทธิภาพ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แนวทางการแก้ปัญหาที่เปลี่ยนแปลงได้ตลอดเวลา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2B95668F-AC3A-034D-ABEB-6E3392A75085}"/>
              </a:ext>
            </a:extLst>
          </p:cNvPr>
          <p:cNvSpPr/>
          <p:nvPr/>
        </p:nvSpPr>
        <p:spPr>
          <a:xfrm>
            <a:off x="1043280" y="478463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947378" y="2348096"/>
            <a:ext cx="3996924" cy="4155761"/>
            <a:chOff x="7947378" y="2348096"/>
            <a:chExt cx="3996924" cy="4155761"/>
          </a:xfrm>
        </p:grpSpPr>
        <p:sp>
          <p:nvSpPr>
            <p:cNvPr id="16" name="Rounded Rectangular Callout 15">
              <a:extLst>
                <a:ext uri="{FF2B5EF4-FFF2-40B4-BE49-F238E27FC236}">
                  <a16:creationId xmlns:a16="http://schemas.microsoft.com/office/drawing/2014/main" xmlns="" id="{D2B0F36C-7D1B-9643-96B1-BFAB091EAD28}"/>
                </a:ext>
              </a:extLst>
            </p:cNvPr>
            <p:cNvSpPr/>
            <p:nvPr/>
          </p:nvSpPr>
          <p:spPr>
            <a:xfrm>
              <a:off x="7947378" y="2348096"/>
              <a:ext cx="3476978" cy="2029808"/>
            </a:xfrm>
            <a:prstGeom prst="wedgeRoundRectCallout">
              <a:avLst>
                <a:gd name="adj1" fmla="val 40193"/>
                <a:gd name="adj2" fmla="val 77250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C17DA8F5-6734-6044-BB2E-F85C390E3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81538" y="4893008"/>
              <a:ext cx="1423730" cy="161084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72594D6-DB57-114E-A139-61F4D1C178AE}"/>
                </a:ext>
              </a:extLst>
            </p:cNvPr>
            <p:cNvSpPr txBox="1"/>
            <p:nvPr/>
          </p:nvSpPr>
          <p:spPr>
            <a:xfrm>
              <a:off x="8028131" y="2372246"/>
              <a:ext cx="391617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เพราะขั้นตอน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การ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แก้ปัญหาจะเป็น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แนวทาง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ว่า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เราควรแก้ปัญหา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อย่างไร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ให้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ปัญหานั้นสำเร็จ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7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6224F0A-B0C8-6949-AAE2-CA4747282830}"/>
              </a:ext>
            </a:extLst>
          </p:cNvPr>
          <p:cNvSpPr txBox="1"/>
          <p:nvPr/>
        </p:nvSpPr>
        <p:spPr>
          <a:xfrm>
            <a:off x="359076" y="640080"/>
            <a:ext cx="7507183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7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ข้อใดเป็นการเรียงลำดับขั้นตอนการแก้ปัญหาได้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ถูกต้อง</a:t>
            </a:r>
            <a:endParaRPr lang="th-TH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6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8	9	10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59076" y="1640163"/>
            <a:ext cx="3874258" cy="2909260"/>
            <a:chOff x="675164" y="1640163"/>
            <a:chExt cx="4098193" cy="2909260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xmlns="" id="{24AA015F-81AA-CC4C-AF62-4F5A5A4376CF}"/>
                </a:ext>
              </a:extLst>
            </p:cNvPr>
            <p:cNvSpPr/>
            <p:nvPr/>
          </p:nvSpPr>
          <p:spPr>
            <a:xfrm>
              <a:off x="675164" y="1640163"/>
              <a:ext cx="3656360" cy="29092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82D121A0-4EDB-724A-8F62-BEEB5FE70988}"/>
                </a:ext>
              </a:extLst>
            </p:cNvPr>
            <p:cNvSpPr txBox="1"/>
            <p:nvPr/>
          </p:nvSpPr>
          <p:spPr>
            <a:xfrm>
              <a:off x="757780" y="1903665"/>
              <a:ext cx="401557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/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วางแผนการแก้ปัญหา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แก้ปัญหา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ระบุปัญหา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ทดสอบและประเมินผล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xmlns="" id="{2B95668F-AC3A-034D-ABEB-6E3392A75085}"/>
              </a:ext>
            </a:extLst>
          </p:cNvPr>
          <p:cNvSpPr/>
          <p:nvPr/>
        </p:nvSpPr>
        <p:spPr>
          <a:xfrm>
            <a:off x="4424053" y="185534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557431" y="2501637"/>
            <a:ext cx="3454604" cy="3866755"/>
            <a:chOff x="8557431" y="2501637"/>
            <a:chExt cx="3454604" cy="386675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AB982B4F-018E-8644-BB95-B6EBCCB5C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46822" y="4757543"/>
              <a:ext cx="1423730" cy="1610849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8557431" y="2501637"/>
              <a:ext cx="3454604" cy="1624485"/>
              <a:chOff x="8546142" y="2140389"/>
              <a:chExt cx="3454604" cy="1624485"/>
            </a:xfrm>
          </p:grpSpPr>
          <p:sp>
            <p:nvSpPr>
              <p:cNvPr id="8" name="Rounded Rectangular Callout 7">
                <a:extLst>
                  <a:ext uri="{FF2B5EF4-FFF2-40B4-BE49-F238E27FC236}">
                    <a16:creationId xmlns:a16="http://schemas.microsoft.com/office/drawing/2014/main" xmlns="" id="{D2B0F36C-7D1B-9643-96B1-BFAB091EAD28}"/>
                  </a:ext>
                </a:extLst>
              </p:cNvPr>
              <p:cNvSpPr/>
              <p:nvPr/>
            </p:nvSpPr>
            <p:spPr>
              <a:xfrm>
                <a:off x="8546142" y="2140389"/>
                <a:ext cx="3270896" cy="1624485"/>
              </a:xfrm>
              <a:prstGeom prst="wedgeRoundRectCallout">
                <a:avLst>
                  <a:gd name="adj1" fmla="val 29479"/>
                  <a:gd name="adj2" fmla="val 81699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572594D6-DB57-114E-A139-61F4D1C178AE}"/>
                  </a:ext>
                </a:extLst>
              </p:cNvPr>
              <p:cNvSpPr txBox="1"/>
              <p:nvPr/>
            </p:nvSpPr>
            <p:spPr>
              <a:xfrm>
                <a:off x="8602586" y="2195214"/>
                <a:ext cx="339816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1)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เป็นขั้นตอน</a:t>
                </a:r>
                <a:b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ที่ทำให้การแก้ปัญหา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นั้น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มี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ประสิทธิภาพยิ่งขึ้น</a:t>
                </a:r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6224F0A-B0C8-6949-AAE2-CA4747282830}"/>
              </a:ext>
            </a:extLst>
          </p:cNvPr>
          <p:cNvSpPr txBox="1"/>
          <p:nvPr/>
        </p:nvSpPr>
        <p:spPr>
          <a:xfrm>
            <a:off x="4071815" y="1640163"/>
            <a:ext cx="4044697" cy="3347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	1	2	4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3	2	1	4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3	1	4	2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3	4	2	1</a:t>
            </a:r>
          </a:p>
        </p:txBody>
      </p:sp>
    </p:spTree>
    <p:extLst>
      <p:ext uri="{BB962C8B-B14F-4D97-AF65-F5344CB8AC3E}">
        <p14:creationId xmlns:p14="http://schemas.microsoft.com/office/powerpoint/2010/main" val="427452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6	7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9	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83BA876-FE97-3445-8F15-B0A627168405}"/>
              </a:ext>
            </a:extLst>
          </p:cNvPr>
          <p:cNvSpPr txBox="1"/>
          <p:nvPr/>
        </p:nvSpPr>
        <p:spPr>
          <a:xfrm>
            <a:off x="483251" y="448113"/>
            <a:ext cx="11259169" cy="584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8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ปองกุลประดิษฐ์โมบายล์รังผึ้งทรงกลม แต่ไม่สามารถหากระดาษแก้วได้  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ปอง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กุลจึงนำกระดาษชนิดอื่นมาประดิษฐ์แทน การปฏิบัติของปองกุลเป็นการแก้ปัญหาขั้นตอนใด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ระบุปัญหา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รวบรวมข้อมูล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วางแผนการแก้ปัญหา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ลงมือแก้ปัญหา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9E47975-B77F-FA4C-A80D-53C419D4AF37}"/>
              </a:ext>
            </a:extLst>
          </p:cNvPr>
          <p:cNvSpPr/>
          <p:nvPr/>
        </p:nvSpPr>
        <p:spPr>
          <a:xfrm>
            <a:off x="840080" y="5588294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493288" y="2862301"/>
            <a:ext cx="3793178" cy="3603986"/>
            <a:chOff x="8012571" y="2866005"/>
            <a:chExt cx="3793178" cy="3603986"/>
          </a:xfrm>
        </p:grpSpPr>
        <p:grpSp>
          <p:nvGrpSpPr>
            <p:cNvPr id="2" name="Group 1"/>
            <p:cNvGrpSpPr/>
            <p:nvPr/>
          </p:nvGrpSpPr>
          <p:grpSpPr>
            <a:xfrm>
              <a:off x="8012571" y="2866005"/>
              <a:ext cx="3793178" cy="1610493"/>
              <a:chOff x="8012571" y="2866005"/>
              <a:chExt cx="3793178" cy="1610493"/>
            </a:xfrm>
          </p:grpSpPr>
          <p:sp>
            <p:nvSpPr>
              <p:cNvPr id="14" name="Rounded Rectangular Callout 13">
                <a:extLst>
                  <a:ext uri="{FF2B5EF4-FFF2-40B4-BE49-F238E27FC236}">
                    <a16:creationId xmlns:a16="http://schemas.microsoft.com/office/drawing/2014/main" xmlns="" id="{5EC6C1BB-53C1-E644-912C-8658D7CD3A1F}"/>
                  </a:ext>
                </a:extLst>
              </p:cNvPr>
              <p:cNvSpPr/>
              <p:nvPr/>
            </p:nvSpPr>
            <p:spPr>
              <a:xfrm>
                <a:off x="8012571" y="2866005"/>
                <a:ext cx="3793178" cy="1577976"/>
              </a:xfrm>
              <a:prstGeom prst="wedgeRoundRectCallout">
                <a:avLst>
                  <a:gd name="adj1" fmla="val 29479"/>
                  <a:gd name="adj2" fmla="val 81699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80827A7A-0BAB-FB47-ABF8-4F610B5A8E90}"/>
                  </a:ext>
                </a:extLst>
              </p:cNvPr>
              <p:cNvSpPr txBox="1"/>
              <p:nvPr/>
            </p:nvSpPr>
            <p:spPr>
              <a:xfrm>
                <a:off x="8130540" y="2906838"/>
                <a:ext cx="361188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4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ปองกุลลงมือประดิษฐ์โมบายล์รังผึ้งทรงกลม เป็นขั้นตอนลงมือแก้ปัญหา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46258433-80E3-9E41-ACBD-9A301D98C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26691" y="4859142"/>
              <a:ext cx="1423730" cy="1610849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481980"/>
            <a:ext cx="11141874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9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เมื่อเกิดปัญหาใดปัญหาหนึ่ง ข้อใดเป็นปัจจัยที่ทำให้การวางแผนในการ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แก้ปัญหา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ของ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แต่ละบุคคลแตกต่างกัน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สาเหตุของปัญหา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การร่วมอยู่ในเหตุการณ์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ประสบการณ์และความรู้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การคาดการณ์ผลลัพธ์</a:t>
            </a:r>
          </a:p>
        </p:txBody>
      </p:sp>
      <p:sp>
        <p:nvSpPr>
          <p:cNvPr id="9" name="Oval 8"/>
          <p:cNvSpPr/>
          <p:nvPr/>
        </p:nvSpPr>
        <p:spPr>
          <a:xfrm>
            <a:off x="1054569" y="474641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6	7	8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9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10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835493" y="1905896"/>
            <a:ext cx="3932797" cy="4623893"/>
            <a:chOff x="6835493" y="1905896"/>
            <a:chExt cx="3932797" cy="4623893"/>
          </a:xfrm>
        </p:grpSpPr>
        <p:grpSp>
          <p:nvGrpSpPr>
            <p:cNvPr id="2" name="Group 1"/>
            <p:cNvGrpSpPr/>
            <p:nvPr/>
          </p:nvGrpSpPr>
          <p:grpSpPr>
            <a:xfrm>
              <a:off x="6835493" y="1905896"/>
              <a:ext cx="3665997" cy="2554547"/>
              <a:chOff x="6759293" y="2278430"/>
              <a:chExt cx="3665997" cy="2554547"/>
            </a:xfrm>
          </p:grpSpPr>
          <p:sp>
            <p:nvSpPr>
              <p:cNvPr id="8" name="Rounded Rectangular Callout 7"/>
              <p:cNvSpPr/>
              <p:nvPr/>
            </p:nvSpPr>
            <p:spPr>
              <a:xfrm>
                <a:off x="6759293" y="2291953"/>
                <a:ext cx="3665997" cy="2541024"/>
              </a:xfrm>
              <a:prstGeom prst="wedgeRoundRectCallout">
                <a:avLst>
                  <a:gd name="adj1" fmla="val 34445"/>
                  <a:gd name="adj2" fmla="val 67793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911694" y="2278430"/>
                <a:ext cx="3513596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การ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วางแผน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ใน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การแก้ปัญหาปัจจัยที่ทำ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ให้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การ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แก้ปัญหาแตกต่างกัน คือ  ประสบการณ์และ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ความรู้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ของ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แต่ละบุคคล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23D79A8-2EC5-F546-84C0-88136CB47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44560" y="4918940"/>
              <a:ext cx="1423730" cy="161084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5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091586"/>
            <a:ext cx="8390438" cy="5216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10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ข้อใดไม่ใช่เหตุผลที่มนุษย์นำเทคโนโลยีมาช่วยในการแก้ปัญหา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แก้ปัญหาอย่างถูกต้องแม่นยำ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แก้ปัญหาได้สะดวกรวดเร็ว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เพิ่มประสิทธิภาพในการแก้ปัญหา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ลดค่าใช้จ่ายในการแก้ปัญหา</a:t>
            </a:r>
          </a:p>
        </p:txBody>
      </p:sp>
      <p:sp>
        <p:nvSpPr>
          <p:cNvPr id="9" name="Oval 8"/>
          <p:cNvSpPr/>
          <p:nvPr/>
        </p:nvSpPr>
        <p:spPr>
          <a:xfrm>
            <a:off x="1054570" y="5624331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6	7	8	9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799634" y="2557468"/>
            <a:ext cx="4784739" cy="3946389"/>
            <a:chOff x="6799634" y="2557468"/>
            <a:chExt cx="4784739" cy="39463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DA8829A2-416D-7644-9EB9-55023F40E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40606" y="4893008"/>
              <a:ext cx="1423730" cy="1610849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6799634" y="2598419"/>
              <a:ext cx="4692455" cy="1467743"/>
            </a:xfrm>
            <a:prstGeom prst="wedgeRoundRectCallout">
              <a:avLst>
                <a:gd name="adj1" fmla="val 29892"/>
                <a:gd name="adj2" fmla="val 94525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04234" y="2557468"/>
              <a:ext cx="46801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4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การลด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ค่าใช้จ่าย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ใน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การแก้ปัญหา ไม่ใช่เหตุผลที่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มนุษย์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จะ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นำเทคโนโลยีมาช่วยในการแก้ปัญหา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2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78C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9169" y="104324"/>
            <a:ext cx="75680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การใช้เหตุผลเชิงตรรกะในการแก้ปัญหา</a:t>
            </a:r>
            <a:endParaRPr lang="en-US" sz="54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3B9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16072"/>
              <a:ext cx="632565" cy="632565"/>
            </a:xfrm>
            <a:prstGeom prst="rt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13565" y="1002387"/>
            <a:ext cx="11304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ตัวอย่าง</a:t>
            </a: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การปรุงบะหมี่กึ่งสำเร็จรูป</a:t>
            </a:r>
            <a:endParaRPr lang="en-US" sz="1200" b="1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การปรุงบะหมี่กึ่งสำเร็จรูปเพื่อรับประทาน การแก้ปัญหานี้สามารถถ่ายทอดความคิดเป็นข้อความได้ ดังนี้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703129" y="2693730"/>
            <a:ext cx="184731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b="1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622515" y="2959261"/>
            <a:ext cx="3086837" cy="3490408"/>
            <a:chOff x="4739665" y="2942522"/>
            <a:chExt cx="3086837" cy="3490408"/>
          </a:xfrm>
        </p:grpSpPr>
        <p:grpSp>
          <p:nvGrpSpPr>
            <p:cNvPr id="14" name="Group 13"/>
            <p:cNvGrpSpPr/>
            <p:nvPr/>
          </p:nvGrpSpPr>
          <p:grpSpPr>
            <a:xfrm>
              <a:off x="5634134" y="4668300"/>
              <a:ext cx="1889566" cy="1764630"/>
              <a:chOff x="693368" y="5391014"/>
              <a:chExt cx="1324015" cy="1423891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810" y="5391014"/>
                <a:ext cx="1203573" cy="1115895"/>
              </a:xfrm>
              <a:prstGeom prst="rect">
                <a:avLst/>
              </a:prstGeom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693368" y="6516889"/>
                <a:ext cx="1119659" cy="29801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  <a:endPara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739665" y="2942522"/>
              <a:ext cx="3086837" cy="958063"/>
              <a:chOff x="7742675" y="3710706"/>
              <a:chExt cx="3086837" cy="958063"/>
            </a:xfrm>
          </p:grpSpPr>
          <p:sp>
            <p:nvSpPr>
              <p:cNvPr id="59" name="Rounded Rectangular Callout 58"/>
              <p:cNvSpPr/>
              <p:nvPr/>
            </p:nvSpPr>
            <p:spPr>
              <a:xfrm>
                <a:off x="7742675" y="3710706"/>
                <a:ext cx="3086837" cy="958063"/>
              </a:xfrm>
              <a:prstGeom prst="wedgeRoundRectCallout">
                <a:avLst>
                  <a:gd name="adj1" fmla="val 13104"/>
                  <a:gd name="adj2" fmla="val 117778"/>
                  <a:gd name="adj3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752683" y="3847193"/>
                <a:ext cx="30332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b="1" dirty="0">
                    <a:latin typeface="TH Sarabun New" pitchFamily="34" charset="-34"/>
                    <a:cs typeface="TH Sarabun New" pitchFamily="34" charset="-34"/>
                  </a:rPr>
                  <a:t>นักเรียนมีวิธีการปรุงบะหมี่กึ่งสำเร็จรูป</a:t>
                </a:r>
                <a:br>
                  <a:rPr lang="th-TH" sz="2000" b="1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000" b="1" dirty="0">
                    <a:latin typeface="TH Sarabun New" pitchFamily="34" charset="-34"/>
                    <a:cs typeface="TH Sarabun New" pitchFamily="34" charset="-34"/>
                  </a:rPr>
                  <a:t>วิธีใดอีกบ้าง วิธีการของนักเรียนดีอย่างไร</a:t>
                </a:r>
                <a:endParaRPr lang="en-US" sz="20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0" y="2480864"/>
            <a:ext cx="3959439" cy="956795"/>
            <a:chOff x="0" y="2676812"/>
            <a:chExt cx="3959439" cy="956795"/>
          </a:xfrm>
        </p:grpSpPr>
        <p:sp>
          <p:nvSpPr>
            <p:cNvPr id="10" name="TextBox 9"/>
            <p:cNvSpPr txBox="1"/>
            <p:nvPr/>
          </p:nvSpPr>
          <p:spPr>
            <a:xfrm>
              <a:off x="0" y="2739712"/>
              <a:ext cx="3959439" cy="83099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  </a:t>
              </a:r>
              <a:r>
                <a:rPr lang="th-TH" sz="24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วิธี</a:t>
              </a:r>
              <a:r>
                <a:rPr lang="th-TH" sz="24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ที่ 1</a:t>
              </a:r>
            </a:p>
            <a:p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  ใช้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หม้อไฟฟ้า</a:t>
              </a:r>
              <a:endParaRPr lang="en-US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3346" y="2676812"/>
              <a:ext cx="1558582" cy="956795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76" b="89030" l="641" r="955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294" y="4779"/>
            <a:ext cx="1309368" cy="198923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6191" y="3581732"/>
            <a:ext cx="3893730" cy="3113504"/>
            <a:chOff x="76191" y="3581732"/>
            <a:chExt cx="3893730" cy="3113504"/>
          </a:xfrm>
        </p:grpSpPr>
        <p:grpSp>
          <p:nvGrpSpPr>
            <p:cNvPr id="19" name="Group 18"/>
            <p:cNvGrpSpPr/>
            <p:nvPr/>
          </p:nvGrpSpPr>
          <p:grpSpPr>
            <a:xfrm>
              <a:off x="1873658" y="4117348"/>
              <a:ext cx="238934" cy="1975382"/>
              <a:chOff x="1873658" y="4117348"/>
              <a:chExt cx="238934" cy="1975382"/>
            </a:xfrm>
          </p:grpSpPr>
          <p:sp>
            <p:nvSpPr>
              <p:cNvPr id="40" name="Down Arrow 39"/>
              <p:cNvSpPr/>
              <p:nvPr/>
            </p:nvSpPr>
            <p:spPr>
              <a:xfrm>
                <a:off x="1873659" y="4117348"/>
                <a:ext cx="238933" cy="276768"/>
              </a:xfrm>
              <a:prstGeom prst="downArrow">
                <a:avLst>
                  <a:gd name="adj1" fmla="val 47687"/>
                  <a:gd name="adj2" fmla="val 50316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50" name="Down Arrow 49"/>
              <p:cNvSpPr/>
              <p:nvPr/>
            </p:nvSpPr>
            <p:spPr>
              <a:xfrm>
                <a:off x="1873659" y="4968831"/>
                <a:ext cx="238933" cy="276768"/>
              </a:xfrm>
              <a:prstGeom prst="downArrow">
                <a:avLst>
                  <a:gd name="adj1" fmla="val 47687"/>
                  <a:gd name="adj2" fmla="val 50316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51" name="Down Arrow 50"/>
              <p:cNvSpPr/>
              <p:nvPr/>
            </p:nvSpPr>
            <p:spPr>
              <a:xfrm>
                <a:off x="1873658" y="5815962"/>
                <a:ext cx="238933" cy="276768"/>
              </a:xfrm>
              <a:prstGeom prst="downArrow">
                <a:avLst>
                  <a:gd name="adj1" fmla="val 47687"/>
                  <a:gd name="adj2" fmla="val 50316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87156" y="3581732"/>
              <a:ext cx="3867063" cy="588094"/>
              <a:chOff x="3959439" y="4279741"/>
              <a:chExt cx="3867063" cy="588094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3959439" y="4279741"/>
                <a:ext cx="3867063" cy="534105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025586" y="4344615"/>
                <a:ext cx="16694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ใส่น้ำในหม้อ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8844" y="4424795"/>
              <a:ext cx="3867063" cy="588094"/>
              <a:chOff x="3959439" y="4279741"/>
              <a:chExt cx="3867063" cy="588094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3959439" y="4279741"/>
                <a:ext cx="3867063" cy="534105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025586" y="4344615"/>
                <a:ext cx="16694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ต้มน้ำให้เดือด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76191" y="5268147"/>
              <a:ext cx="3893729" cy="577208"/>
              <a:chOff x="3932773" y="4279741"/>
              <a:chExt cx="3893729" cy="577208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3959439" y="4279741"/>
                <a:ext cx="3867063" cy="534105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932773" y="4333729"/>
                <a:ext cx="38535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นำบะหมี่ใส่ลงในหม้อ แล้วปิดฝา</a:t>
                </a:r>
                <a:endParaRPr lang="en-US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102858" y="6107142"/>
              <a:ext cx="3867063" cy="588094"/>
              <a:chOff x="3959439" y="4279741"/>
              <a:chExt cx="3867063" cy="588094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3959439" y="4279741"/>
                <a:ext cx="3867063" cy="534105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224406" y="4344615"/>
                <a:ext cx="30981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ต้มต่ออีก 2 นาที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8232560" y="2173154"/>
            <a:ext cx="3959439" cy="1441586"/>
            <a:chOff x="8232560" y="2173154"/>
            <a:chExt cx="3959439" cy="1441586"/>
          </a:xfrm>
        </p:grpSpPr>
        <p:sp>
          <p:nvSpPr>
            <p:cNvPr id="52" name="TextBox 51"/>
            <p:cNvSpPr txBox="1"/>
            <p:nvPr/>
          </p:nvSpPr>
          <p:spPr>
            <a:xfrm>
              <a:off x="8232560" y="2473311"/>
              <a:ext cx="3959439" cy="8309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4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                                         วิธี</a:t>
              </a:r>
              <a:r>
                <a:rPr lang="th-TH" sz="24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ที่ 2</a:t>
              </a:r>
            </a:p>
            <a:p>
              <a:pPr algn="ctr"/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                        ใช้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กระติกน้ำร้อน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ไฟฟ้า</a:t>
              </a:r>
              <a:endParaRPr lang="en-US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7266" y="2173154"/>
              <a:ext cx="681948" cy="1441586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8236437" y="3581732"/>
            <a:ext cx="3893730" cy="3113504"/>
            <a:chOff x="76191" y="3581732"/>
            <a:chExt cx="3893730" cy="3113504"/>
          </a:xfrm>
        </p:grpSpPr>
        <p:grpSp>
          <p:nvGrpSpPr>
            <p:cNvPr id="68" name="Group 67"/>
            <p:cNvGrpSpPr/>
            <p:nvPr/>
          </p:nvGrpSpPr>
          <p:grpSpPr>
            <a:xfrm>
              <a:off x="1873658" y="4117348"/>
              <a:ext cx="238934" cy="1975382"/>
              <a:chOff x="1873658" y="4117348"/>
              <a:chExt cx="238934" cy="1975382"/>
            </a:xfrm>
          </p:grpSpPr>
          <p:sp>
            <p:nvSpPr>
              <p:cNvPr id="81" name="Down Arrow 80"/>
              <p:cNvSpPr/>
              <p:nvPr/>
            </p:nvSpPr>
            <p:spPr>
              <a:xfrm>
                <a:off x="1873659" y="4117348"/>
                <a:ext cx="238933" cy="276768"/>
              </a:xfrm>
              <a:prstGeom prst="downArrow">
                <a:avLst>
                  <a:gd name="adj1" fmla="val 47687"/>
                  <a:gd name="adj2" fmla="val 50316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82" name="Down Arrow 81"/>
              <p:cNvSpPr/>
              <p:nvPr/>
            </p:nvSpPr>
            <p:spPr>
              <a:xfrm>
                <a:off x="1873659" y="4968831"/>
                <a:ext cx="238933" cy="276768"/>
              </a:xfrm>
              <a:prstGeom prst="downArrow">
                <a:avLst>
                  <a:gd name="adj1" fmla="val 47687"/>
                  <a:gd name="adj2" fmla="val 50316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83" name="Down Arrow 82"/>
              <p:cNvSpPr/>
              <p:nvPr/>
            </p:nvSpPr>
            <p:spPr>
              <a:xfrm>
                <a:off x="1873658" y="5815962"/>
                <a:ext cx="238933" cy="276768"/>
              </a:xfrm>
              <a:prstGeom prst="downArrow">
                <a:avLst>
                  <a:gd name="adj1" fmla="val 47687"/>
                  <a:gd name="adj2" fmla="val 50316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87156" y="3581732"/>
              <a:ext cx="3867063" cy="583335"/>
              <a:chOff x="3959439" y="4279741"/>
              <a:chExt cx="3867063" cy="583335"/>
            </a:xfrm>
          </p:grpSpPr>
          <p:sp>
            <p:nvSpPr>
              <p:cNvPr id="79" name="Rounded Rectangle 78"/>
              <p:cNvSpPr/>
              <p:nvPr/>
            </p:nvSpPr>
            <p:spPr>
              <a:xfrm>
                <a:off x="3959439" y="4279741"/>
                <a:ext cx="3867063" cy="534105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4360854" y="4339856"/>
                <a:ext cx="30750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ใส่น้ำในกระติกน้ำร้อนไฟฟ้า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78844" y="4424795"/>
              <a:ext cx="3867063" cy="598980"/>
              <a:chOff x="3959439" y="4279741"/>
              <a:chExt cx="3867063" cy="598980"/>
            </a:xfrm>
          </p:grpSpPr>
          <p:sp>
            <p:nvSpPr>
              <p:cNvPr id="77" name="Rounded Rectangle 76"/>
              <p:cNvSpPr/>
              <p:nvPr/>
            </p:nvSpPr>
            <p:spPr>
              <a:xfrm>
                <a:off x="3959439" y="4279741"/>
                <a:ext cx="3867063" cy="534105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361539" y="4355501"/>
                <a:ext cx="30391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เสียบปลั๊กไฟ รอจนน้ำเดือด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76191" y="5268147"/>
              <a:ext cx="3893729" cy="577208"/>
              <a:chOff x="3932773" y="4279741"/>
              <a:chExt cx="3893729" cy="577208"/>
            </a:xfrm>
          </p:grpSpPr>
          <p:sp>
            <p:nvSpPr>
              <p:cNvPr id="75" name="Rounded Rectangle 74"/>
              <p:cNvSpPr/>
              <p:nvPr/>
            </p:nvSpPr>
            <p:spPr>
              <a:xfrm>
                <a:off x="3959439" y="4279741"/>
                <a:ext cx="3867063" cy="534105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932773" y="4333729"/>
                <a:ext cx="38535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นำบะหมี่ใส่ชาม เทน้ำร้อน ปิดฝา</a:t>
                </a:r>
                <a:endParaRPr lang="en-US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102858" y="6107142"/>
              <a:ext cx="3867063" cy="588094"/>
              <a:chOff x="3959439" y="4279741"/>
              <a:chExt cx="3867063" cy="588094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3959439" y="4279741"/>
                <a:ext cx="3867063" cy="534105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4224406" y="4344615"/>
                <a:ext cx="30981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ตั้งทิ้งไว้ 3 นาที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209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8" t="34338" r="10381" b="44383"/>
          <a:stretch/>
        </p:blipFill>
        <p:spPr>
          <a:xfrm>
            <a:off x="6423737" y="2504903"/>
            <a:ext cx="2074286" cy="16608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47685" y="58526"/>
            <a:ext cx="6520377" cy="858902"/>
            <a:chOff x="847685" y="133682"/>
            <a:chExt cx="6520377" cy="858902"/>
          </a:xfrm>
        </p:grpSpPr>
        <p:sp>
          <p:nvSpPr>
            <p:cNvPr id="15" name="Rounded Rectangle 14"/>
            <p:cNvSpPr/>
            <p:nvPr/>
          </p:nvSpPr>
          <p:spPr>
            <a:xfrm>
              <a:off x="847685" y="269347"/>
              <a:ext cx="6520377" cy="663199"/>
            </a:xfrm>
            <a:prstGeom prst="roundRect">
              <a:avLst>
                <a:gd name="adj" fmla="val 50000"/>
              </a:avLst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FBD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95565" y="161587"/>
              <a:ext cx="12859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2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86456" y="156457"/>
              <a:ext cx="212750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ฝึกลำดับความคิด</a:t>
              </a:r>
            </a:p>
          </p:txBody>
        </p:sp>
        <p:sp>
          <p:nvSpPr>
            <p:cNvPr id="20" name="Freeform 19"/>
            <p:cNvSpPr/>
            <p:nvPr/>
          </p:nvSpPr>
          <p:spPr>
            <a:xfrm>
              <a:off x="947887" y="835589"/>
              <a:ext cx="6319972" cy="94583"/>
            </a:xfrm>
            <a:custGeom>
              <a:avLst/>
              <a:gdLst>
                <a:gd name="connsiteX0" fmla="*/ 0 w 6319972"/>
                <a:gd name="connsiteY0" fmla="*/ 0 h 94583"/>
                <a:gd name="connsiteX1" fmla="*/ 6319972 w 6319972"/>
                <a:gd name="connsiteY1" fmla="*/ 0 h 94583"/>
                <a:gd name="connsiteX2" fmla="*/ 6273975 w 6319972"/>
                <a:gd name="connsiteY2" fmla="*/ 37951 h 94583"/>
                <a:gd name="connsiteX3" fmla="*/ 6088574 w 6319972"/>
                <a:gd name="connsiteY3" fmla="*/ 94583 h 94583"/>
                <a:gd name="connsiteX4" fmla="*/ 231397 w 6319972"/>
                <a:gd name="connsiteY4" fmla="*/ 94582 h 94583"/>
                <a:gd name="connsiteX5" fmla="*/ 45996 w 6319972"/>
                <a:gd name="connsiteY5" fmla="*/ 37950 h 9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9972" h="94583">
                  <a:moveTo>
                    <a:pt x="0" y="0"/>
                  </a:moveTo>
                  <a:lnTo>
                    <a:pt x="6319972" y="0"/>
                  </a:lnTo>
                  <a:lnTo>
                    <a:pt x="6273975" y="37951"/>
                  </a:lnTo>
                  <a:cubicBezTo>
                    <a:pt x="6221051" y="73706"/>
                    <a:pt x="6157251" y="94583"/>
                    <a:pt x="6088574" y="94583"/>
                  </a:cubicBezTo>
                  <a:lnTo>
                    <a:pt x="231397" y="94582"/>
                  </a:lnTo>
                  <a:cubicBezTo>
                    <a:pt x="162721" y="94582"/>
                    <a:pt x="98920" y="73705"/>
                    <a:pt x="45996" y="37950"/>
                  </a:cubicBezTo>
                  <a:close/>
                </a:path>
              </a:pathLst>
            </a:custGeom>
            <a:solidFill>
              <a:srgbClr val="F49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441180" y="133682"/>
              <a:ext cx="707989" cy="830997"/>
              <a:chOff x="2441180" y="133682"/>
              <a:chExt cx="707989" cy="830997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2441180" y="241389"/>
                <a:ext cx="707989" cy="72323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49A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rPr>
                  <a:t>0</a:t>
                </a: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2508227" y="309881"/>
                <a:ext cx="573894" cy="586255"/>
              </a:xfrm>
              <a:prstGeom prst="ellipse">
                <a:avLst/>
              </a:prstGeom>
              <a:solidFill>
                <a:srgbClr val="F49A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520003" y="133682"/>
                <a:ext cx="56618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200" b="1" dirty="0">
                    <a:latin typeface="TH Sarabun New" pitchFamily="34" charset="-34"/>
                    <a:cs typeface="TH Sarabun New" pitchFamily="34" charset="-34"/>
                  </a:rPr>
                  <a:t>1.</a:t>
                </a:r>
                <a:r>
                  <a:rPr lang="th-TH" sz="3200" b="1" dirty="0">
                    <a:latin typeface="TH Sarabun New" pitchFamily="34" charset="-34"/>
                    <a:cs typeface="TH Sarabun New" pitchFamily="34" charset="-34"/>
                  </a:rPr>
                  <a:t>1</a:t>
                </a:r>
                <a:endParaRPr lang="th-TH" sz="32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2613820" y="757016"/>
                <a:ext cx="363136" cy="142323"/>
              </a:xfrm>
              <a:custGeom>
                <a:avLst/>
                <a:gdLst>
                  <a:gd name="connsiteX0" fmla="*/ 181568 w 363136"/>
                  <a:gd name="connsiteY0" fmla="*/ 0 h 142323"/>
                  <a:gd name="connsiteX1" fmla="*/ 293261 w 363136"/>
                  <a:gd name="connsiteY1" fmla="*/ 23036 h 142323"/>
                  <a:gd name="connsiteX2" fmla="*/ 363136 w 363136"/>
                  <a:gd name="connsiteY2" fmla="*/ 71162 h 142323"/>
                  <a:gd name="connsiteX3" fmla="*/ 293261 w 363136"/>
                  <a:gd name="connsiteY3" fmla="*/ 119288 h 142323"/>
                  <a:gd name="connsiteX4" fmla="*/ 181568 w 363136"/>
                  <a:gd name="connsiteY4" fmla="*/ 142323 h 142323"/>
                  <a:gd name="connsiteX5" fmla="*/ 69876 w 363136"/>
                  <a:gd name="connsiteY5" fmla="*/ 119288 h 142323"/>
                  <a:gd name="connsiteX6" fmla="*/ 0 w 363136"/>
                  <a:gd name="connsiteY6" fmla="*/ 71162 h 142323"/>
                  <a:gd name="connsiteX7" fmla="*/ 69876 w 363136"/>
                  <a:gd name="connsiteY7" fmla="*/ 23036 h 142323"/>
                  <a:gd name="connsiteX8" fmla="*/ 181568 w 363136"/>
                  <a:gd name="connsiteY8" fmla="*/ 0 h 14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136" h="142323">
                    <a:moveTo>
                      <a:pt x="181568" y="0"/>
                    </a:moveTo>
                    <a:cubicBezTo>
                      <a:pt x="221187" y="0"/>
                      <a:pt x="258931" y="8203"/>
                      <a:pt x="293261" y="23036"/>
                    </a:cubicBezTo>
                    <a:lnTo>
                      <a:pt x="363136" y="71162"/>
                    </a:lnTo>
                    <a:lnTo>
                      <a:pt x="293261" y="119288"/>
                    </a:lnTo>
                    <a:cubicBezTo>
                      <a:pt x="258931" y="134121"/>
                      <a:pt x="221187" y="142323"/>
                      <a:pt x="181568" y="142323"/>
                    </a:cubicBezTo>
                    <a:cubicBezTo>
                      <a:pt x="141949" y="142323"/>
                      <a:pt x="104206" y="134121"/>
                      <a:pt x="69876" y="119288"/>
                    </a:cubicBezTo>
                    <a:lnTo>
                      <a:pt x="0" y="71162"/>
                    </a:lnTo>
                    <a:lnTo>
                      <a:pt x="69876" y="23036"/>
                    </a:lnTo>
                    <a:cubicBezTo>
                      <a:pt x="104206" y="8203"/>
                      <a:pt x="141949" y="0"/>
                      <a:pt x="181568" y="0"/>
                    </a:cubicBezTo>
                    <a:close/>
                  </a:path>
                </a:pathLst>
              </a:custGeom>
              <a:solidFill>
                <a:srgbClr val="FEE39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6379238" y="916123"/>
            <a:ext cx="5203162" cy="1467807"/>
            <a:chOff x="847685" y="2268295"/>
            <a:chExt cx="5203162" cy="1467807"/>
          </a:xfrm>
        </p:grpSpPr>
        <p:sp>
          <p:nvSpPr>
            <p:cNvPr id="26" name="Rounded Rectangle 25"/>
            <p:cNvSpPr/>
            <p:nvPr/>
          </p:nvSpPr>
          <p:spPr>
            <a:xfrm>
              <a:off x="847685" y="2268295"/>
              <a:ext cx="1446985" cy="520931"/>
            </a:xfrm>
            <a:prstGeom prst="roundRect">
              <a:avLst/>
            </a:prstGeom>
            <a:solidFill>
              <a:srgbClr val="A9E1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8309" y="2351107"/>
              <a:ext cx="502253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วิธี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ปฏิบัติ</a:t>
              </a:r>
              <a:b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</a:br>
              <a:endParaRPr lang="th-TH" sz="1000" b="1" dirty="0">
                <a:latin typeface="TH Sarabun New" pitchFamily="34" charset="-34"/>
                <a:cs typeface="TH Sarabun New" pitchFamily="34" charset="-34"/>
              </a:endParaRPr>
            </a:p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นักเรียนเขียนลำดับของการทำกิจกรรม  ดังนี้</a:t>
              </a:r>
            </a:p>
            <a:p>
              <a:pPr marL="457200" indent="-457200"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นักเรียนมีวิธีการใดบ้างในการชงนม อธิบาย 2-3 วิธี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49286" y="1083960"/>
            <a:ext cx="4635611" cy="1200329"/>
            <a:chOff x="847685" y="982359"/>
            <a:chExt cx="5790251" cy="1200329"/>
          </a:xfrm>
        </p:grpSpPr>
        <p:sp>
          <p:nvSpPr>
            <p:cNvPr id="29" name="Rounded Rectangle 28"/>
            <p:cNvSpPr/>
            <p:nvPr/>
          </p:nvSpPr>
          <p:spPr>
            <a:xfrm>
              <a:off x="847685" y="1057349"/>
              <a:ext cx="1532260" cy="520931"/>
            </a:xfrm>
            <a:prstGeom prst="roundRect">
              <a:avLst/>
            </a:prstGeom>
            <a:solidFill>
              <a:srgbClr val="FEE3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34509" y="982359"/>
              <a:ext cx="57034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วัตถุประสงค์</a:t>
              </a:r>
            </a:p>
            <a:p>
              <a:pPr>
                <a:lnSpc>
                  <a:spcPct val="150000"/>
                </a:lnSpc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บอกลำดับขั้นตอนแนวทางการแก้ปัญหาที่สนใจได้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88359" y="2442344"/>
            <a:ext cx="4630405" cy="1384995"/>
            <a:chOff x="6653499" y="1023482"/>
            <a:chExt cx="4630405" cy="1384995"/>
          </a:xfrm>
        </p:grpSpPr>
        <p:sp>
          <p:nvSpPr>
            <p:cNvPr id="28" name="Rounded Rectangle 27"/>
            <p:cNvSpPr/>
            <p:nvPr/>
          </p:nvSpPr>
          <p:spPr>
            <a:xfrm>
              <a:off x="6653499" y="1086041"/>
              <a:ext cx="1532260" cy="52093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755100" y="1023482"/>
              <a:ext cx="4528804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วัสดุอุปกรณ์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สมุดสำหรับจดบันทึก หรือแบบฝึกหัด 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	1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เล่ม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ปากกา			       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	1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ด้าม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46" name="Rectangle 45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023" y="2504903"/>
            <a:ext cx="3629118" cy="3614162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23914" y="4373692"/>
            <a:ext cx="4971493" cy="876153"/>
            <a:chOff x="523914" y="4373692"/>
            <a:chExt cx="4971493" cy="876153"/>
          </a:xfrm>
        </p:grpSpPr>
        <p:sp>
          <p:nvSpPr>
            <p:cNvPr id="35" name="Rounded Rectangle 34"/>
            <p:cNvSpPr/>
            <p:nvPr/>
          </p:nvSpPr>
          <p:spPr>
            <a:xfrm>
              <a:off x="705061" y="4507158"/>
              <a:ext cx="4790346" cy="628733"/>
            </a:xfrm>
            <a:prstGeom prst="roundRect">
              <a:avLst>
                <a:gd name="adj" fmla="val 17722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275489" y="4373692"/>
              <a:ext cx="405271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วิธีการที่นักเรียนเสนอวิธีใดดีที่สุด เพราะเหตุใด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23914" y="4450147"/>
              <a:ext cx="692698" cy="799698"/>
              <a:chOff x="988359" y="5127301"/>
              <a:chExt cx="692698" cy="799698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988359" y="5127301"/>
                <a:ext cx="692698" cy="692698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168893" y="5157558"/>
                <a:ext cx="29866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latin typeface="TH Sarabun New" pitchFamily="34" charset="-34"/>
                    <a:cs typeface="TH Sarabun New" pitchFamily="34" charset="-34"/>
                  </a:rPr>
                  <a:t>?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813340" y="5249845"/>
            <a:ext cx="5136259" cy="1063504"/>
            <a:chOff x="1095565" y="5249845"/>
            <a:chExt cx="5136259" cy="1063504"/>
          </a:xfrm>
        </p:grpSpPr>
        <p:sp>
          <p:nvSpPr>
            <p:cNvPr id="31" name="Horizontal Scroll 30"/>
            <p:cNvSpPr/>
            <p:nvPr/>
          </p:nvSpPr>
          <p:spPr>
            <a:xfrm>
              <a:off x="1095565" y="5249845"/>
              <a:ext cx="4627902" cy="1063504"/>
            </a:xfrm>
            <a:prstGeom prst="horizontalScroll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12644" y="5476083"/>
              <a:ext cx="5019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u="sng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</a:t>
              </a:r>
              <a:r>
                <a:rPr lang="th-TH" sz="24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วิธีที่ 2 เพราะส่วนผสมจะละลายเข้ากันเร็วกว่า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128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47685" y="58526"/>
            <a:ext cx="6520377" cy="858902"/>
            <a:chOff x="847685" y="133682"/>
            <a:chExt cx="6520377" cy="858902"/>
          </a:xfrm>
        </p:grpSpPr>
        <p:sp>
          <p:nvSpPr>
            <p:cNvPr id="15" name="Rounded Rectangle 14"/>
            <p:cNvSpPr/>
            <p:nvPr/>
          </p:nvSpPr>
          <p:spPr>
            <a:xfrm>
              <a:off x="847685" y="269347"/>
              <a:ext cx="6520377" cy="663199"/>
            </a:xfrm>
            <a:prstGeom prst="roundRect">
              <a:avLst>
                <a:gd name="adj" fmla="val 50000"/>
              </a:avLst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FBD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95566" y="161587"/>
              <a:ext cx="12859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86456" y="156457"/>
              <a:ext cx="212750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ฝึกลำดับความคิด</a:t>
              </a:r>
            </a:p>
          </p:txBody>
        </p:sp>
        <p:sp>
          <p:nvSpPr>
            <p:cNvPr id="20" name="Freeform 19"/>
            <p:cNvSpPr/>
            <p:nvPr/>
          </p:nvSpPr>
          <p:spPr>
            <a:xfrm>
              <a:off x="947887" y="835589"/>
              <a:ext cx="6319972" cy="94583"/>
            </a:xfrm>
            <a:custGeom>
              <a:avLst/>
              <a:gdLst>
                <a:gd name="connsiteX0" fmla="*/ 0 w 6319972"/>
                <a:gd name="connsiteY0" fmla="*/ 0 h 94583"/>
                <a:gd name="connsiteX1" fmla="*/ 6319972 w 6319972"/>
                <a:gd name="connsiteY1" fmla="*/ 0 h 94583"/>
                <a:gd name="connsiteX2" fmla="*/ 6273975 w 6319972"/>
                <a:gd name="connsiteY2" fmla="*/ 37951 h 94583"/>
                <a:gd name="connsiteX3" fmla="*/ 6088574 w 6319972"/>
                <a:gd name="connsiteY3" fmla="*/ 94583 h 94583"/>
                <a:gd name="connsiteX4" fmla="*/ 231397 w 6319972"/>
                <a:gd name="connsiteY4" fmla="*/ 94582 h 94583"/>
                <a:gd name="connsiteX5" fmla="*/ 45996 w 6319972"/>
                <a:gd name="connsiteY5" fmla="*/ 37950 h 9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9972" h="94583">
                  <a:moveTo>
                    <a:pt x="0" y="0"/>
                  </a:moveTo>
                  <a:lnTo>
                    <a:pt x="6319972" y="0"/>
                  </a:lnTo>
                  <a:lnTo>
                    <a:pt x="6273975" y="37951"/>
                  </a:lnTo>
                  <a:cubicBezTo>
                    <a:pt x="6221051" y="73706"/>
                    <a:pt x="6157251" y="94583"/>
                    <a:pt x="6088574" y="94583"/>
                  </a:cubicBezTo>
                  <a:lnTo>
                    <a:pt x="231397" y="94582"/>
                  </a:lnTo>
                  <a:cubicBezTo>
                    <a:pt x="162721" y="94582"/>
                    <a:pt x="98920" y="73705"/>
                    <a:pt x="45996" y="37950"/>
                  </a:cubicBezTo>
                  <a:close/>
                </a:path>
              </a:pathLst>
            </a:custGeom>
            <a:solidFill>
              <a:srgbClr val="F49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441180" y="133682"/>
              <a:ext cx="707989" cy="830997"/>
              <a:chOff x="2441180" y="133682"/>
              <a:chExt cx="707989" cy="830997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2441180" y="241389"/>
                <a:ext cx="707989" cy="72323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49A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H Sarabun New" pitchFamily="34" charset="-34"/>
                    <a:cs typeface="TH Sarabun New" pitchFamily="34" charset="-34"/>
                  </a:rPr>
                  <a:t>0</a:t>
                </a: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2508227" y="309881"/>
                <a:ext cx="573894" cy="586255"/>
              </a:xfrm>
              <a:prstGeom prst="ellipse">
                <a:avLst/>
              </a:prstGeom>
              <a:solidFill>
                <a:srgbClr val="F49A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520003" y="133682"/>
                <a:ext cx="56618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1.</a:t>
                </a:r>
                <a:r>
                  <a:rPr lang="th-TH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1</a:t>
                </a:r>
                <a:endParaRPr lang="th-TH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2613820" y="757016"/>
                <a:ext cx="363136" cy="142323"/>
              </a:xfrm>
              <a:custGeom>
                <a:avLst/>
                <a:gdLst>
                  <a:gd name="connsiteX0" fmla="*/ 181568 w 363136"/>
                  <a:gd name="connsiteY0" fmla="*/ 0 h 142323"/>
                  <a:gd name="connsiteX1" fmla="*/ 293261 w 363136"/>
                  <a:gd name="connsiteY1" fmla="*/ 23036 h 142323"/>
                  <a:gd name="connsiteX2" fmla="*/ 363136 w 363136"/>
                  <a:gd name="connsiteY2" fmla="*/ 71162 h 142323"/>
                  <a:gd name="connsiteX3" fmla="*/ 293261 w 363136"/>
                  <a:gd name="connsiteY3" fmla="*/ 119288 h 142323"/>
                  <a:gd name="connsiteX4" fmla="*/ 181568 w 363136"/>
                  <a:gd name="connsiteY4" fmla="*/ 142323 h 142323"/>
                  <a:gd name="connsiteX5" fmla="*/ 69876 w 363136"/>
                  <a:gd name="connsiteY5" fmla="*/ 119288 h 142323"/>
                  <a:gd name="connsiteX6" fmla="*/ 0 w 363136"/>
                  <a:gd name="connsiteY6" fmla="*/ 71162 h 142323"/>
                  <a:gd name="connsiteX7" fmla="*/ 69876 w 363136"/>
                  <a:gd name="connsiteY7" fmla="*/ 23036 h 142323"/>
                  <a:gd name="connsiteX8" fmla="*/ 181568 w 363136"/>
                  <a:gd name="connsiteY8" fmla="*/ 0 h 14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136" h="142323">
                    <a:moveTo>
                      <a:pt x="181568" y="0"/>
                    </a:moveTo>
                    <a:cubicBezTo>
                      <a:pt x="221187" y="0"/>
                      <a:pt x="258931" y="8203"/>
                      <a:pt x="293261" y="23036"/>
                    </a:cubicBezTo>
                    <a:lnTo>
                      <a:pt x="363136" y="71162"/>
                    </a:lnTo>
                    <a:lnTo>
                      <a:pt x="293261" y="119288"/>
                    </a:lnTo>
                    <a:cubicBezTo>
                      <a:pt x="258931" y="134121"/>
                      <a:pt x="221187" y="142323"/>
                      <a:pt x="181568" y="142323"/>
                    </a:cubicBezTo>
                    <a:cubicBezTo>
                      <a:pt x="141949" y="142323"/>
                      <a:pt x="104206" y="134121"/>
                      <a:pt x="69876" y="119288"/>
                    </a:cubicBezTo>
                    <a:lnTo>
                      <a:pt x="0" y="71162"/>
                    </a:lnTo>
                    <a:lnTo>
                      <a:pt x="69876" y="23036"/>
                    </a:lnTo>
                    <a:cubicBezTo>
                      <a:pt x="104206" y="8203"/>
                      <a:pt x="141949" y="0"/>
                      <a:pt x="181568" y="0"/>
                    </a:cubicBezTo>
                    <a:close/>
                  </a:path>
                </a:pathLst>
              </a:custGeom>
              <a:solidFill>
                <a:srgbClr val="FEE39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1163776" y="624819"/>
            <a:ext cx="105315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sz="2800" b="1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หากนักเรียนต้องการหาผลบวกของตัวเลข 34 + 79 + 128 + 256 + 1,024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นักเรียน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มีวิธีการหาคำตอบกี่วิธี  แต่ละวิธีคิดอย่างไร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075261" y="4325316"/>
            <a:ext cx="184731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endParaRPr lang="th-TH" sz="14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46" name="Rectangle 45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50208" y="2104398"/>
            <a:ext cx="3934090" cy="1855606"/>
            <a:chOff x="3525196" y="2443068"/>
            <a:chExt cx="3934090" cy="1855606"/>
          </a:xfrm>
        </p:grpSpPr>
        <p:sp>
          <p:nvSpPr>
            <p:cNvPr id="4" name="TextBox 3"/>
            <p:cNvSpPr txBox="1"/>
            <p:nvPr/>
          </p:nvSpPr>
          <p:spPr>
            <a:xfrm>
              <a:off x="3525196" y="2913679"/>
              <a:ext cx="3934090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(34 + 79) + (128 + 256) + (1,024)</a:t>
              </a:r>
            </a:p>
            <a:p>
              <a:r>
                <a:rPr lang="en-US" sz="2800" b="1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=  113 + 384 + 1,024</a:t>
              </a:r>
            </a:p>
            <a:p>
              <a:r>
                <a:rPr lang="en-US" sz="2800" b="1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=  1,521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527418" y="2443068"/>
              <a:ext cx="10054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6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วิธีที่ </a:t>
              </a:r>
              <a:r>
                <a:rPr lang="en-US" sz="36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2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930963" y="2104398"/>
            <a:ext cx="1060983" cy="4440929"/>
            <a:chOff x="1792981" y="2443068"/>
            <a:chExt cx="1060983" cy="4440929"/>
          </a:xfrm>
        </p:grpSpPr>
        <p:sp>
          <p:nvSpPr>
            <p:cNvPr id="48" name="TextBox 47"/>
            <p:cNvSpPr txBox="1"/>
            <p:nvPr/>
          </p:nvSpPr>
          <p:spPr>
            <a:xfrm>
              <a:off x="1792981" y="2913679"/>
              <a:ext cx="792205" cy="3970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h-TH" sz="2800" b="1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r>
                <a:rPr lang="en-US" sz="2800" b="1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,</a:t>
              </a:r>
              <a:r>
                <a:rPr lang="th-TH" sz="2800" b="1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024</a:t>
              </a:r>
            </a:p>
            <a:p>
              <a:pPr algn="r"/>
              <a:r>
                <a:rPr lang="th-TH" sz="2800" b="1" u="sng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256</a:t>
              </a:r>
            </a:p>
            <a:p>
              <a:pPr algn="r"/>
              <a:r>
                <a:rPr lang="th-TH" sz="2800" b="1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r>
                <a:rPr lang="en-US" sz="2800" b="1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,</a:t>
              </a:r>
              <a:r>
                <a:rPr lang="th-TH" sz="2800" b="1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280</a:t>
              </a:r>
            </a:p>
            <a:p>
              <a:pPr algn="r"/>
              <a:r>
                <a:rPr lang="th-TH" sz="2800" b="1" u="sng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128</a:t>
              </a:r>
            </a:p>
            <a:p>
              <a:pPr algn="r"/>
              <a:r>
                <a:rPr lang="th-TH" sz="2800" b="1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r>
                <a:rPr lang="en-US" sz="2800" b="1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,</a:t>
              </a:r>
              <a:r>
                <a:rPr lang="th-TH" sz="2800" b="1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408</a:t>
              </a:r>
            </a:p>
            <a:p>
              <a:pPr algn="r"/>
              <a:r>
                <a:rPr lang="th-TH" sz="2800" b="1" u="sng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79</a:t>
              </a:r>
            </a:p>
            <a:p>
              <a:pPr algn="r"/>
              <a:r>
                <a:rPr lang="th-TH" sz="2800" b="1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r>
                <a:rPr lang="en-US" sz="2800" b="1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,</a:t>
              </a:r>
              <a:r>
                <a:rPr lang="th-TH" sz="2800" b="1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487</a:t>
              </a:r>
            </a:p>
            <a:p>
              <a:pPr algn="r"/>
              <a:r>
                <a:rPr lang="th-TH" sz="2800" b="1" u="sng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34</a:t>
              </a:r>
            </a:p>
            <a:p>
              <a:pPr algn="r"/>
              <a:r>
                <a:rPr lang="th-TH" sz="2800" b="1" u="dbl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r>
                <a:rPr lang="en-US" sz="2800" b="1" u="dbl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,</a:t>
              </a:r>
              <a:r>
                <a:rPr lang="th-TH" sz="2800" b="1" u="dbl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521</a:t>
              </a:r>
              <a:endParaRPr lang="en-US" sz="2800" b="1" u="dbl" dirty="0">
                <a:solidFill>
                  <a:srgbClr val="0066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848561" y="2443068"/>
              <a:ext cx="10054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6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วิธีที่ 1</a:t>
              </a:r>
              <a:endParaRPr lang="en-US" sz="36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439905" y="3020152"/>
              <a:ext cx="332142" cy="3108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+</a:t>
              </a:r>
            </a:p>
            <a:p>
              <a:endParaRPr lang="en-US" sz="2800" b="1" dirty="0">
                <a:solidFill>
                  <a:srgbClr val="0066FF"/>
                </a:solidFill>
                <a:latin typeface="TH Sarabun New" pitchFamily="34" charset="-34"/>
                <a:cs typeface="TH Sarabun New" pitchFamily="34" charset="-34"/>
              </a:endParaRPr>
            </a:p>
            <a:p>
              <a:r>
                <a:rPr lang="en-US" sz="2800" b="1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+</a:t>
              </a:r>
            </a:p>
            <a:p>
              <a:endParaRPr lang="en-US" sz="2800" b="1" dirty="0">
                <a:solidFill>
                  <a:srgbClr val="0066FF"/>
                </a:solidFill>
                <a:latin typeface="TH Sarabun New" pitchFamily="34" charset="-34"/>
                <a:cs typeface="TH Sarabun New" pitchFamily="34" charset="-34"/>
              </a:endParaRPr>
            </a:p>
            <a:p>
              <a:r>
                <a:rPr lang="en-US" sz="2800" b="1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+</a:t>
              </a:r>
            </a:p>
            <a:p>
              <a:endParaRPr lang="en-US" sz="2800" b="1" dirty="0">
                <a:solidFill>
                  <a:srgbClr val="0066FF"/>
                </a:solidFill>
                <a:latin typeface="TH Sarabun New" pitchFamily="34" charset="-34"/>
                <a:cs typeface="TH Sarabun New" pitchFamily="34" charset="-34"/>
              </a:endParaRPr>
            </a:p>
            <a:p>
              <a:r>
                <a:rPr lang="en-US" sz="2800" b="1" dirty="0">
                  <a:solidFill>
                    <a:srgbClr val="0066FF"/>
                  </a:solidFill>
                  <a:latin typeface="TH Sarabun New" pitchFamily="34" charset="-34"/>
                  <a:cs typeface="TH Sarabun New" pitchFamily="34" charset="-34"/>
                </a:rPr>
                <a:t>+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883377" y="2222807"/>
            <a:ext cx="0" cy="4025892"/>
          </a:xfrm>
          <a:prstGeom prst="line">
            <a:avLst/>
          </a:prstGeom>
          <a:ln>
            <a:solidFill>
              <a:srgbClr val="E66F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5694990" y="4373692"/>
            <a:ext cx="6249856" cy="876153"/>
            <a:chOff x="523914" y="4373692"/>
            <a:chExt cx="6249856" cy="876153"/>
          </a:xfrm>
        </p:grpSpPr>
        <p:sp>
          <p:nvSpPr>
            <p:cNvPr id="35" name="Rounded Rectangle 34"/>
            <p:cNvSpPr/>
            <p:nvPr/>
          </p:nvSpPr>
          <p:spPr>
            <a:xfrm>
              <a:off x="705060" y="4507158"/>
              <a:ext cx="6068710" cy="628733"/>
            </a:xfrm>
            <a:prstGeom prst="roundRect">
              <a:avLst>
                <a:gd name="adj" fmla="val 17722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19044" y="4373692"/>
              <a:ext cx="555472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วิธีใดที่ทำให้นักเรียนหาคำตอบได้รวดเร็ว ถูกต้องแม่นยำมากที่สุด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523914" y="4450147"/>
              <a:ext cx="692698" cy="799698"/>
              <a:chOff x="988359" y="5127301"/>
              <a:chExt cx="692698" cy="799698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988359" y="5127301"/>
                <a:ext cx="692698" cy="692698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168893" y="5157558"/>
                <a:ext cx="29866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latin typeface="TH Sarabun New" pitchFamily="34" charset="-34"/>
                    <a:cs typeface="TH Sarabun New" pitchFamily="34" charset="-34"/>
                  </a:rPr>
                  <a:t>?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6242610" y="5211550"/>
            <a:ext cx="5565567" cy="1063504"/>
            <a:chOff x="1095564" y="5249845"/>
            <a:chExt cx="5565567" cy="1063504"/>
          </a:xfrm>
        </p:grpSpPr>
        <p:sp>
          <p:nvSpPr>
            <p:cNvPr id="54" name="Horizontal Scroll 53"/>
            <p:cNvSpPr/>
            <p:nvPr/>
          </p:nvSpPr>
          <p:spPr>
            <a:xfrm>
              <a:off x="1095564" y="5249845"/>
              <a:ext cx="5565567" cy="1063504"/>
            </a:xfrm>
            <a:prstGeom prst="horizontalScroll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257800" y="5408349"/>
              <a:ext cx="50191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u="sng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</a:t>
              </a:r>
              <a:r>
                <a:rPr lang="th-TH" sz="24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วิธีที่ 1 เพราะเป็นการแสดงขั้นตอนวิธีการ</a:t>
              </a:r>
              <a:r>
                <a:rPr lang="th-TH" sz="24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คำนวณ</a:t>
              </a:r>
              <a:br>
                <a:rPr lang="th-TH" sz="24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ใน</a:t>
              </a:r>
              <a:r>
                <a:rPr lang="th-TH" sz="24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แต่ละหลักอย่างชัดเจน มีโอกาสคำนวณผิดพลาดได้น้อย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071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825067" y="1332088"/>
            <a:ext cx="6852355" cy="2843331"/>
          </a:xfrm>
          <a:prstGeom prst="roundRect">
            <a:avLst>
              <a:gd name="adj" fmla="val 0"/>
            </a:avLst>
          </a:prstGeom>
          <a:solidFill>
            <a:srgbClr val="FF99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ounded Rectangle 8"/>
          <p:cNvSpPr/>
          <p:nvPr/>
        </p:nvSpPr>
        <p:spPr>
          <a:xfrm>
            <a:off x="7107862" y="579562"/>
            <a:ext cx="3824624" cy="643473"/>
          </a:xfrm>
          <a:prstGeom prst="roundRect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5178" y="545695"/>
            <a:ext cx="4637314" cy="64347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361" y="579562"/>
            <a:ext cx="4800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การแก้ปัญหา (</a:t>
            </a:r>
            <a:r>
              <a:rPr lang="en-US" sz="32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problem solving</a:t>
            </a:r>
            <a:r>
              <a:rPr lang="en-US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)</a:t>
            </a:r>
            <a:endParaRPr lang="th-TH" sz="32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50055" y="613429"/>
            <a:ext cx="616292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การให้เหตุผล </a:t>
            </a:r>
            <a:r>
              <a:rPr lang="en-US" sz="32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(reasoning)</a:t>
            </a:r>
            <a:endParaRPr lang="th-TH" sz="32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  <a:p>
            <a:pPr algn="ctr"/>
            <a:endParaRPr lang="en-US" sz="28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	เป็น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การคิดและอธิบายความคิดออกมาเป็นแผนงาน  สำหรับการแก้ปัญหานั้นเราอาจเสนอวิธีการ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แก้ปัญหา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โดย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การถ่ายทอดออกมาเป็นข้อความ  ซึ่งแสดงวิธีการ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แก้ปัญหาออกมา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เป็นลำดับขั้น ทำให้มองเห็นวิธีการแก้ปัญหาได้อย่างชัดเจน</a:t>
            </a:r>
            <a:r>
              <a:rPr lang="en-US" sz="2800" b="1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โดยแต่ละขั้นจะต้องพิจารณาเงื่อนไขหรือเหตุผลประกอบด้วย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16405" y="4457645"/>
            <a:ext cx="9931759" cy="2406711"/>
            <a:chOff x="1216405" y="4457645"/>
            <a:chExt cx="9931759" cy="2406711"/>
          </a:xfrm>
        </p:grpSpPr>
        <p:sp>
          <p:nvSpPr>
            <p:cNvPr id="11" name="Rounded Rectangle 10"/>
            <p:cNvSpPr/>
            <p:nvPr/>
          </p:nvSpPr>
          <p:spPr>
            <a:xfrm>
              <a:off x="1216405" y="4457645"/>
              <a:ext cx="9931759" cy="240671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006245" y="4730481"/>
              <a:ext cx="786634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	การ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เลือกวิธีการแก้ปัญหาทุกปัญหานั้น  นักเรียนควรพิจารณาเงื่อนไขให้ครบทุกกรณี สำหรับแนวทางการแก้ปัญหานั้น นักเรียนอาจนำเครื่องมือต่าง ๆ</a:t>
              </a:r>
              <a:r>
                <a:rPr lang="en-US" sz="2800" b="1" dirty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ที่มีอยู่มาช่วยได้เช่นกัน วิธีการแก้ปัญหาวิธีหนึ่งอาจจะดีสำหรับเพื่อน</a:t>
              </a:r>
              <a:br>
                <a:rPr lang="th-TH" sz="28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แต่อาจไม่เหมาะสมกับตัวนักเรียนก็ได้เช่นกัน</a:t>
              </a:r>
              <a:endParaRPr lang="en-US" sz="28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524" y="4555654"/>
              <a:ext cx="1400409" cy="221470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80622" y="1286933"/>
            <a:ext cx="5299559" cy="2462728"/>
            <a:chOff x="-180622" y="1286933"/>
            <a:chExt cx="5299559" cy="2462728"/>
          </a:xfrm>
        </p:grpSpPr>
        <p:sp>
          <p:nvSpPr>
            <p:cNvPr id="5" name="Rounded Rectangle 4"/>
            <p:cNvSpPr/>
            <p:nvPr/>
          </p:nvSpPr>
          <p:spPr>
            <a:xfrm>
              <a:off x="-180622" y="1286933"/>
              <a:ext cx="5299559" cy="2462728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3948" y="1697444"/>
              <a:ext cx="480054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	เป็น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การค้นหาคำตอบ หาวิธีแก้ปัญหาหรือทำงานนั้นให้สำเร็จ โดยเริ่มจากการกำหนดคำถามเกี่ยวกับปัญหานั้นว่าเราจะแก้ปัญหาหรือทำงานนั้นให้</a:t>
              </a: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สำเร็จได้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อย่างไร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922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01042" y="545694"/>
            <a:ext cx="6035226" cy="64347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1041" y="454054"/>
            <a:ext cx="6272292" cy="2796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ตัวอย่าง </a:t>
            </a:r>
            <a:r>
              <a:rPr lang="th-TH" sz="3000" b="1" dirty="0">
                <a:latin typeface="TH Sarabun New" pitchFamily="34" charset="-34"/>
                <a:cs typeface="TH Sarabun New" pitchFamily="34" charset="-34"/>
              </a:rPr>
              <a:t>การวัดความกว้างและความยาวของห้องเรียน</a:t>
            </a:r>
          </a:p>
          <a:p>
            <a:pPr>
              <a:lnSpc>
                <a:spcPct val="150000"/>
              </a:lnSpc>
            </a:pPr>
            <a:r>
              <a:rPr lang="th-TH" sz="1050" dirty="0" smtClean="0">
                <a:latin typeface="TH Sarabun New" pitchFamily="34" charset="-34"/>
                <a:cs typeface="TH Sarabun New" pitchFamily="34" charset="-34"/>
              </a:rPr>
              <a:t>	</a:t>
            </a:r>
            <a:endParaRPr lang="en-US" sz="105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	หาก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ต้องการวัดความยาว การประมาณด้วย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สายตา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จะ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ทำให้มีข้อผิดพลาดอยู่มาก การวัดนั้นต้องมีเครื่องมือ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วัด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ที่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เหมาะสม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เพื่อให้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ได้ค่าการวัดที่ถูกต้อง โดย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เครื่องมือ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สำหรับ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การวัดมีหลายชนิด 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เช่น ไม้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บรรทัด สายวัด ตลับเมตร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381" y="589528"/>
            <a:ext cx="4022658" cy="2525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/>
          <p:cNvGrpSpPr/>
          <p:nvPr/>
        </p:nvGrpSpPr>
        <p:grpSpPr>
          <a:xfrm>
            <a:off x="501041" y="3396812"/>
            <a:ext cx="11235846" cy="3224315"/>
            <a:chOff x="501041" y="3396812"/>
            <a:chExt cx="11235846" cy="3224315"/>
          </a:xfrm>
        </p:grpSpPr>
        <p:sp>
          <p:nvSpPr>
            <p:cNvPr id="15" name="Rounded Rectangle 14"/>
            <p:cNvSpPr/>
            <p:nvPr/>
          </p:nvSpPr>
          <p:spPr>
            <a:xfrm>
              <a:off x="501041" y="3396812"/>
              <a:ext cx="11235846" cy="318561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20" y="3883981"/>
              <a:ext cx="4838741" cy="221710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868699" y="3512584"/>
              <a:ext cx="5566950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	หาก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เลือกใช้ไม้บรรทัดในการวัดเป็นระยะ ๆ </a:t>
              </a: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ตาม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ความยาวของไม้บรรทัด แล้วนำค่าที่ได้มารวมกัน </a:t>
              </a: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ค่า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การวัดที่</a:t>
              </a: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ได้ อาจ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มีความผิดพลาดได้เช่นกัน  </a:t>
              </a: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หาก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เลือกใช้สาย</a:t>
              </a: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วัด จะ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วัดได้สะดวกมากขึ้น หรือหาก</a:t>
              </a: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ใช้</a:t>
              </a:r>
              <a:b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ตลับ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เมตรจะวัดได้สะดวกรวดเร็วและแม่นยำมากขึ้น </a:t>
              </a: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ซึ่ง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การ</a:t>
              </a: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เลือกใช้เครื่องมือ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ใดนั้น นักเรียนต้อง</a:t>
              </a: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พิจารณา</a:t>
              </a:r>
              <a:b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เงื่อนไข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ด้วย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8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847685" y="269347"/>
            <a:ext cx="6520377" cy="663199"/>
          </a:xfrm>
          <a:prstGeom prst="roundRect">
            <a:avLst>
              <a:gd name="adj" fmla="val 50000"/>
            </a:avLst>
          </a:prstGeom>
          <a:solidFill>
            <a:srgbClr val="D5E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47685" y="270933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FBD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95565" y="150298"/>
            <a:ext cx="12859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2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86456" y="145168"/>
            <a:ext cx="32351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ใครจะไปถึงโรงเรียนก่อนกัน</a:t>
            </a:r>
          </a:p>
        </p:txBody>
      </p:sp>
      <p:sp>
        <p:nvSpPr>
          <p:cNvPr id="28" name="Freeform 27"/>
          <p:cNvSpPr/>
          <p:nvPr/>
        </p:nvSpPr>
        <p:spPr>
          <a:xfrm>
            <a:off x="947887" y="835589"/>
            <a:ext cx="6319972" cy="94583"/>
          </a:xfrm>
          <a:custGeom>
            <a:avLst/>
            <a:gdLst>
              <a:gd name="connsiteX0" fmla="*/ 0 w 6319972"/>
              <a:gd name="connsiteY0" fmla="*/ 0 h 94583"/>
              <a:gd name="connsiteX1" fmla="*/ 6319972 w 6319972"/>
              <a:gd name="connsiteY1" fmla="*/ 0 h 94583"/>
              <a:gd name="connsiteX2" fmla="*/ 6273975 w 6319972"/>
              <a:gd name="connsiteY2" fmla="*/ 37951 h 94583"/>
              <a:gd name="connsiteX3" fmla="*/ 6088574 w 6319972"/>
              <a:gd name="connsiteY3" fmla="*/ 94583 h 94583"/>
              <a:gd name="connsiteX4" fmla="*/ 231397 w 6319972"/>
              <a:gd name="connsiteY4" fmla="*/ 94582 h 94583"/>
              <a:gd name="connsiteX5" fmla="*/ 45996 w 6319972"/>
              <a:gd name="connsiteY5" fmla="*/ 37950 h 9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9972" h="94583">
                <a:moveTo>
                  <a:pt x="0" y="0"/>
                </a:moveTo>
                <a:lnTo>
                  <a:pt x="6319972" y="0"/>
                </a:lnTo>
                <a:lnTo>
                  <a:pt x="6273975" y="37951"/>
                </a:lnTo>
                <a:cubicBezTo>
                  <a:pt x="6221051" y="73706"/>
                  <a:pt x="6157251" y="94583"/>
                  <a:pt x="6088574" y="94583"/>
                </a:cubicBezTo>
                <a:lnTo>
                  <a:pt x="231397" y="94582"/>
                </a:lnTo>
                <a:cubicBezTo>
                  <a:pt x="162721" y="94582"/>
                  <a:pt x="98920" y="73705"/>
                  <a:pt x="45996" y="37950"/>
                </a:cubicBezTo>
                <a:close/>
              </a:path>
            </a:pathLst>
          </a:custGeom>
          <a:solidFill>
            <a:srgbClr val="F49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441180" y="54659"/>
            <a:ext cx="707989" cy="785789"/>
            <a:chOff x="2441180" y="178838"/>
            <a:chExt cx="707989" cy="785789"/>
          </a:xfrm>
        </p:grpSpPr>
        <p:sp>
          <p:nvSpPr>
            <p:cNvPr id="30" name="Oval 29"/>
            <p:cNvSpPr/>
            <p:nvPr/>
          </p:nvSpPr>
          <p:spPr>
            <a:xfrm>
              <a:off x="2441180" y="241389"/>
              <a:ext cx="707989" cy="72323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49A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rPr>
                <a:t>0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2508227" y="309881"/>
              <a:ext cx="573894" cy="586255"/>
            </a:xfrm>
            <a:prstGeom prst="ellipse">
              <a:avLst/>
            </a:prstGeom>
            <a:solidFill>
              <a:srgbClr val="F49A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520003" y="178838"/>
              <a:ext cx="56618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latin typeface="TH Sarabun New" pitchFamily="34" charset="-34"/>
                  <a:cs typeface="TH Sarabun New" pitchFamily="34" charset="-34"/>
                </a:rPr>
                <a:t>1.</a:t>
              </a: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2</a:t>
              </a:r>
              <a:endParaRPr lang="th-TH" sz="32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2613820" y="757016"/>
              <a:ext cx="363136" cy="142323"/>
            </a:xfrm>
            <a:custGeom>
              <a:avLst/>
              <a:gdLst>
                <a:gd name="connsiteX0" fmla="*/ 181568 w 363136"/>
                <a:gd name="connsiteY0" fmla="*/ 0 h 142323"/>
                <a:gd name="connsiteX1" fmla="*/ 293261 w 363136"/>
                <a:gd name="connsiteY1" fmla="*/ 23036 h 142323"/>
                <a:gd name="connsiteX2" fmla="*/ 363136 w 363136"/>
                <a:gd name="connsiteY2" fmla="*/ 71162 h 142323"/>
                <a:gd name="connsiteX3" fmla="*/ 293261 w 363136"/>
                <a:gd name="connsiteY3" fmla="*/ 119288 h 142323"/>
                <a:gd name="connsiteX4" fmla="*/ 181568 w 363136"/>
                <a:gd name="connsiteY4" fmla="*/ 142323 h 142323"/>
                <a:gd name="connsiteX5" fmla="*/ 69876 w 363136"/>
                <a:gd name="connsiteY5" fmla="*/ 119288 h 142323"/>
                <a:gd name="connsiteX6" fmla="*/ 0 w 363136"/>
                <a:gd name="connsiteY6" fmla="*/ 71162 h 142323"/>
                <a:gd name="connsiteX7" fmla="*/ 69876 w 363136"/>
                <a:gd name="connsiteY7" fmla="*/ 23036 h 142323"/>
                <a:gd name="connsiteX8" fmla="*/ 181568 w 363136"/>
                <a:gd name="connsiteY8" fmla="*/ 0 h 142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136" h="142323">
                  <a:moveTo>
                    <a:pt x="181568" y="0"/>
                  </a:moveTo>
                  <a:cubicBezTo>
                    <a:pt x="221187" y="0"/>
                    <a:pt x="258931" y="8203"/>
                    <a:pt x="293261" y="23036"/>
                  </a:cubicBezTo>
                  <a:lnTo>
                    <a:pt x="363136" y="71162"/>
                  </a:lnTo>
                  <a:lnTo>
                    <a:pt x="293261" y="119288"/>
                  </a:lnTo>
                  <a:cubicBezTo>
                    <a:pt x="258931" y="134121"/>
                    <a:pt x="221187" y="142323"/>
                    <a:pt x="181568" y="142323"/>
                  </a:cubicBezTo>
                  <a:cubicBezTo>
                    <a:pt x="141949" y="142323"/>
                    <a:pt x="104206" y="134121"/>
                    <a:pt x="69876" y="119288"/>
                  </a:cubicBezTo>
                  <a:lnTo>
                    <a:pt x="0" y="71162"/>
                  </a:lnTo>
                  <a:lnTo>
                    <a:pt x="69876" y="23036"/>
                  </a:lnTo>
                  <a:cubicBezTo>
                    <a:pt x="104206" y="8203"/>
                    <a:pt x="141949" y="0"/>
                    <a:pt x="181568" y="0"/>
                  </a:cubicBezTo>
                  <a:close/>
                </a:path>
              </a:pathLst>
            </a:custGeom>
            <a:solidFill>
              <a:srgbClr val="FEE39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40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847685" y="4918037"/>
            <a:ext cx="1532260" cy="520931"/>
          </a:xfrm>
          <a:prstGeom prst="roundRect">
            <a:avLst/>
          </a:prstGeom>
          <a:solidFill>
            <a:srgbClr val="A9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7684" y="4877509"/>
            <a:ext cx="62868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   วิธีปฏิบัติ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นักเรียนสังเกตภาพเส้นทางการไปโรงเรียน 2 เส้นทาง</a:t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แล้วตอบคำถาม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47685" y="2987766"/>
            <a:ext cx="1532260" cy="520931"/>
          </a:xfrm>
          <a:prstGeom prst="roundRect">
            <a:avLst/>
          </a:prstGeom>
          <a:solidFill>
            <a:srgbClr val="FEE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47685" y="2172163"/>
            <a:ext cx="1532260" cy="520931"/>
          </a:xfrm>
          <a:prstGeom prst="roundRect">
            <a:avLst/>
          </a:prstGeom>
          <a:solidFill>
            <a:srgbClr val="FEE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7685" y="2055806"/>
            <a:ext cx="570342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วัตถุประสงค์     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หาแนวทางการแก้ปัญหาที่สนใจได้</a:t>
            </a:r>
            <a:endParaRPr lang="en-US" sz="28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7685" y="2868762"/>
            <a:ext cx="494558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วัสดุอุปกรณ์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สมุดสำหรับจดบันทึก หรือแบบฝึกหัด  1   เล่ม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ปากกา			  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 1  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ด้าม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47685" y="1384448"/>
            <a:ext cx="1532260" cy="52093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3668" y="1258297"/>
            <a:ext cx="584997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ตอนที่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1        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สถานการณ์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สมมุติ</a:t>
            </a:r>
            <a:endParaRPr lang="en-US" sz="28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" t="42894" r="7182" b="27243"/>
          <a:stretch/>
        </p:blipFill>
        <p:spPr>
          <a:xfrm>
            <a:off x="6120215" y="981295"/>
            <a:ext cx="5748195" cy="28054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946586" y="3717900"/>
            <a:ext cx="4645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เส้นทางในเมือง -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เส้นทางตรงจากบ้านถึงโรงเรียน</a:t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การจราจรหนาแน่น ผู้คนมักใช้เดินทางเป็นหลัก</a:t>
            </a:r>
          </a:p>
          <a:p>
            <a:pPr>
              <a:lnSpc>
                <a:spcPct val="150000"/>
              </a:lnSpc>
            </a:pP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เส้นทาง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นอกเมือง -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เป็นทางเลี่ยงจากชุมชน ระยะทางค่อนข้างไกล แต่การจราจรไม่หนาแน่น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34" name="Rectangle 3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3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4444</TotalTime>
  <Words>2082</Words>
  <Application>Microsoft Office PowerPoint</Application>
  <PresentationFormat>Custom</PresentationFormat>
  <Paragraphs>377</Paragraphs>
  <Slides>39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Angsana New</vt:lpstr>
      <vt:lpstr>Sarabun</vt:lpstr>
      <vt:lpstr>Times New Roman</vt:lpstr>
      <vt:lpstr>Cordia New</vt:lpstr>
      <vt:lpstr>Calibri</vt:lpstr>
      <vt:lpstr>Cambria Math</vt:lpstr>
      <vt:lpstr>TH Sarabun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Pawarit Methanan</dc:creator>
  <cp:lastModifiedBy>Sopin</cp:lastModifiedBy>
  <cp:revision>279</cp:revision>
  <dcterms:created xsi:type="dcterms:W3CDTF">2019-06-29T08:36:18Z</dcterms:created>
  <dcterms:modified xsi:type="dcterms:W3CDTF">2020-01-06T06:54:13Z</dcterms:modified>
</cp:coreProperties>
</file>