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22"/>
  </p:notesMasterIdLst>
  <p:sldIdLst>
    <p:sldId id="434" r:id="rId3"/>
    <p:sldId id="416" r:id="rId4"/>
    <p:sldId id="417" r:id="rId5"/>
    <p:sldId id="418" r:id="rId6"/>
    <p:sldId id="419" r:id="rId7"/>
    <p:sldId id="420" r:id="rId8"/>
    <p:sldId id="421" r:id="rId9"/>
    <p:sldId id="422" r:id="rId10"/>
    <p:sldId id="423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</p:sldIdLst>
  <p:sldSz cx="12192000" cy="6858000"/>
  <p:notesSz cx="6858000" cy="9144000"/>
  <p:embeddedFontLst>
    <p:embeddedFont>
      <p:font typeface="Angsana New" pitchFamily="18" charset="-34"/>
      <p:regular r:id="rId23"/>
      <p:bold r:id="rId24"/>
      <p:italic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Calibri Light" pitchFamily="34" charset="0"/>
      <p:regular r:id="rId31"/>
      <p:italic r:id="rId32"/>
    </p:embeddedFont>
    <p:embeddedFont>
      <p:font typeface="TH Sarabun New" pitchFamily="34" charset="-34"/>
      <p:regular r:id="rId33"/>
      <p:bold r:id="rId34"/>
      <p:italic r:id="rId35"/>
      <p:boldItalic r:id="rId36"/>
    </p:embeddedFont>
    <p:embeddedFont>
      <p:font typeface="Browallia New" pitchFamily="34" charset="-34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99B"/>
    <a:srgbClr val="71CDE4"/>
    <a:srgbClr val="F8A88F"/>
    <a:srgbClr val="F498AF"/>
    <a:srgbClr val="E7F2D4"/>
    <a:srgbClr val="C9E195"/>
    <a:srgbClr val="823A6F"/>
    <a:srgbClr val="FEEBE8"/>
    <a:srgbClr val="5D66AE"/>
    <a:srgbClr val="8A91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4" autoAdjust="0"/>
    <p:restoredTop sz="94660"/>
  </p:normalViewPr>
  <p:slideViewPr>
    <p:cSldViewPr snapToGrid="0">
      <p:cViewPr>
        <p:scale>
          <a:sx n="82" d="100"/>
          <a:sy n="82" d="100"/>
        </p:scale>
        <p:origin x="-690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0923A-54F7-477C-9064-D6F12697E660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B8DBF-C4E3-4819-9681-C8BDCF47F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7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 dirty="0"/>
              <a:t>เทคโนโลยี (วิทยาการคำนวณ) ชั้นประถมศึกษาปีที่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9013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เทคโนโลยี (วิทยาการคำนวณ) ชั้นประถมศึกษาปีที่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8916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เทคโนโลยี (วิทยาการคำนวณ) ชั้นประถมศึกษาปีที่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7964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 dirty="0">
                <a:solidFill>
                  <a:prstClr val="black">
                    <a:lumMod val="75000"/>
                    <a:lumOff val="25000"/>
                  </a:prstClr>
                </a:solidFill>
              </a:rPr>
              <a:t>เทคโนโลยี (วิทยาการคำนวณ) ชั้นประถมศึกษาปีที่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7248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>
                <a:solidFill>
                  <a:prstClr val="black">
                    <a:lumMod val="75000"/>
                    <a:lumOff val="25000"/>
                  </a:prstClr>
                </a:solidFill>
              </a:rPr>
              <a:t>เทคโนโลยี (วิทยาการคำนวณ) ชั้นประถมศึกษาปีที่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107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>
                <a:solidFill>
                  <a:prstClr val="black">
                    <a:lumMod val="75000"/>
                    <a:lumOff val="25000"/>
                  </a:prstClr>
                </a:solidFill>
              </a:rPr>
              <a:t>เทคโนโลยี (วิทยาการคำนวณ) ชั้นประถมศึกษาปีที่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9181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>
                <a:solidFill>
                  <a:prstClr val="black">
                    <a:lumMod val="75000"/>
                    <a:lumOff val="25000"/>
                  </a:prstClr>
                </a:solidFill>
              </a:rPr>
              <a:t>เทคโนโลยี (วิทยาการคำนวณ) ชั้นประถมศึกษาปีที่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15917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>
                <a:solidFill>
                  <a:prstClr val="black">
                    <a:lumMod val="75000"/>
                    <a:lumOff val="25000"/>
                  </a:prstClr>
                </a:solidFill>
              </a:rPr>
              <a:t>เทคโนโลยี (วิทยาการคำนวณ) ชั้นประถมศึกษาปีที่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53420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>
                <a:solidFill>
                  <a:prstClr val="black">
                    <a:lumMod val="75000"/>
                    <a:lumOff val="25000"/>
                  </a:prstClr>
                </a:solidFill>
              </a:rPr>
              <a:t>เทคโนโลยี (วิทยาการคำนวณ) ชั้นประถมศึกษาปีที่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378833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>
                <a:solidFill>
                  <a:prstClr val="black">
                    <a:lumMod val="75000"/>
                    <a:lumOff val="25000"/>
                  </a:prstClr>
                </a:solidFill>
              </a:rPr>
              <a:t>เทคโนโลยี (วิทยาการคำนวณ) ชั้นประถมศึกษาปีที่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41152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>
                <a:solidFill>
                  <a:prstClr val="black">
                    <a:lumMod val="75000"/>
                    <a:lumOff val="25000"/>
                  </a:prstClr>
                </a:solidFill>
              </a:rPr>
              <a:t>เทคโนโลยี (วิทยาการคำนวณ) ชั้นประถมศึกษาปีที่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5077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เทคโนโลยี (วิทยาการคำนวณ) ชั้นประถมศึกษาปีที่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00673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>
                <a:solidFill>
                  <a:prstClr val="black">
                    <a:lumMod val="75000"/>
                    <a:lumOff val="25000"/>
                  </a:prstClr>
                </a:solidFill>
              </a:rPr>
              <a:t>เทคโนโลยี (วิทยาการคำนวณ) ชั้นประถมศึกษาปีที่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78160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>
                <a:solidFill>
                  <a:prstClr val="black">
                    <a:lumMod val="75000"/>
                    <a:lumOff val="25000"/>
                  </a:prstClr>
                </a:solidFill>
              </a:rPr>
              <a:t>เทคโนโลยี (วิทยาการคำนวณ) ชั้นประถมศึกษาปีที่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41701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>
                <a:solidFill>
                  <a:prstClr val="black">
                    <a:lumMod val="75000"/>
                    <a:lumOff val="25000"/>
                  </a:prstClr>
                </a:solidFill>
              </a:rPr>
              <a:t>เทคโนโลยี (วิทยาการคำนวณ) ชั้นประถมศึกษาปีที่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10276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เทคโนโลยี (วิทยาการคำนวณ) ชั้นประถมศึกษาปีที่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4214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เทคโนโลยี (วิทยาการคำนวณ) ชั้นประถมศึกษาปีที่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94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เทคโนโลยี (วิทยาการคำนวณ) ชั้นประถมศึกษาปีที่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269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เทคโนโลยี (วิทยาการคำนวณ) ชั้นประถมศึกษาปีที่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7989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เทคโนโลยี (วิทยาการคำนวณ) ชั้นประถมศึกษาปีที่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87144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เทคโนโลยี (วิทยาการคำนวณ) ชั้นประถมศึกษาปีที่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609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เทคโนโลยี (วิทยาการคำนวณ) ชั้นประถมศึกษาปีที่ </a:t>
            </a:r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1350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530546"/>
            <a:ext cx="4114800" cy="2650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/>
              <a:t>เทคโนโลยี (วิทยาการคำนวณ) ชั้นประถมศึกษาปีที่ </a:t>
            </a:r>
            <a:r>
              <a:rPr lang="en-US"/>
              <a:t>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8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530546"/>
            <a:ext cx="4114800" cy="2650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defRPr>
            </a:lvl1pPr>
          </a:lstStyle>
          <a:p>
            <a:r>
              <a:rPr lang="th-TH">
                <a:solidFill>
                  <a:prstClr val="black">
                    <a:lumMod val="75000"/>
                    <a:lumOff val="25000"/>
                  </a:prstClr>
                </a:solidFill>
              </a:rPr>
              <a:t>เทคโนโลยี (วิทยาการคำนวณ) ชั้นประถมศึกษาปีที่ </a:t>
            </a:r>
            <a:r>
              <a:rPr lang="en-US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1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AC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"/>
            <a:ext cx="5783415" cy="2818826"/>
          </a:xfrm>
          <a:prstGeom prst="rect">
            <a:avLst/>
          </a:prstGeom>
          <a:solidFill>
            <a:srgbClr val="C954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379" y="275860"/>
            <a:ext cx="427072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1500" b="1" dirty="0" smtClean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เทคโนโลยี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25591" y="3621250"/>
            <a:ext cx="15868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0" b="1" dirty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๓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68995" y="3821595"/>
            <a:ext cx="3700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5400" dirty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ชั้นประถมศึกษาปีที่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15" y="0"/>
            <a:ext cx="6408586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2818827"/>
            <a:ext cx="1654630" cy="4039173"/>
            <a:chOff x="4128785" y="2818827"/>
            <a:chExt cx="1654630" cy="40391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9" r="1"/>
            <a:stretch/>
          </p:blipFill>
          <p:spPr>
            <a:xfrm>
              <a:off x="4128785" y="4929335"/>
              <a:ext cx="1654629" cy="192866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0"/>
            <a:stretch/>
          </p:blipFill>
          <p:spPr>
            <a:xfrm>
              <a:off x="4128786" y="2818827"/>
              <a:ext cx="1654629" cy="228301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725454" y="1540896"/>
            <a:ext cx="41905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6000" b="1" dirty="0" smtClean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6000" b="1" dirty="0">
                <a:solidFill>
                  <a:prstClr val="whit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วิทยาการคำนวณ)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5" y="5613426"/>
            <a:ext cx="1083470" cy="9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ular Callout 23"/>
          <p:cNvSpPr/>
          <p:nvPr/>
        </p:nvSpPr>
        <p:spPr>
          <a:xfrm>
            <a:off x="7295745" y="1932742"/>
            <a:ext cx="4648557" cy="2466120"/>
          </a:xfrm>
          <a:prstGeom prst="wedgeRoundRectCallout">
            <a:avLst>
              <a:gd name="adj1" fmla="val 35008"/>
              <a:gd name="adj2" fmla="val 7044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84021" y="437525"/>
            <a:ext cx="8716348" cy="705475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6137" y="418823"/>
            <a:ext cx="8212975" cy="769441"/>
          </a:xfrm>
          <a:prstGeom prst="rect">
            <a:avLst/>
          </a:prstGeom>
          <a:noFill/>
          <a:effectLst>
            <a:glow rad="533400">
              <a:schemeClr val="bg1"/>
            </a:glo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2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แบบพัฒนาทักษะในการทำข้อสอบปรนัยเพื่อประเมินผลตัวชี้วัด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022" y="1992452"/>
            <a:ext cx="76225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ข้อใดคือประโยชน์จากการใช้เทคโนโลยี</a:t>
            </a: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สารสนเทศ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arenR"/>
            </a:pP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เมื่อใช้คอมพิวเตอร์เป็นเวลานานอาจทำให้สายตาผิดปกติ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ติดต่อสื่อสาร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กับบุคคลอื่นได้รวดเร็ว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มิจฉาชีพ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เข้ามาหลอกลวงได้ง่าย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อาจ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ได้เนื้อหาข้อมูลที่ไม่ถูกต้อง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5164" y="1262954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solidFill>
                  <a:srgbClr val="7D95D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หน่วยการเรียนรู้ที่ </a:t>
            </a:r>
            <a:r>
              <a:rPr lang="en-US" sz="3600" b="1" dirty="0" smtClean="0">
                <a:solidFill>
                  <a:srgbClr val="7D95D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 </a:t>
            </a:r>
            <a:r>
              <a:rPr lang="th-TH" sz="3600" b="1" dirty="0" smtClean="0">
                <a:solidFill>
                  <a:srgbClr val="7D95D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</a:t>
            </a:r>
            <a:r>
              <a:rPr lang="th-TH" sz="3600" b="1" dirty="0">
                <a:solidFill>
                  <a:srgbClr val="7D95D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ใช้เทคโนโลยีสารสนเทศอย่างปลอดภัย</a:t>
            </a:r>
            <a:endParaRPr lang="en-US" sz="3600" b="1" dirty="0">
              <a:solidFill>
                <a:srgbClr val="7D95D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2749" y="3669141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6401" y="1992452"/>
            <a:ext cx="5428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ตอบ </a:t>
            </a:r>
            <a:r>
              <a:rPr lang="en-US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</a:t>
            </a:r>
            <a:endParaRPr lang="th-TH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เพราะการติดต่อสื่อสารกับบุคคล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</a:t>
            </a:r>
            <a:b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การใช้ประโยชน์จากเทคโนโลยีสารสนเทศ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 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3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และ 4) เป็นผลกระทบจากการใช้เทคโนโลยีสารสนเทศ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E584922-69DB-594B-932A-1EBB43D93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471" y="4893009"/>
            <a:ext cx="1423730" cy="16108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FEEBD1-E2A4-664E-94E0-7FEF3E092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878" y="51745"/>
            <a:ext cx="936758" cy="148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F3182C3-4D6B-6749-8440-BA08D8BCA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0657" y="51745"/>
            <a:ext cx="934536" cy="1483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2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ular Callout 23"/>
          <p:cNvSpPr/>
          <p:nvPr/>
        </p:nvSpPr>
        <p:spPr>
          <a:xfrm>
            <a:off x="6634264" y="1916348"/>
            <a:ext cx="4902740" cy="2247089"/>
          </a:xfrm>
          <a:prstGeom prst="wedgeRoundRectCallout">
            <a:avLst>
              <a:gd name="adj1" fmla="val 41968"/>
              <a:gd name="adj2" fmla="val 7944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529" y="745344"/>
            <a:ext cx="693330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 startAt="2"/>
            </a:pPr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ข้อใดคือผลกระทบจากการใช้เทคโนโลยี</a:t>
            </a: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สารสนเทศ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ทำให้ทำงานได้เร็วขึ้น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ให้ชีวิตสะดวกสบายขึ้น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ตอบสนอง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ต่อความต้องการ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ใช้ไม่ถูกวิธีอาจทำให้มีปัญหาเกี่ยวกับสายตา </a:t>
            </a:r>
          </a:p>
        </p:txBody>
      </p:sp>
      <p:sp>
        <p:nvSpPr>
          <p:cNvPr id="9" name="Oval 8"/>
          <p:cNvSpPr/>
          <p:nvPr/>
        </p:nvSpPr>
        <p:spPr>
          <a:xfrm>
            <a:off x="1126729" y="5073208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7687" y="2162182"/>
            <a:ext cx="4380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ตอบ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</a:t>
            </a:r>
            <a:endParaRPr lang="th-TH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เพราะเป็นผลกระทบที่ส่งผลต่อตนเอง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 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2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) และ 3) เป็น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ประโยชน์</a:t>
            </a:r>
            <a:b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การใช้เทคโนโลยีสารสนเทศ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	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3	4	5	6	7	8	9	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ED75E8-F03B-D94E-A216-D0A85DFCA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471" y="4893009"/>
            <a:ext cx="1423730" cy="16108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5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ular Callout 23"/>
          <p:cNvSpPr/>
          <p:nvPr/>
        </p:nvSpPr>
        <p:spPr>
          <a:xfrm>
            <a:off x="5529249" y="3424639"/>
            <a:ext cx="4432836" cy="2130470"/>
          </a:xfrm>
          <a:prstGeom prst="wedgeRoundRectCallout">
            <a:avLst>
              <a:gd name="adj1" fmla="val 60932"/>
              <a:gd name="adj2" fmla="val 247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529" y="745344"/>
            <a:ext cx="848661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 startAt="3"/>
            </a:pPr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ข้อใดคือผลจากการใช้เทคโนโลยีสารสนเทศที่ส่งผลต่อการ</a:t>
            </a: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เรียน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ถ้าพิจารณาข้อมูลไม่รอบคอบอาจได้เนื้อหาที่ไม่ถูกต้อง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ให้ค้นหาข้อมูลได้เร็วขึ้น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ช่วย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ในการทบทวนเนื้อหา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ผล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การเรียนดีขึ้น </a:t>
            </a:r>
          </a:p>
        </p:txBody>
      </p:sp>
      <p:sp>
        <p:nvSpPr>
          <p:cNvPr id="9" name="Oval 8"/>
          <p:cNvSpPr/>
          <p:nvPr/>
        </p:nvSpPr>
        <p:spPr>
          <a:xfrm>
            <a:off x="1127064" y="2142804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0342" y="3539447"/>
            <a:ext cx="40409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ตอบ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</a:t>
            </a:r>
            <a:endParaRPr lang="th-TH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เพราะเมื่อค้นหาข้อมูลบน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อินเทอร์เน็ต</a:t>
            </a:r>
            <a:b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แล้ว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ไม่พิจารณาให้รอบคอบอาจทำ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</a:t>
            </a:r>
            <a:b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เนื้อหาที่ไม่ถูกต้อง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	2	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4	5	6	7	8	9	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ED75E8-F03B-D94E-A216-D0A85DFCA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471" y="4893009"/>
            <a:ext cx="1423730" cy="16108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7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6529" y="745344"/>
            <a:ext cx="972093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 startAt="4"/>
            </a:pPr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ถ้าคอมพิวเตอร์ทำงานผิดปกติ นักเรียนคิดว่าอาจเกิดจากการกระทำสิ่ง</a:t>
            </a: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ใด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ใช้เครื่องนานเกินไป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เปิด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โปรแกรมในคอมพิวเตอร์เป็นเวลานาน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เอกสารในโปรแกรมประมวลคำจำนวนมาก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คลิก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ภาพหรือข้อความแปลก ๆ บนอินเทอร์เน็ตมากเกินไป </a:t>
            </a:r>
          </a:p>
        </p:txBody>
      </p:sp>
      <p:sp>
        <p:nvSpPr>
          <p:cNvPr id="9" name="Oval 8"/>
          <p:cNvSpPr/>
          <p:nvPr/>
        </p:nvSpPr>
        <p:spPr>
          <a:xfrm>
            <a:off x="1137517" y="5071529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	2	3	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5	6	7	8	9	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ED75E8-F03B-D94E-A216-D0A85DFCA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471" y="4893009"/>
            <a:ext cx="1423730" cy="16108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7062281" y="1945532"/>
            <a:ext cx="4520118" cy="2120630"/>
          </a:xfrm>
          <a:prstGeom prst="wedgeRoundRectCallout">
            <a:avLst>
              <a:gd name="adj1" fmla="val 40821"/>
              <a:gd name="adj2" fmla="val 8637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2365" y="2096372"/>
            <a:ext cx="42200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ตอบ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</a:t>
            </a:r>
            <a:endParaRPr lang="th-TH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เพราะการคลิกภาพหรือข้อความ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แปลก ๆ 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บนอินเทอร์เน็ตอาจทำให้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คอมพิวเตอร์</a:t>
            </a:r>
            <a:b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ติด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ไวรัสได้</a:t>
            </a:r>
          </a:p>
        </p:txBody>
      </p:sp>
    </p:spTree>
    <p:extLst>
      <p:ext uri="{BB962C8B-B14F-4D97-AF65-F5344CB8AC3E}">
        <p14:creationId xmlns:p14="http://schemas.microsoft.com/office/powerpoint/2010/main" val="107435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6053" y="502269"/>
            <a:ext cx="103583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 startAt="5"/>
            </a:pPr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ถ้านักเรียนต้องการส่งภาพให้เพื่อนไปทำรายงาน นักเรียนควรเลือกใช้วิธี</a:t>
            </a: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ใด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แจ้งที่อยู่ของภาพให้เพื่อน แล้วให้เพื่อนบันทึกภาพจากอินเทอร์เน็ต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ถ่ายภาพ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หน้าจอแล้วให้เพื่อนไปค้นหา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ภาพแล้วส่งให้เพื่อน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ชื่อภาพให้เพื่อน </a:t>
            </a:r>
          </a:p>
        </p:txBody>
      </p:sp>
      <p:sp>
        <p:nvSpPr>
          <p:cNvPr id="9" name="Oval 8"/>
          <p:cNvSpPr/>
          <p:nvPr/>
        </p:nvSpPr>
        <p:spPr>
          <a:xfrm>
            <a:off x="973887" y="1935734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	2	3	4	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6	7	8	9	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ED75E8-F03B-D94E-A216-D0A85DFCA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471" y="4893009"/>
            <a:ext cx="1423730" cy="16108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7266561" y="2577830"/>
            <a:ext cx="4134255" cy="1605058"/>
          </a:xfrm>
          <a:prstGeom prst="wedgeRoundRectCallout">
            <a:avLst>
              <a:gd name="adj1" fmla="val 44925"/>
              <a:gd name="adj2" fmla="val 8954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32492" y="2702589"/>
            <a:ext cx="3868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ตอบ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</a:t>
            </a:r>
            <a:endParaRPr lang="th-TH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เพราะการแจ้งที่อยู่ของภาพ เช่น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ลิงก์ 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ทำให้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เพื่อนค้นหา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ภาพได้ง่าย</a:t>
            </a:r>
          </a:p>
        </p:txBody>
      </p:sp>
    </p:spTree>
    <p:extLst>
      <p:ext uri="{BB962C8B-B14F-4D97-AF65-F5344CB8AC3E}">
        <p14:creationId xmlns:p14="http://schemas.microsoft.com/office/powerpoint/2010/main" val="28545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6529" y="745344"/>
            <a:ext cx="97759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 startAt="6"/>
            </a:pPr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ข้อใดคือข้อควรปฏิบัติในการนำข้อมูลจากอินเทอร์เน็ตมาใช้</a:t>
            </a: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งาน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บันทึกไว้ในเครื่องคอมพิวเตอร์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อ้างอิง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ที่มาของข้อมูล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เลือก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ภาพที่เหมาะสมที่สุด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พิมพ์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ข้อมูลแล้วนำไปจำหน่าย </a:t>
            </a:r>
          </a:p>
        </p:txBody>
      </p:sp>
      <p:sp>
        <p:nvSpPr>
          <p:cNvPr id="9" name="Oval 8"/>
          <p:cNvSpPr/>
          <p:nvPr/>
        </p:nvSpPr>
        <p:spPr>
          <a:xfrm>
            <a:off x="1128154" y="3145794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	2	3	4	5	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6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7	8	9	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ED75E8-F03B-D94E-A216-D0A85DFCA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471" y="4893009"/>
            <a:ext cx="1423730" cy="16108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6264613" y="1756757"/>
            <a:ext cx="5679689" cy="1778944"/>
          </a:xfrm>
          <a:prstGeom prst="wedgeRoundRectCallout">
            <a:avLst>
              <a:gd name="adj1" fmla="val 39890"/>
              <a:gd name="adj2" fmla="val 10455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78507" y="1964814"/>
            <a:ext cx="5515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ตอบ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</a:t>
            </a:r>
            <a:endParaRPr lang="th-TH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เพราะเมื่อเรานำข้อมูลหรือภาพจาก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อินเทอร์เน็ต</a:t>
            </a:r>
            <a:b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มา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 ควรอ้างอิงที่มาของข้อมูล เพื่อไม่ให้ละเมิดลิขสิทธิ์</a:t>
            </a:r>
          </a:p>
        </p:txBody>
      </p:sp>
    </p:spTree>
    <p:extLst>
      <p:ext uri="{BB962C8B-B14F-4D97-AF65-F5344CB8AC3E}">
        <p14:creationId xmlns:p14="http://schemas.microsoft.com/office/powerpoint/2010/main" val="394647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6529" y="745344"/>
            <a:ext cx="1044397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7"/>
            </a:pPr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ถ้ามีข้อความให้นักเรียนป้อนข้อมูลเกี่ยวกับวันเดือนปีเกิดลงบนอินเทอร์เน็ตนักเรียนควรทำอย่างไร</a:t>
            </a:r>
            <a:endParaRPr lang="th-TH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แจ้งครูหรือผู้ปกครองก่อน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ป้อน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ข้อความที่ไม่ถูกต้องลงไป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ปิด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เครื่องทันที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ป้อน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ข้อความที่ถูกต้องลงไป </a:t>
            </a:r>
          </a:p>
        </p:txBody>
      </p:sp>
      <p:sp>
        <p:nvSpPr>
          <p:cNvPr id="9" name="Oval 8"/>
          <p:cNvSpPr/>
          <p:nvPr/>
        </p:nvSpPr>
        <p:spPr>
          <a:xfrm>
            <a:off x="1122141" y="2711079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	2	3	4	5	6	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8	9	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ED75E8-F03B-D94E-A216-D0A85DFCA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471" y="4893009"/>
            <a:ext cx="1423730" cy="16108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5632315" y="2081719"/>
            <a:ext cx="6177064" cy="1828800"/>
          </a:xfrm>
          <a:prstGeom prst="wedgeRoundRectCallout">
            <a:avLst>
              <a:gd name="adj1" fmla="val 39794"/>
              <a:gd name="adj2" fmla="val 9417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43600" y="2225009"/>
            <a:ext cx="57295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ตอบ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1)</a:t>
            </a:r>
            <a:endParaRPr lang="th-TH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เพราะการแจ้งครูหรือผู้ปกครองก่อนเมื่อพบ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ข้อมูล</a:t>
            </a:r>
            <a:b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ไม่แน่ใจ จะเป็นการป้องกันอันตรายจากมิจฉาชีพ</a:t>
            </a:r>
          </a:p>
        </p:txBody>
      </p:sp>
    </p:spTree>
    <p:extLst>
      <p:ext uri="{BB962C8B-B14F-4D97-AF65-F5344CB8AC3E}">
        <p14:creationId xmlns:p14="http://schemas.microsoft.com/office/powerpoint/2010/main" val="61767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6528" y="745344"/>
            <a:ext cx="95828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 startAt="8"/>
            </a:pPr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ถ้าเลิกใช้งานคอมพิวเตอร์แล้วเปิดเครื่องทิ้งไว้ อาจเกิดผลเสียต่อตัวนักเรียน</a:t>
            </a: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อย่างไร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เครื่องคอมพิวเตอร์ปรับปรุงซอฟต์แวร์โดยไม่แจ้งนักเรียน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อาจ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มีผู้อื่นเข้ามาใช้งานและนำข้อมูลของเราไปใช้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ให้เปิดเครื่องใหม่ได้เร็วขึ้น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ให้สิ้นเปลืองพลังงานไฟฟ้า </a:t>
            </a:r>
          </a:p>
        </p:txBody>
      </p:sp>
      <p:sp>
        <p:nvSpPr>
          <p:cNvPr id="9" name="Oval 8"/>
          <p:cNvSpPr/>
          <p:nvPr/>
        </p:nvSpPr>
        <p:spPr>
          <a:xfrm>
            <a:off x="1123497" y="3674406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	2	3	4	5	6	7	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8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9	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ED75E8-F03B-D94E-A216-D0A85DFCA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471" y="4893009"/>
            <a:ext cx="1423730" cy="16108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5128559" y="4484817"/>
            <a:ext cx="5230782" cy="1838527"/>
          </a:xfrm>
          <a:prstGeom prst="wedgeRoundRectCallout">
            <a:avLst>
              <a:gd name="adj1" fmla="val 55329"/>
              <a:gd name="adj2" fmla="val 879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0141" y="4507462"/>
            <a:ext cx="5029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ตอบ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2)</a:t>
            </a:r>
            <a:endParaRPr lang="th-TH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เพราะเมื่อเลิกใช้งานคอมพิวเตอร์แล้วเปิด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</a:t>
            </a:r>
            <a:b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ทิ้ง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ไว้ อาจมีผู้อื่นเข้ามาใช้งานและนำข้อมูลไปใช้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ก่อให้เกิด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ความเสียหายต่อตัวนักเรียนได้</a:t>
            </a:r>
          </a:p>
        </p:txBody>
      </p:sp>
    </p:spTree>
    <p:extLst>
      <p:ext uri="{BB962C8B-B14F-4D97-AF65-F5344CB8AC3E}">
        <p14:creationId xmlns:p14="http://schemas.microsoft.com/office/powerpoint/2010/main" val="105655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6529" y="745344"/>
            <a:ext cx="62662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 startAt="9"/>
            </a:pPr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ข้อใดเป็นการป้องกันข้อมูล</a:t>
            </a: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ส่วนตัว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ตั้ง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รหัสผ่านโดยใช้วัน เดือน ปีเกิดของตนเอง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บอก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เลขประจำตัวประชาชนกับผู้อื่น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ตั้ง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รหัสผ่านที่ง่ายต่อการคาดเดา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ออก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จากระบบทุกครั้งหลังใช้งาน </a:t>
            </a:r>
          </a:p>
        </p:txBody>
      </p:sp>
      <p:sp>
        <p:nvSpPr>
          <p:cNvPr id="9" name="Oval 8"/>
          <p:cNvSpPr/>
          <p:nvPr/>
        </p:nvSpPr>
        <p:spPr>
          <a:xfrm>
            <a:off x="1109359" y="5128353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	2	3	4	5	6	7	8	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9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ED75E8-F03B-D94E-A216-D0A85DFCA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471" y="4893009"/>
            <a:ext cx="1423730" cy="16108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7042825" y="2169268"/>
            <a:ext cx="4747097" cy="2052536"/>
          </a:xfrm>
          <a:prstGeom prst="wedgeRoundRectCallout">
            <a:avLst>
              <a:gd name="adj1" fmla="val 38211"/>
              <a:gd name="adj2" fmla="val 8426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5113" y="2287595"/>
            <a:ext cx="43677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ตอบ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</a:t>
            </a:r>
            <a:endParaRPr lang="th-TH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เพราะการออกจากระบบทุกครั้งหลังใช้งาน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การป้องกันข้อมูลส่วนตัวเพื่อไม่ให้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ผู้อื่น</a:t>
            </a:r>
            <a:b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นำข้อมูลไป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ใช้ได้</a:t>
            </a:r>
          </a:p>
        </p:txBody>
      </p:sp>
    </p:spTree>
    <p:extLst>
      <p:ext uri="{BB962C8B-B14F-4D97-AF65-F5344CB8AC3E}">
        <p14:creationId xmlns:p14="http://schemas.microsoft.com/office/powerpoint/2010/main" val="225033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6529" y="745344"/>
            <a:ext cx="872628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arabicPeriod" startAt="10"/>
            </a:pP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</a:t>
            </a:r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ใดเป็นพฤติกรรมที่ไม่เหมาะสมในการใช้</a:t>
            </a:r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อินเทอร์เน็ต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อ้างแหล่งที่มาของภาพ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สนทนา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ด้วยถ้อยคำสุภาพ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ส่งข้อความรบกวนผู้อื่น</a:t>
            </a:r>
          </a:p>
          <a:p>
            <a:pPr marL="971550" lvl="1" indent="-514350">
              <a:lnSpc>
                <a:spcPct val="200000"/>
              </a:lnSpc>
              <a:buFont typeface="+mj-lt"/>
              <a:buAutoNum type="arabicParenR"/>
            </a:pPr>
            <a:r>
              <a:rPr lang="th-TH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แอบ</a:t>
            </a:r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อ้างข้อมูลผู้อื่นมาเป็นของตนเอง </a:t>
            </a:r>
          </a:p>
        </p:txBody>
      </p:sp>
      <p:sp>
        <p:nvSpPr>
          <p:cNvPr id="9" name="Oval 8"/>
          <p:cNvSpPr/>
          <p:nvPr/>
        </p:nvSpPr>
        <p:spPr>
          <a:xfrm>
            <a:off x="1137888" y="5128353"/>
            <a:ext cx="570080" cy="57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3670" y="0"/>
            <a:ext cx="12195669" cy="640080"/>
          </a:xfrm>
          <a:prstGeom prst="rect">
            <a:avLst/>
          </a:prstGeom>
          <a:solidFill>
            <a:srgbClr val="7D9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	2	3	4	5	6	7	8	9	</a:t>
            </a:r>
            <a:r>
              <a:rPr lang="en-US" sz="36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8ED75E8-F03B-D94E-A216-D0A85DFCA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2471" y="4893009"/>
            <a:ext cx="1423730" cy="16108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  <p:sp>
        <p:nvSpPr>
          <p:cNvPr id="24" name="Rounded Rectangular Callout 23"/>
          <p:cNvSpPr/>
          <p:nvPr/>
        </p:nvSpPr>
        <p:spPr>
          <a:xfrm>
            <a:off x="6634970" y="2235599"/>
            <a:ext cx="5309332" cy="1760992"/>
          </a:xfrm>
          <a:prstGeom prst="wedgeRoundRectCallout">
            <a:avLst>
              <a:gd name="adj1" fmla="val 36750"/>
              <a:gd name="adj2" fmla="val 9418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9523" y="2184674"/>
            <a:ext cx="4987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ตอบ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4)</a:t>
            </a:r>
            <a:endParaRPr lang="th-TH" sz="2800" b="1" dirty="0">
              <a:solidFill>
                <a:srgbClr val="FF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เพราะการแอบอ้างข้อมูลผู้อื่นมาเป็นของ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ตนเอง</a:t>
            </a:r>
            <a:b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ไม่อ้างอิงแหล่งที่มา ถือเป็นการละเมิดลิขสิทธิ์ 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/>
            </a:r>
            <a:b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</a:t>
            </a:r>
            <a:r>
              <a:rPr lang="th-TH" sz="2800" b="1" dirty="0" smtClean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เป็นพฤติกรรม</a:t>
            </a:r>
            <a:r>
              <a:rPr lang="th-TH" sz="28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ที่ไม่เหมาะสม</a:t>
            </a:r>
          </a:p>
        </p:txBody>
      </p:sp>
    </p:spTree>
    <p:extLst>
      <p:ext uri="{BB962C8B-B14F-4D97-AF65-F5344CB8AC3E}">
        <p14:creationId xmlns:p14="http://schemas.microsoft.com/office/powerpoint/2010/main" val="376872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4E6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0646" y="360480"/>
            <a:ext cx="71625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การใช้เทคโนโลยีสารสนเทศอย่างปลอดภัย</a:t>
            </a:r>
            <a:endParaRPr lang="th-TH" sz="5400" b="1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937164" y="3470238"/>
            <a:ext cx="5784272" cy="0"/>
          </a:xfrm>
          <a:prstGeom prst="line">
            <a:avLst/>
          </a:prstGeom>
          <a:ln w="76200">
            <a:solidFill>
              <a:srgbClr val="C67D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8139318" y="2836974"/>
            <a:ext cx="3341881" cy="1266528"/>
            <a:chOff x="8278800" y="1696223"/>
            <a:chExt cx="3341881" cy="1266528"/>
          </a:xfrm>
        </p:grpSpPr>
        <p:sp>
          <p:nvSpPr>
            <p:cNvPr id="73" name="Rounded Rectangle 72"/>
            <p:cNvSpPr/>
            <p:nvPr/>
          </p:nvSpPr>
          <p:spPr>
            <a:xfrm>
              <a:off x="8281480" y="1696223"/>
              <a:ext cx="3339201" cy="1266528"/>
            </a:xfrm>
            <a:prstGeom prst="roundRect">
              <a:avLst>
                <a:gd name="adj" fmla="val 1502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8278800" y="1696223"/>
              <a:ext cx="3339201" cy="258002"/>
            </a:xfrm>
            <a:custGeom>
              <a:avLst/>
              <a:gdLst>
                <a:gd name="connsiteX0" fmla="*/ 190308 w 3339201"/>
                <a:gd name="connsiteY0" fmla="*/ 0 h 258002"/>
                <a:gd name="connsiteX1" fmla="*/ 3148893 w 3339201"/>
                <a:gd name="connsiteY1" fmla="*/ 0 h 258002"/>
                <a:gd name="connsiteX2" fmla="*/ 3339201 w 3339201"/>
                <a:gd name="connsiteY2" fmla="*/ 190308 h 258002"/>
                <a:gd name="connsiteX3" fmla="*/ 3339201 w 3339201"/>
                <a:gd name="connsiteY3" fmla="*/ 258002 h 258002"/>
                <a:gd name="connsiteX4" fmla="*/ 0 w 3339201"/>
                <a:gd name="connsiteY4" fmla="*/ 258002 h 258002"/>
                <a:gd name="connsiteX5" fmla="*/ 0 w 3339201"/>
                <a:gd name="connsiteY5" fmla="*/ 190308 h 258002"/>
                <a:gd name="connsiteX6" fmla="*/ 190308 w 3339201"/>
                <a:gd name="connsiteY6" fmla="*/ 0 h 2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9201" h="258002">
                  <a:moveTo>
                    <a:pt x="190308" y="0"/>
                  </a:moveTo>
                  <a:lnTo>
                    <a:pt x="3148893" y="0"/>
                  </a:lnTo>
                  <a:cubicBezTo>
                    <a:pt x="3253997" y="0"/>
                    <a:pt x="3339201" y="85204"/>
                    <a:pt x="3339201" y="190308"/>
                  </a:cubicBezTo>
                  <a:lnTo>
                    <a:pt x="3339201" y="258002"/>
                  </a:lnTo>
                  <a:lnTo>
                    <a:pt x="0" y="258002"/>
                  </a:lnTo>
                  <a:lnTo>
                    <a:pt x="0" y="190308"/>
                  </a:lnTo>
                  <a:cubicBezTo>
                    <a:pt x="0" y="85204"/>
                    <a:pt x="85204" y="0"/>
                    <a:pt x="190308" y="0"/>
                  </a:cubicBezTo>
                  <a:close/>
                </a:path>
              </a:pathLst>
            </a:custGeom>
            <a:solidFill>
              <a:srgbClr val="FABA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482295" y="2588036"/>
            <a:ext cx="3798351" cy="1801965"/>
            <a:chOff x="8281480" y="1690338"/>
            <a:chExt cx="3341881" cy="1801965"/>
          </a:xfrm>
        </p:grpSpPr>
        <p:sp>
          <p:nvSpPr>
            <p:cNvPr id="90" name="Rounded Rectangle 89"/>
            <p:cNvSpPr/>
            <p:nvPr/>
          </p:nvSpPr>
          <p:spPr>
            <a:xfrm>
              <a:off x="8281480" y="1696223"/>
              <a:ext cx="3339201" cy="1796080"/>
            </a:xfrm>
            <a:prstGeom prst="roundRect">
              <a:avLst>
                <a:gd name="adj" fmla="val 1502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2" name="Freeform 91"/>
            <p:cNvSpPr/>
            <p:nvPr/>
          </p:nvSpPr>
          <p:spPr>
            <a:xfrm>
              <a:off x="8281480" y="1690338"/>
              <a:ext cx="3341881" cy="258002"/>
            </a:xfrm>
            <a:custGeom>
              <a:avLst/>
              <a:gdLst>
                <a:gd name="connsiteX0" fmla="*/ 190308 w 3339201"/>
                <a:gd name="connsiteY0" fmla="*/ 0 h 258002"/>
                <a:gd name="connsiteX1" fmla="*/ 3148893 w 3339201"/>
                <a:gd name="connsiteY1" fmla="*/ 0 h 258002"/>
                <a:gd name="connsiteX2" fmla="*/ 3339201 w 3339201"/>
                <a:gd name="connsiteY2" fmla="*/ 190308 h 258002"/>
                <a:gd name="connsiteX3" fmla="*/ 3339201 w 3339201"/>
                <a:gd name="connsiteY3" fmla="*/ 258002 h 258002"/>
                <a:gd name="connsiteX4" fmla="*/ 0 w 3339201"/>
                <a:gd name="connsiteY4" fmla="*/ 258002 h 258002"/>
                <a:gd name="connsiteX5" fmla="*/ 0 w 3339201"/>
                <a:gd name="connsiteY5" fmla="*/ 190308 h 258002"/>
                <a:gd name="connsiteX6" fmla="*/ 190308 w 3339201"/>
                <a:gd name="connsiteY6" fmla="*/ 0 h 2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9201" h="258002">
                  <a:moveTo>
                    <a:pt x="190308" y="0"/>
                  </a:moveTo>
                  <a:lnTo>
                    <a:pt x="3148893" y="0"/>
                  </a:lnTo>
                  <a:cubicBezTo>
                    <a:pt x="3253997" y="0"/>
                    <a:pt x="3339201" y="85204"/>
                    <a:pt x="3339201" y="190308"/>
                  </a:cubicBezTo>
                  <a:lnTo>
                    <a:pt x="3339201" y="258002"/>
                  </a:lnTo>
                  <a:lnTo>
                    <a:pt x="0" y="258002"/>
                  </a:lnTo>
                  <a:lnTo>
                    <a:pt x="0" y="190308"/>
                  </a:lnTo>
                  <a:cubicBezTo>
                    <a:pt x="0" y="85204"/>
                    <a:pt x="85204" y="0"/>
                    <a:pt x="190308" y="0"/>
                  </a:cubicBezTo>
                  <a:close/>
                </a:path>
              </a:pathLst>
            </a:custGeom>
            <a:solidFill>
              <a:srgbClr val="C67D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942694" y="2833190"/>
            <a:ext cx="28745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ประโยชน์และผลกระทบ</a:t>
            </a:r>
            <a:b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จากการใช้เทคโนโลยี</a:t>
            </a:r>
            <a:b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สารสนเทศ</a:t>
            </a:r>
          </a:p>
        </p:txBody>
      </p:sp>
      <p:sp>
        <p:nvSpPr>
          <p:cNvPr id="52" name="Oval 51"/>
          <p:cNvSpPr/>
          <p:nvPr/>
        </p:nvSpPr>
        <p:spPr>
          <a:xfrm>
            <a:off x="4598438" y="1991458"/>
            <a:ext cx="2995124" cy="2995124"/>
          </a:xfrm>
          <a:prstGeom prst="ellipse">
            <a:avLst/>
          </a:prstGeom>
          <a:solidFill>
            <a:srgbClr val="C67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>
                  <a:lumMod val="8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4598438" y="1991458"/>
            <a:ext cx="1497562" cy="2995125"/>
          </a:xfrm>
          <a:custGeom>
            <a:avLst/>
            <a:gdLst>
              <a:gd name="connsiteX0" fmla="*/ 1711705 w 1711705"/>
              <a:gd name="connsiteY0" fmla="*/ 0 h 3423412"/>
              <a:gd name="connsiteX1" fmla="*/ 1711705 w 1711705"/>
              <a:gd name="connsiteY1" fmla="*/ 3423412 h 3423412"/>
              <a:gd name="connsiteX2" fmla="*/ 1536694 w 1711705"/>
              <a:gd name="connsiteY2" fmla="*/ 3414575 h 3423412"/>
              <a:gd name="connsiteX3" fmla="*/ 0 w 1711705"/>
              <a:gd name="connsiteY3" fmla="*/ 1711706 h 3423412"/>
              <a:gd name="connsiteX4" fmla="*/ 1536694 w 1711705"/>
              <a:gd name="connsiteY4" fmla="*/ 8837 h 3423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705" h="3423412">
                <a:moveTo>
                  <a:pt x="1711705" y="0"/>
                </a:moveTo>
                <a:lnTo>
                  <a:pt x="1711705" y="3423412"/>
                </a:lnTo>
                <a:lnTo>
                  <a:pt x="1536694" y="3414575"/>
                </a:lnTo>
                <a:cubicBezTo>
                  <a:pt x="673556" y="3326918"/>
                  <a:pt x="0" y="2597971"/>
                  <a:pt x="0" y="1711706"/>
                </a:cubicBezTo>
                <a:cubicBezTo>
                  <a:pt x="0" y="825441"/>
                  <a:pt x="673556" y="96494"/>
                  <a:pt x="1536694" y="8837"/>
                </a:cubicBezTo>
                <a:close/>
              </a:path>
            </a:pathLst>
          </a:custGeom>
          <a:solidFill>
            <a:srgbClr val="C67D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42800" y="2135820"/>
            <a:ext cx="2706398" cy="2706398"/>
          </a:xfrm>
          <a:prstGeom prst="ellipse">
            <a:avLst/>
          </a:prstGeom>
          <a:solidFill>
            <a:srgbClr val="C4E6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>
                  <a:lumMod val="8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70536" y="2263557"/>
            <a:ext cx="2450926" cy="2450927"/>
          </a:xfrm>
          <a:prstGeom prst="ellipse">
            <a:avLst/>
          </a:prstGeom>
          <a:solidFill>
            <a:srgbClr val="80C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7140" y="2266564"/>
            <a:ext cx="19784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</a:t>
            </a:r>
            <a:b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เทคโนโลยี</a:t>
            </a:r>
          </a:p>
          <a:p>
            <a:pPr algn="ctr"/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สารสนเทศ</a:t>
            </a:r>
            <a:b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อย่างปลอดภัย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741968" y="3062942"/>
            <a:ext cx="21339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ข้อปฏิบัติในการใช้</a:t>
            </a:r>
            <a:b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อินเทอร์เน็ต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เทคโนโลยี (วิทยาการคำนวณ) ชั้นประถมศึกษาปีที่ </a:t>
            </a:r>
            <a:r>
              <a:rPr lang="en-US" dirty="0"/>
              <a:t>3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499" y="167134"/>
            <a:ext cx="723803" cy="66410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0" y="741634"/>
            <a:ext cx="3726024" cy="578889"/>
          </a:xfrm>
          <a:prstGeom prst="rect">
            <a:avLst/>
          </a:prstGeom>
          <a:solidFill>
            <a:srgbClr val="80C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414178" y="692035"/>
            <a:ext cx="678086" cy="67808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57150">
            <a:solidFill>
              <a:srgbClr val="80C99B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93761" y="668574"/>
            <a:ext cx="3215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265" y="741634"/>
            <a:ext cx="3297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แผนผังหัวข้อหน่วยการเรียนรู้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960224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เทคโนโลยี (วิทยาการคำนวณ) ชั้นประถมศึกษาปีที่ </a:t>
            </a:r>
            <a:r>
              <a:rPr lang="en-US"/>
              <a:t>3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98903" y="90874"/>
            <a:ext cx="9810893" cy="1176708"/>
            <a:chOff x="958859" y="90874"/>
            <a:chExt cx="10322142" cy="1398031"/>
          </a:xfrm>
        </p:grpSpPr>
        <p:sp>
          <p:nvSpPr>
            <p:cNvPr id="6" name="Freeform 5"/>
            <p:cNvSpPr/>
            <p:nvPr/>
          </p:nvSpPr>
          <p:spPr>
            <a:xfrm>
              <a:off x="2038942" y="90874"/>
              <a:ext cx="8144407" cy="1091413"/>
            </a:xfrm>
            <a:custGeom>
              <a:avLst/>
              <a:gdLst>
                <a:gd name="connsiteX0" fmla="*/ 280209 w 8390755"/>
                <a:gd name="connsiteY0" fmla="*/ 0 h 1091413"/>
                <a:gd name="connsiteX1" fmla="*/ 8110546 w 8390755"/>
                <a:gd name="connsiteY1" fmla="*/ 0 h 1091413"/>
                <a:gd name="connsiteX2" fmla="*/ 8390755 w 8390755"/>
                <a:gd name="connsiteY2" fmla="*/ 280209 h 1091413"/>
                <a:gd name="connsiteX3" fmla="*/ 8390755 w 8390755"/>
                <a:gd name="connsiteY3" fmla="*/ 1091413 h 1091413"/>
                <a:gd name="connsiteX4" fmla="*/ 0 w 8390755"/>
                <a:gd name="connsiteY4" fmla="*/ 1091413 h 1091413"/>
                <a:gd name="connsiteX5" fmla="*/ 0 w 8390755"/>
                <a:gd name="connsiteY5" fmla="*/ 280209 h 1091413"/>
                <a:gd name="connsiteX6" fmla="*/ 280209 w 8390755"/>
                <a:gd name="connsiteY6" fmla="*/ 0 h 10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90755" h="1091413">
                  <a:moveTo>
                    <a:pt x="280209" y="0"/>
                  </a:moveTo>
                  <a:lnTo>
                    <a:pt x="8110546" y="0"/>
                  </a:lnTo>
                  <a:cubicBezTo>
                    <a:pt x="8265301" y="0"/>
                    <a:pt x="8390755" y="125454"/>
                    <a:pt x="8390755" y="280209"/>
                  </a:cubicBezTo>
                  <a:lnTo>
                    <a:pt x="8390755" y="1091413"/>
                  </a:lnTo>
                  <a:lnTo>
                    <a:pt x="0" y="1091413"/>
                  </a:lnTo>
                  <a:lnTo>
                    <a:pt x="0" y="280209"/>
                  </a:lnTo>
                  <a:cubicBezTo>
                    <a:pt x="0" y="125454"/>
                    <a:pt x="125454" y="0"/>
                    <a:pt x="280209" y="0"/>
                  </a:cubicBez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176989" y="236891"/>
              <a:ext cx="7868313" cy="818713"/>
            </a:xfrm>
            <a:prstGeom prst="roundRect">
              <a:avLst/>
            </a:prstGeom>
            <a:solidFill>
              <a:srgbClr val="8CD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38942" y="1174902"/>
              <a:ext cx="8144407" cy="171855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27229" y="1220289"/>
              <a:ext cx="767832" cy="70587"/>
            </a:xfrm>
            <a:prstGeom prst="rect">
              <a:avLst/>
            </a:prstGeom>
            <a:solidFill>
              <a:srgbClr val="C2C3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8859" y="392991"/>
              <a:ext cx="10322142" cy="767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ประโยชน์และผลกระทบ จากการใช้เทคโนโลยีสารสนเทศ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317235" y="305743"/>
              <a:ext cx="159026" cy="159026"/>
            </a:xfrm>
            <a:prstGeom prst="ellipse">
              <a:avLst/>
            </a:prstGeom>
            <a:solidFill>
              <a:srgbClr val="E69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529270" y="305743"/>
              <a:ext cx="159026" cy="159026"/>
            </a:xfrm>
            <a:prstGeom prst="ellipse">
              <a:avLst/>
            </a:prstGeom>
            <a:solidFill>
              <a:srgbClr val="FDDE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741304" y="305743"/>
              <a:ext cx="159026" cy="159026"/>
            </a:xfrm>
            <a:prstGeom prst="ellipse">
              <a:avLst/>
            </a:prstGeom>
            <a:solidFill>
              <a:srgbClr val="D0DE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4" name="Trapezoid 13"/>
            <p:cNvSpPr/>
            <p:nvPr/>
          </p:nvSpPr>
          <p:spPr>
            <a:xfrm flipV="1">
              <a:off x="2038942" y="1346757"/>
              <a:ext cx="8144407" cy="142148"/>
            </a:xfrm>
            <a:prstGeom prst="trapezoid">
              <a:avLst>
                <a:gd name="adj" fmla="val 114954"/>
              </a:avLst>
            </a:prstGeom>
            <a:solidFill>
              <a:srgbClr val="C2C3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29678" y="1462066"/>
            <a:ext cx="109991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เทคโนโลยีพัฒนาขึ้นเพื่อตอบสนองความต้องการของมนุษย์ แต่เทคโนโลยีก็มีผลกระทบเช่นกัน เทคโนโลยีสารสนเทศและการสื่อสาร ทำให้เราทำงานได้เร็วขึ้น สื่อสาร แลกเปลี่ยนข้อมูลได้เร็วขึ้น ในสมัยก่อน การไปดูต้นไม้</a:t>
            </a:r>
            <a:b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ในสวนหลังโรงเรียนอาจต้องพากันไปดูทุกคน แต่ปัจจุบัน สามารถถ่ายภาพมาแบ่งปันได้ทันที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C496D37-FA65-484A-AFE9-86B87B4F0C16}"/>
              </a:ext>
            </a:extLst>
          </p:cNvPr>
          <p:cNvGrpSpPr/>
          <p:nvPr/>
        </p:nvGrpSpPr>
        <p:grpSpPr>
          <a:xfrm>
            <a:off x="10263000" y="4760112"/>
            <a:ext cx="1214455" cy="1906122"/>
            <a:chOff x="10352852" y="4378896"/>
            <a:chExt cx="1214455" cy="190612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BB191061-5FC7-6440-AA97-E8E528D86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2852" y="4378896"/>
              <a:ext cx="1073162" cy="149492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4243683-3F98-2046-828E-6004F66575B6}"/>
                </a:ext>
              </a:extLst>
            </p:cNvPr>
            <p:cNvSpPr txBox="1"/>
            <p:nvPr/>
          </p:nvSpPr>
          <p:spPr>
            <a:xfrm>
              <a:off x="10352852" y="5884908"/>
              <a:ext cx="12144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คำถามสำคัญ</a:t>
              </a:r>
            </a:p>
          </p:txBody>
        </p:sp>
      </p:grp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xmlns="" id="{DFFB8A92-3B62-0245-A9DA-D5DB9B0986D0}"/>
              </a:ext>
            </a:extLst>
          </p:cNvPr>
          <p:cNvSpPr/>
          <p:nvPr/>
        </p:nvSpPr>
        <p:spPr>
          <a:xfrm>
            <a:off x="8769653" y="3107037"/>
            <a:ext cx="3158798" cy="1468819"/>
          </a:xfrm>
          <a:prstGeom prst="wedgeRoundRectCallout">
            <a:avLst>
              <a:gd name="adj1" fmla="val -3671"/>
              <a:gd name="adj2" fmla="val 68714"/>
              <a:gd name="adj3" fmla="val 16667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C7485B0-2BC3-F043-A262-9C8DE4CF8479}"/>
              </a:ext>
            </a:extLst>
          </p:cNvPr>
          <p:cNvSpPr txBox="1"/>
          <p:nvPr/>
        </p:nvSpPr>
        <p:spPr>
          <a:xfrm>
            <a:off x="8855242" y="3192985"/>
            <a:ext cx="29820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เทคโนโลยีสารสนเทศมีประโยชน์ต่อนักเรียนอย่างไร และส่งผลกระทบต่อนักเรียนอย่างไร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78" y="2971905"/>
            <a:ext cx="7617709" cy="329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27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เทคโนโลยี (วิทยาการคำนวณ) ชั้นประถมศึกษาปีที่ </a:t>
            </a:r>
            <a:r>
              <a:rPr lang="en-US"/>
              <a:t>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2179" y="245157"/>
            <a:ext cx="1030187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ปัจจุบันเราอยู่ในยุคที่มีเทคโนโลยีดิจิทัลมากมาย มีเครื่องคอมพิวเตอร์ช่วยให้ทำงานได้สะดวกขึ้น </a:t>
            </a:r>
            <a:b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อุปกรณ์หลายชนิดเชื่อมต่อกันเป็นเครือข่ายขนาดใหญ่ ทำให้สื่อสารข้อมูลและค้นหาข้อมูลต่าง ๆ ได้ง่ายขึ้น </a:t>
            </a:r>
            <a:b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แต่ถ้าใช้อย่างไม่เหมาะสมจะทำให้เกิดผลกระทบหลายด้าน เช่น</a:t>
            </a:r>
          </a:p>
          <a:p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sz="2800" b="1" dirty="0">
                <a:solidFill>
                  <a:srgbClr val="5D66A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ด้านการเรียน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การใช้คอมพิวเตอร์หรืออุปกรณ์ต่าง ๆ โดยแบ่งเวลาไม่เหมาะสมอาจทำให้ไม่มีเวลาทบทวนวิชาอื่น ๆ หรือศึกษาเนื้อหาอื่น ๆ นอกจากนี้การค้นหาข้อมูลในเครือข่ายคอมพิวเตอร์ </a:t>
            </a:r>
            <a:b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หากไม่พิจารณาให้รอบคอบอาจได้เนื้อหาที่ไม่ถูกต้อง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138" y="3368166"/>
            <a:ext cx="6612294" cy="255543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53608" y="2074542"/>
            <a:ext cx="440087" cy="219077"/>
            <a:chOff x="667504" y="4991440"/>
            <a:chExt cx="440087" cy="219077"/>
          </a:xfrm>
        </p:grpSpPr>
        <p:sp>
          <p:nvSpPr>
            <p:cNvPr id="8" name="Rounded Rectangle 7"/>
            <p:cNvSpPr/>
            <p:nvPr/>
          </p:nvSpPr>
          <p:spPr>
            <a:xfrm>
              <a:off x="667504" y="4991440"/>
              <a:ext cx="440086" cy="219077"/>
            </a:xfrm>
            <a:prstGeom prst="roundRect">
              <a:avLst/>
            </a:prstGeom>
            <a:solidFill>
              <a:srgbClr val="E7F2D4"/>
            </a:solidFill>
            <a:ln w="28575">
              <a:solidFill>
                <a:srgbClr val="C9E1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976605" y="4991440"/>
              <a:ext cx="130986" cy="219077"/>
            </a:xfrm>
            <a:custGeom>
              <a:avLst/>
              <a:gdLst>
                <a:gd name="connsiteX0" fmla="*/ 0 w 82333"/>
                <a:gd name="connsiteY0" fmla="*/ 0 h 219077"/>
                <a:gd name="connsiteX1" fmla="*/ 45819 w 82333"/>
                <a:gd name="connsiteY1" fmla="*/ 0 h 219077"/>
                <a:gd name="connsiteX2" fmla="*/ 82333 w 82333"/>
                <a:gd name="connsiteY2" fmla="*/ 36514 h 219077"/>
                <a:gd name="connsiteX3" fmla="*/ 82333 w 82333"/>
                <a:gd name="connsiteY3" fmla="*/ 182563 h 219077"/>
                <a:gd name="connsiteX4" fmla="*/ 45819 w 82333"/>
                <a:gd name="connsiteY4" fmla="*/ 219077 h 219077"/>
                <a:gd name="connsiteX5" fmla="*/ 0 w 82333"/>
                <a:gd name="connsiteY5" fmla="*/ 219077 h 21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333" h="219077">
                  <a:moveTo>
                    <a:pt x="0" y="0"/>
                  </a:moveTo>
                  <a:lnTo>
                    <a:pt x="45819" y="0"/>
                  </a:lnTo>
                  <a:cubicBezTo>
                    <a:pt x="65985" y="0"/>
                    <a:pt x="82333" y="16348"/>
                    <a:pt x="82333" y="36514"/>
                  </a:cubicBezTo>
                  <a:lnTo>
                    <a:pt x="82333" y="182563"/>
                  </a:lnTo>
                  <a:cubicBezTo>
                    <a:pt x="82333" y="202729"/>
                    <a:pt x="65985" y="219077"/>
                    <a:pt x="45819" y="219077"/>
                  </a:cubicBezTo>
                  <a:lnTo>
                    <a:pt x="0" y="219077"/>
                  </a:lnTo>
                  <a:close/>
                </a:path>
              </a:pathLst>
            </a:custGeom>
            <a:solidFill>
              <a:srgbClr val="C9E195"/>
            </a:solidFill>
            <a:ln w="28575">
              <a:solidFill>
                <a:srgbClr val="C9E1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68746" y="5948482"/>
            <a:ext cx="6517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การเล่นเกมคอมพิวเตอร์โดยไม่แบ่งเวลาอ่านหนังสือ ส่งผลให้ผลการเรียนตกต่ำ</a:t>
            </a:r>
          </a:p>
        </p:txBody>
      </p:sp>
    </p:spTree>
    <p:extLst>
      <p:ext uri="{BB962C8B-B14F-4D97-AF65-F5344CB8AC3E}">
        <p14:creationId xmlns:p14="http://schemas.microsoft.com/office/powerpoint/2010/main" val="2961348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เทคโนโลยี (วิทยาการคำนวณ) ชั้นประถมศึกษาปีที่ </a:t>
            </a:r>
            <a:r>
              <a:rPr lang="en-US"/>
              <a:t>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2179" y="245157"/>
            <a:ext cx="1030187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5D66A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ด้านสุขภาพ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การมองหน้าจอคอมพิวเตอร์เป็นเวลานานอาจทำให้สายตาผิดปกติ </a:t>
            </a:r>
            <a:b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รวมทั้งการนั่งที่ไม่เหมาะสมอาจทำให้เกิดอาการปวดเมื่อยได้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7624" y="335774"/>
            <a:ext cx="440087" cy="219077"/>
            <a:chOff x="667504" y="4991440"/>
            <a:chExt cx="440087" cy="219077"/>
          </a:xfrm>
        </p:grpSpPr>
        <p:sp>
          <p:nvSpPr>
            <p:cNvPr id="8" name="Rounded Rectangle 7"/>
            <p:cNvSpPr/>
            <p:nvPr/>
          </p:nvSpPr>
          <p:spPr>
            <a:xfrm>
              <a:off x="667504" y="4991440"/>
              <a:ext cx="440086" cy="219077"/>
            </a:xfrm>
            <a:prstGeom prst="roundRect">
              <a:avLst/>
            </a:prstGeom>
            <a:solidFill>
              <a:srgbClr val="E7F2D4"/>
            </a:solidFill>
            <a:ln w="28575">
              <a:solidFill>
                <a:srgbClr val="C9E1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976605" y="4991440"/>
              <a:ext cx="130986" cy="219077"/>
            </a:xfrm>
            <a:custGeom>
              <a:avLst/>
              <a:gdLst>
                <a:gd name="connsiteX0" fmla="*/ 0 w 82333"/>
                <a:gd name="connsiteY0" fmla="*/ 0 h 219077"/>
                <a:gd name="connsiteX1" fmla="*/ 45819 w 82333"/>
                <a:gd name="connsiteY1" fmla="*/ 0 h 219077"/>
                <a:gd name="connsiteX2" fmla="*/ 82333 w 82333"/>
                <a:gd name="connsiteY2" fmla="*/ 36514 h 219077"/>
                <a:gd name="connsiteX3" fmla="*/ 82333 w 82333"/>
                <a:gd name="connsiteY3" fmla="*/ 182563 h 219077"/>
                <a:gd name="connsiteX4" fmla="*/ 45819 w 82333"/>
                <a:gd name="connsiteY4" fmla="*/ 219077 h 219077"/>
                <a:gd name="connsiteX5" fmla="*/ 0 w 82333"/>
                <a:gd name="connsiteY5" fmla="*/ 219077 h 21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333" h="219077">
                  <a:moveTo>
                    <a:pt x="0" y="0"/>
                  </a:moveTo>
                  <a:lnTo>
                    <a:pt x="45819" y="0"/>
                  </a:lnTo>
                  <a:cubicBezTo>
                    <a:pt x="65985" y="0"/>
                    <a:pt x="82333" y="16348"/>
                    <a:pt x="82333" y="36514"/>
                  </a:cubicBezTo>
                  <a:lnTo>
                    <a:pt x="82333" y="182563"/>
                  </a:lnTo>
                  <a:cubicBezTo>
                    <a:pt x="82333" y="202729"/>
                    <a:pt x="65985" y="219077"/>
                    <a:pt x="45819" y="219077"/>
                  </a:cubicBezTo>
                  <a:lnTo>
                    <a:pt x="0" y="219077"/>
                  </a:lnTo>
                  <a:close/>
                </a:path>
              </a:pathLst>
            </a:custGeom>
            <a:solidFill>
              <a:srgbClr val="C9E195"/>
            </a:solidFill>
            <a:ln w="28575">
              <a:solidFill>
                <a:srgbClr val="C9E1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176" y="1705047"/>
            <a:ext cx="9877355" cy="39910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36715" y="5696094"/>
            <a:ext cx="5644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การมองหน้าจอคอมพิวเตอร์เป็นเวลานานอาจทำให้สายตาผิดปกติ</a:t>
            </a:r>
          </a:p>
        </p:txBody>
      </p:sp>
    </p:spTree>
    <p:extLst>
      <p:ext uri="{BB962C8B-B14F-4D97-AF65-F5344CB8AC3E}">
        <p14:creationId xmlns:p14="http://schemas.microsoft.com/office/powerpoint/2010/main" val="706939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351" y="1200284"/>
            <a:ext cx="4646645" cy="337736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เทคโนโลยี (วิทยาการคำนวณ) ชั้นประถมศึกษาปีที่ </a:t>
            </a:r>
            <a:r>
              <a:rPr lang="en-US"/>
              <a:t>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2179" y="245157"/>
            <a:ext cx="1030187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5D66AE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      ด้านสังคม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การสื่อสารผ่านเครือข่ายอินเทอร์เน็ตซึ่งทำได้ง่ายขึ้น อาจทำให้มีบุคคลที่ไม่หวังดี </a:t>
            </a:r>
            <a:b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หรือมิจฉาชีพเข้ามาหลอกลวงได้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97624" y="335774"/>
            <a:ext cx="440087" cy="219077"/>
            <a:chOff x="667504" y="4991440"/>
            <a:chExt cx="440087" cy="219077"/>
          </a:xfrm>
        </p:grpSpPr>
        <p:sp>
          <p:nvSpPr>
            <p:cNvPr id="8" name="Rounded Rectangle 7"/>
            <p:cNvSpPr/>
            <p:nvPr/>
          </p:nvSpPr>
          <p:spPr>
            <a:xfrm>
              <a:off x="667504" y="4991440"/>
              <a:ext cx="440086" cy="219077"/>
            </a:xfrm>
            <a:prstGeom prst="roundRect">
              <a:avLst/>
            </a:prstGeom>
            <a:solidFill>
              <a:srgbClr val="E7F2D4"/>
            </a:solidFill>
            <a:ln w="28575">
              <a:solidFill>
                <a:srgbClr val="C9E1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976605" y="4991440"/>
              <a:ext cx="130986" cy="219077"/>
            </a:xfrm>
            <a:custGeom>
              <a:avLst/>
              <a:gdLst>
                <a:gd name="connsiteX0" fmla="*/ 0 w 82333"/>
                <a:gd name="connsiteY0" fmla="*/ 0 h 219077"/>
                <a:gd name="connsiteX1" fmla="*/ 45819 w 82333"/>
                <a:gd name="connsiteY1" fmla="*/ 0 h 219077"/>
                <a:gd name="connsiteX2" fmla="*/ 82333 w 82333"/>
                <a:gd name="connsiteY2" fmla="*/ 36514 h 219077"/>
                <a:gd name="connsiteX3" fmla="*/ 82333 w 82333"/>
                <a:gd name="connsiteY3" fmla="*/ 182563 h 219077"/>
                <a:gd name="connsiteX4" fmla="*/ 45819 w 82333"/>
                <a:gd name="connsiteY4" fmla="*/ 219077 h 219077"/>
                <a:gd name="connsiteX5" fmla="*/ 0 w 82333"/>
                <a:gd name="connsiteY5" fmla="*/ 219077 h 219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333" h="219077">
                  <a:moveTo>
                    <a:pt x="0" y="0"/>
                  </a:moveTo>
                  <a:lnTo>
                    <a:pt x="45819" y="0"/>
                  </a:lnTo>
                  <a:cubicBezTo>
                    <a:pt x="65985" y="0"/>
                    <a:pt x="82333" y="16348"/>
                    <a:pt x="82333" y="36514"/>
                  </a:cubicBezTo>
                  <a:lnTo>
                    <a:pt x="82333" y="182563"/>
                  </a:lnTo>
                  <a:cubicBezTo>
                    <a:pt x="82333" y="202729"/>
                    <a:pt x="65985" y="219077"/>
                    <a:pt x="45819" y="219077"/>
                  </a:cubicBezTo>
                  <a:lnTo>
                    <a:pt x="0" y="219077"/>
                  </a:lnTo>
                  <a:close/>
                </a:path>
              </a:pathLst>
            </a:custGeom>
            <a:solidFill>
              <a:srgbClr val="C9E195"/>
            </a:solidFill>
            <a:ln w="28575">
              <a:solidFill>
                <a:srgbClr val="C9E1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02179" y="5032771"/>
            <a:ext cx="1095533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ผลกระทบจากการใช้เทคโนโลยีสารสนเทศส่วนใหญ่จะมาจากเครือข่ายอินเทอร์เน็ต เช่น ได้ข้อมูลที่ไม่ถูกต้อง</a:t>
            </a:r>
            <a:b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หรือข้อมูลที่ไม่เหมาะสม ดังนั้น ควรพิจารณาข้อมูลที่ได้ว่ามาจากหน่วยงานใด หน่วยงานนั้นมีความน่าเชื่อถือหรือไม่ ควรตรวจสอบข้อมูลให้ทันสมัย และลองนำเนื้อหาที่สืบค้นได้มาเปรียบเทียบกัน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DA838D88-858E-AD41-9D02-C4BC5C957BD8}"/>
              </a:ext>
            </a:extLst>
          </p:cNvPr>
          <p:cNvSpPr>
            <a:spLocks noChangeAspect="1"/>
          </p:cNvSpPr>
          <p:nvPr/>
        </p:nvSpPr>
        <p:spPr>
          <a:xfrm>
            <a:off x="8217968" y="1772768"/>
            <a:ext cx="2370008" cy="976989"/>
          </a:xfrm>
          <a:prstGeom prst="roundRect">
            <a:avLst>
              <a:gd name="adj" fmla="val 22014"/>
            </a:avLst>
          </a:prstGeom>
          <a:solidFill>
            <a:srgbClr val="E8A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1D0C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3491E193-2575-9541-8423-EB037F7D2674}"/>
              </a:ext>
            </a:extLst>
          </p:cNvPr>
          <p:cNvSpPr/>
          <p:nvPr/>
        </p:nvSpPr>
        <p:spPr>
          <a:xfrm>
            <a:off x="8155860" y="2127588"/>
            <a:ext cx="3091992" cy="1935648"/>
          </a:xfrm>
          <a:prstGeom prst="roundRect">
            <a:avLst>
              <a:gd name="adj" fmla="val 10124"/>
            </a:avLst>
          </a:prstGeom>
          <a:solidFill>
            <a:srgbClr val="F1D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1D0C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1DAED9C-4307-5246-A92E-B253F16D79EB}"/>
              </a:ext>
            </a:extLst>
          </p:cNvPr>
          <p:cNvSpPr txBox="1"/>
          <p:nvPr/>
        </p:nvSpPr>
        <p:spPr>
          <a:xfrm>
            <a:off x="8208542" y="2352815"/>
            <a:ext cx="2992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เมื่อมีคนแปลกหน้าติดต่อมาบนอินเทอร์เน็ต ควรแจ้งผู้ปกครองหรือครูเพื่อเป็นการป้องกัน</a:t>
            </a:r>
            <a:b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การหลอกลวงจากมิจฉาชีพ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F6DCB363-F386-924C-8B54-2A62FBF2C786}"/>
              </a:ext>
            </a:extLst>
          </p:cNvPr>
          <p:cNvSpPr>
            <a:spLocks noChangeAspect="1"/>
          </p:cNvSpPr>
          <p:nvPr/>
        </p:nvSpPr>
        <p:spPr>
          <a:xfrm>
            <a:off x="8023632" y="1654389"/>
            <a:ext cx="697836" cy="698425"/>
          </a:xfrm>
          <a:prstGeom prst="roundRect">
            <a:avLst>
              <a:gd name="adj" fmla="val 28432"/>
            </a:avLst>
          </a:prstGeom>
          <a:solidFill>
            <a:srgbClr val="DE2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rgbClr val="F1D0C2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639AE3C-B87A-474D-8CB4-FB06421F4EE4}"/>
              </a:ext>
            </a:extLst>
          </p:cNvPr>
          <p:cNvSpPr txBox="1"/>
          <p:nvPr/>
        </p:nvSpPr>
        <p:spPr>
          <a:xfrm>
            <a:off x="8793002" y="1766481"/>
            <a:ext cx="1689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ปลอดภัยไว้ก่อน</a:t>
            </a:r>
          </a:p>
        </p:txBody>
      </p:sp>
      <p:sp>
        <p:nvSpPr>
          <p:cNvPr id="16" name="Cross 15">
            <a:extLst>
              <a:ext uri="{FF2B5EF4-FFF2-40B4-BE49-F238E27FC236}">
                <a16:creationId xmlns:a16="http://schemas.microsoft.com/office/drawing/2014/main" xmlns="" id="{C9D9E74C-E818-1642-8337-51A314B671F0}"/>
              </a:ext>
            </a:extLst>
          </p:cNvPr>
          <p:cNvSpPr/>
          <p:nvPr/>
        </p:nvSpPr>
        <p:spPr>
          <a:xfrm>
            <a:off x="8133126" y="1768029"/>
            <a:ext cx="461665" cy="461665"/>
          </a:xfrm>
          <a:prstGeom prst="plus">
            <a:avLst>
              <a:gd name="adj" fmla="val 331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63418" y="4465006"/>
            <a:ext cx="313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ช่องทางการหลอกลวงของมิจฉาชีพ</a:t>
            </a:r>
          </a:p>
        </p:txBody>
      </p:sp>
    </p:spTree>
    <p:extLst>
      <p:ext uri="{BB962C8B-B14F-4D97-AF65-F5344CB8AC3E}">
        <p14:creationId xmlns:p14="http://schemas.microsoft.com/office/powerpoint/2010/main" val="2307885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558327"/>
          </a:xfrm>
          <a:prstGeom prst="rect">
            <a:avLst/>
          </a:prstGeom>
          <a:solidFill>
            <a:srgbClr val="8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47580" y="687676"/>
            <a:ext cx="1698921" cy="561367"/>
          </a:xfrm>
          <a:prstGeom prst="rect">
            <a:avLst/>
          </a:prstGeom>
          <a:solidFill>
            <a:srgbClr val="F4849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5922" y="863602"/>
            <a:ext cx="797164" cy="1047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3371" y="423259"/>
            <a:ext cx="4580556" cy="1028168"/>
          </a:xfrm>
          <a:prstGeom prst="rect">
            <a:avLst/>
          </a:prstGeom>
          <a:solidFill>
            <a:srgbClr val="F4849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67653"/>
            <a:ext cx="1640115" cy="14906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88139" y="631373"/>
            <a:ext cx="1698921" cy="561367"/>
          </a:xfrm>
          <a:prstGeom prst="rect">
            <a:avLst/>
          </a:prstGeom>
          <a:solidFill>
            <a:srgbClr val="F48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5806" y="650446"/>
            <a:ext cx="186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กิจกรรมที่  5.1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80801" y="341087"/>
            <a:ext cx="4572260" cy="1030513"/>
          </a:xfrm>
          <a:prstGeom prst="rect">
            <a:avLst/>
          </a:prstGeom>
          <a:solidFill>
            <a:srgbClr val="FD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0342" y="589963"/>
            <a:ext cx="424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เทคโนโลยีกับชีวิต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เทคโนโลยี (วิทยาการคำนวณ) ชั้นประถมศึกษาปีที่ </a:t>
            </a:r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634" y="1935320"/>
            <a:ext cx="108427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นักเรียนบอกเทคโนโลยีที่ทำให้การเรียนของนักเรียนดีขึ้น พร้อมทั้งอธิบายว่าเทคโนโลยีเหล่านั้น</a:t>
            </a:r>
            <a:b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ทำให้การเรียนของนักเรียนดีขึ้นอย่างไร</a:t>
            </a:r>
          </a:p>
          <a:p>
            <a:pPr marL="514350" indent="-514350">
              <a:buFont typeface="+mj-lt"/>
              <a:buAutoNum type="arabicPeriod"/>
            </a:pP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เทคโนโลยีทำให้ชีวิตของนักเรียนเปลี่ยนแปลงไปอย่างไรบ้าง</a:t>
            </a:r>
          </a:p>
        </p:txBody>
      </p:sp>
    </p:spTree>
    <p:extLst>
      <p:ext uri="{BB962C8B-B14F-4D97-AF65-F5344CB8AC3E}">
        <p14:creationId xmlns:p14="http://schemas.microsoft.com/office/powerpoint/2010/main" val="359355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B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เทคโนโลยี (วิทยาการคำนวณ) ชั้นประถมศึกษาปีที่ </a:t>
            </a:r>
            <a:r>
              <a:rPr lang="en-US"/>
              <a:t>3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90553" y="90874"/>
            <a:ext cx="9810893" cy="1176708"/>
            <a:chOff x="950073" y="90874"/>
            <a:chExt cx="10322142" cy="1398031"/>
          </a:xfrm>
        </p:grpSpPr>
        <p:sp>
          <p:nvSpPr>
            <p:cNvPr id="6" name="Freeform 5"/>
            <p:cNvSpPr/>
            <p:nvPr/>
          </p:nvSpPr>
          <p:spPr>
            <a:xfrm>
              <a:off x="2038942" y="90874"/>
              <a:ext cx="8144407" cy="1091413"/>
            </a:xfrm>
            <a:custGeom>
              <a:avLst/>
              <a:gdLst>
                <a:gd name="connsiteX0" fmla="*/ 280209 w 8390755"/>
                <a:gd name="connsiteY0" fmla="*/ 0 h 1091413"/>
                <a:gd name="connsiteX1" fmla="*/ 8110546 w 8390755"/>
                <a:gd name="connsiteY1" fmla="*/ 0 h 1091413"/>
                <a:gd name="connsiteX2" fmla="*/ 8390755 w 8390755"/>
                <a:gd name="connsiteY2" fmla="*/ 280209 h 1091413"/>
                <a:gd name="connsiteX3" fmla="*/ 8390755 w 8390755"/>
                <a:gd name="connsiteY3" fmla="*/ 1091413 h 1091413"/>
                <a:gd name="connsiteX4" fmla="*/ 0 w 8390755"/>
                <a:gd name="connsiteY4" fmla="*/ 1091413 h 1091413"/>
                <a:gd name="connsiteX5" fmla="*/ 0 w 8390755"/>
                <a:gd name="connsiteY5" fmla="*/ 280209 h 1091413"/>
                <a:gd name="connsiteX6" fmla="*/ 280209 w 8390755"/>
                <a:gd name="connsiteY6" fmla="*/ 0 h 1091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90755" h="1091413">
                  <a:moveTo>
                    <a:pt x="280209" y="0"/>
                  </a:moveTo>
                  <a:lnTo>
                    <a:pt x="8110546" y="0"/>
                  </a:lnTo>
                  <a:cubicBezTo>
                    <a:pt x="8265301" y="0"/>
                    <a:pt x="8390755" y="125454"/>
                    <a:pt x="8390755" y="280209"/>
                  </a:cubicBezTo>
                  <a:lnTo>
                    <a:pt x="8390755" y="1091413"/>
                  </a:lnTo>
                  <a:lnTo>
                    <a:pt x="0" y="1091413"/>
                  </a:lnTo>
                  <a:lnTo>
                    <a:pt x="0" y="280209"/>
                  </a:lnTo>
                  <a:cubicBezTo>
                    <a:pt x="0" y="125454"/>
                    <a:pt x="125454" y="0"/>
                    <a:pt x="280209" y="0"/>
                  </a:cubicBezTo>
                  <a:close/>
                </a:path>
              </a:pathLst>
            </a:custGeom>
            <a:solidFill>
              <a:srgbClr val="6E6F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176989" y="236891"/>
              <a:ext cx="7868313" cy="818713"/>
            </a:xfrm>
            <a:prstGeom prst="roundRect">
              <a:avLst/>
            </a:prstGeom>
            <a:solidFill>
              <a:srgbClr val="8CD7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38942" y="1174902"/>
              <a:ext cx="8144407" cy="171855"/>
            </a:xfrm>
            <a:prstGeom prst="rect">
              <a:avLst/>
            </a:prstGeom>
            <a:solidFill>
              <a:srgbClr val="E8E8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727229" y="1220289"/>
              <a:ext cx="767832" cy="70587"/>
            </a:xfrm>
            <a:prstGeom prst="rect">
              <a:avLst/>
            </a:prstGeom>
            <a:solidFill>
              <a:srgbClr val="C2C3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50073" y="192571"/>
              <a:ext cx="10322142" cy="9872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ข้อปฏิบัติในการใช้อินเทอร์เน็ต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317235" y="305743"/>
              <a:ext cx="159026" cy="159026"/>
            </a:xfrm>
            <a:prstGeom prst="ellipse">
              <a:avLst/>
            </a:prstGeom>
            <a:solidFill>
              <a:srgbClr val="E690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529270" y="305743"/>
              <a:ext cx="159026" cy="159026"/>
            </a:xfrm>
            <a:prstGeom prst="ellipse">
              <a:avLst/>
            </a:prstGeom>
            <a:solidFill>
              <a:srgbClr val="FDDE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741304" y="305743"/>
              <a:ext cx="159026" cy="159026"/>
            </a:xfrm>
            <a:prstGeom prst="ellipse">
              <a:avLst/>
            </a:prstGeom>
            <a:solidFill>
              <a:srgbClr val="D0DE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  <p:sp>
          <p:nvSpPr>
            <p:cNvPr id="14" name="Trapezoid 13"/>
            <p:cNvSpPr/>
            <p:nvPr/>
          </p:nvSpPr>
          <p:spPr>
            <a:xfrm flipV="1">
              <a:off x="2038942" y="1346757"/>
              <a:ext cx="8144407" cy="142148"/>
            </a:xfrm>
            <a:prstGeom prst="trapezoid">
              <a:avLst>
                <a:gd name="adj" fmla="val 114954"/>
              </a:avLst>
            </a:prstGeom>
            <a:solidFill>
              <a:srgbClr val="C2C3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29678" y="1652294"/>
            <a:ext cx="58312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อุปกรณ์ที่เชื่อมต่อกับอินเทอร์เน็ตทำให้ค้นหาข้อมูล</a:t>
            </a:r>
            <a:b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และแลกเปลี่ยนข้อมูลได้ง่ายขึ้น รวมทั้งมีบริการต่าง ๆ </a:t>
            </a:r>
            <a:b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ที่ทำให้แสดงความคิดเห็นได้ง่ายขึ้น สังคมกว้างขึ้น </a:t>
            </a:r>
            <a:b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ดังนั้น การใช้งานควรมีข้อตกลงเพื่อไม่ให้เกิด</a:t>
            </a:r>
            <a:b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ความเสียหายต่อตนเองและผู้อื่น โดยมีข้อควรปฏิบัติ ดังนี้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810" y="1428878"/>
            <a:ext cx="4897970" cy="530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39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558327"/>
          </a:xfrm>
          <a:prstGeom prst="rect">
            <a:avLst/>
          </a:prstGeom>
          <a:solidFill>
            <a:srgbClr val="8B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847580" y="687676"/>
            <a:ext cx="1698921" cy="561367"/>
          </a:xfrm>
          <a:prstGeom prst="rect">
            <a:avLst/>
          </a:prstGeom>
          <a:solidFill>
            <a:srgbClr val="F4849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5922" y="863602"/>
            <a:ext cx="797164" cy="1047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3371" y="423259"/>
            <a:ext cx="4580556" cy="1028168"/>
          </a:xfrm>
          <a:prstGeom prst="rect">
            <a:avLst/>
          </a:prstGeom>
          <a:solidFill>
            <a:srgbClr val="F4849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14" y="67653"/>
            <a:ext cx="1640115" cy="14906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88139" y="631373"/>
            <a:ext cx="1698921" cy="561367"/>
          </a:xfrm>
          <a:prstGeom prst="rect">
            <a:avLst/>
          </a:prstGeom>
          <a:solidFill>
            <a:srgbClr val="F48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5806" y="650446"/>
            <a:ext cx="1863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กิจกรรมที่  5.2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80801" y="341087"/>
            <a:ext cx="4572260" cy="1030513"/>
          </a:xfrm>
          <a:prstGeom prst="rect">
            <a:avLst/>
          </a:prstGeom>
          <a:solidFill>
            <a:srgbClr val="FDD9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50342" y="589963"/>
            <a:ext cx="424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ใช้เทคโนโลยีอย่างปลอดภัย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dirty="0"/>
              <a:t>เทคโนโลยี (วิทยาการคำนวณ) ชั้นประถมศึกษาปีที่ </a:t>
            </a:r>
            <a:r>
              <a:rPr lang="en-US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4634" y="1935320"/>
            <a:ext cx="108427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ถ้านักเรียนใช้อินเทอร์เน็ตแล้วพบข้อความว่า “คุณโชคดี ได้รับเงินรางวัล 5,000 บาท กรุณาแจ้งที่อยู่</a:t>
            </a:r>
            <a:b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และหมายเลขบัตรประจำตัวประชาชน” นักเรียนจะทำอย่างไร</a:t>
            </a:r>
          </a:p>
          <a:p>
            <a:pPr marL="514350" indent="-514350">
              <a:buFont typeface="+mj-lt"/>
              <a:buAutoNum type="arabicPeriod"/>
            </a:pP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514350" indent="-514350">
              <a:buFont typeface="+mj-lt"/>
              <a:buAutoNum type="arabicPeriod"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ถ้านักเรียนพบว่ามีคนส่งข้อความเพื่อให้เผยแพร่ข้อมูลต่อ (จดหมายลูกโซ่) บนเครือข่ายอินเทอร์เน็ต นักเรียนจะทำอย่างไร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C496D37-FA65-484A-AFE9-86B87B4F0C16}"/>
              </a:ext>
            </a:extLst>
          </p:cNvPr>
          <p:cNvGrpSpPr/>
          <p:nvPr/>
        </p:nvGrpSpPr>
        <p:grpSpPr>
          <a:xfrm>
            <a:off x="10263000" y="4760112"/>
            <a:ext cx="1214455" cy="1906122"/>
            <a:chOff x="10352852" y="4378896"/>
            <a:chExt cx="1214455" cy="190612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BB191061-5FC7-6440-AA97-E8E528D86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2852" y="4378896"/>
              <a:ext cx="1073162" cy="149492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4243683-3F98-2046-828E-6004F66575B6}"/>
                </a:ext>
              </a:extLst>
            </p:cNvPr>
            <p:cNvSpPr txBox="1"/>
            <p:nvPr/>
          </p:nvSpPr>
          <p:spPr>
            <a:xfrm>
              <a:off x="10352852" y="5884908"/>
              <a:ext cx="12144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000" b="1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คำถามสำคัญ</a:t>
              </a:r>
            </a:p>
          </p:txBody>
        </p:sp>
      </p:grpSp>
      <p:sp>
        <p:nvSpPr>
          <p:cNvPr id="18" name="Rounded Rectangular Callout 17">
            <a:extLst>
              <a:ext uri="{FF2B5EF4-FFF2-40B4-BE49-F238E27FC236}">
                <a16:creationId xmlns:a16="http://schemas.microsoft.com/office/drawing/2014/main" xmlns="" id="{DFFB8A92-3B62-0245-A9DA-D5DB9B0986D0}"/>
              </a:ext>
            </a:extLst>
          </p:cNvPr>
          <p:cNvSpPr/>
          <p:nvPr/>
        </p:nvSpPr>
        <p:spPr>
          <a:xfrm>
            <a:off x="6723934" y="4116767"/>
            <a:ext cx="3231339" cy="1734018"/>
          </a:xfrm>
          <a:prstGeom prst="wedgeRoundRectCallout">
            <a:avLst>
              <a:gd name="adj1" fmla="val 62074"/>
              <a:gd name="adj2" fmla="val -5429"/>
              <a:gd name="adj3" fmla="val 16667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C7485B0-2BC3-F043-A262-9C8DE4CF8479}"/>
              </a:ext>
            </a:extLst>
          </p:cNvPr>
          <p:cNvSpPr txBox="1"/>
          <p:nvPr/>
        </p:nvSpPr>
        <p:spPr>
          <a:xfrm>
            <a:off x="6882064" y="4202715"/>
            <a:ext cx="29820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ถ้านักเรียนเปิดเผยหมายเลขบัตรประจำตัวประชาชนให้ผู้อื่นทราบ จะเกิดความเสียหายต่อตนเองอย่างไร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9045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8944</TotalTime>
  <Words>936</Words>
  <Application>Microsoft Office PowerPoint</Application>
  <PresentationFormat>Custom</PresentationFormat>
  <Paragraphs>129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Angsana New</vt:lpstr>
      <vt:lpstr>Calibri</vt:lpstr>
      <vt:lpstr>Calibri Light</vt:lpstr>
      <vt:lpstr>TH Sarabun New</vt:lpstr>
      <vt:lpstr>Browallia New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Sopin</cp:lastModifiedBy>
  <cp:revision>363</cp:revision>
  <dcterms:created xsi:type="dcterms:W3CDTF">2019-08-18T07:31:36Z</dcterms:created>
  <dcterms:modified xsi:type="dcterms:W3CDTF">2020-03-04T07:50:27Z</dcterms:modified>
</cp:coreProperties>
</file>