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57"/>
  </p:notesMasterIdLst>
  <p:sldIdLst>
    <p:sldId id="354" r:id="rId3"/>
    <p:sldId id="299" r:id="rId4"/>
    <p:sldId id="300" r:id="rId5"/>
    <p:sldId id="301" r:id="rId6"/>
    <p:sldId id="302" r:id="rId7"/>
    <p:sldId id="304" r:id="rId8"/>
    <p:sldId id="305" r:id="rId9"/>
    <p:sldId id="306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  <p:sldId id="343" r:id="rId47"/>
    <p:sldId id="344" r:id="rId48"/>
    <p:sldId id="345" r:id="rId49"/>
    <p:sldId id="346" r:id="rId50"/>
    <p:sldId id="347" r:id="rId51"/>
    <p:sldId id="348" r:id="rId52"/>
    <p:sldId id="349" r:id="rId53"/>
    <p:sldId id="350" r:id="rId54"/>
    <p:sldId id="351" r:id="rId55"/>
    <p:sldId id="352" r:id="rId56"/>
  </p:sldIdLst>
  <p:sldSz cx="12192000" cy="6858000"/>
  <p:notesSz cx="6858000" cy="9144000"/>
  <p:embeddedFontLst>
    <p:embeddedFont>
      <p:font typeface="Angsana New" pitchFamily="18" charset="-34"/>
      <p:regular r:id="rId58"/>
      <p:bold r:id="rId59"/>
      <p:italic r:id="rId60"/>
      <p:bold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Browallia New" pitchFamily="34" charset="-34"/>
      <p:regular r:id="rId66"/>
      <p:bold r:id="rId67"/>
      <p:italic r:id="rId68"/>
      <p:boldItalic r:id="rId69"/>
    </p:embeddedFont>
    <p:embeddedFont>
      <p:font typeface="TH Sarabun New" pitchFamily="34" charset="-34"/>
      <p:regular r:id="rId70"/>
      <p:bold r:id="rId71"/>
      <p:italic r:id="rId72"/>
      <p:boldItalic r:id="rId73"/>
    </p:embeddedFont>
    <p:embeddedFont>
      <p:font typeface="Calibri Light" pitchFamily="34" charset="0"/>
      <p:regular r:id="rId74"/>
      <p:italic r:id="rId7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99B"/>
    <a:srgbClr val="71CDE4"/>
    <a:srgbClr val="F8A88F"/>
    <a:srgbClr val="F498AF"/>
    <a:srgbClr val="E7F2D4"/>
    <a:srgbClr val="C9E195"/>
    <a:srgbClr val="823A6F"/>
    <a:srgbClr val="FEEBE8"/>
    <a:srgbClr val="5D66AE"/>
    <a:srgbClr val="8A91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>
        <p:scale>
          <a:sx n="82" d="100"/>
          <a:sy n="82" d="100"/>
        </p:scale>
        <p:origin x="-684" y="-2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491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6.fntdata"/><Relationship Id="rId68" Type="http://schemas.openxmlformats.org/officeDocument/2006/relationships/font" Target="fonts/font11.fntdata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font" Target="fonts/font1.fntdata"/><Relationship Id="rId66" Type="http://schemas.openxmlformats.org/officeDocument/2006/relationships/font" Target="fonts/font9.fntdata"/><Relationship Id="rId74" Type="http://schemas.openxmlformats.org/officeDocument/2006/relationships/font" Target="fonts/font17.fntdata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4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7.fntdata"/><Relationship Id="rId69" Type="http://schemas.openxmlformats.org/officeDocument/2006/relationships/font" Target="fonts/font12.fntdata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2.fntdata"/><Relationship Id="rId67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5.fntdata"/><Relationship Id="rId70" Type="http://schemas.openxmlformats.org/officeDocument/2006/relationships/font" Target="fonts/font13.fntdata"/><Relationship Id="rId75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3.fntdata"/><Relationship Id="rId65" Type="http://schemas.openxmlformats.org/officeDocument/2006/relationships/font" Target="fonts/font8.fntdata"/><Relationship Id="rId73" Type="http://schemas.openxmlformats.org/officeDocument/2006/relationships/font" Target="fonts/font16.fntdata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0923A-54F7-477C-9064-D6F12697E660}" type="datetimeFigureOut">
              <a:rPr lang="en-US" smtClean="0"/>
              <a:t>3/4/2020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B8DBF-C4E3-4819-9681-C8BDCF47F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7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190132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89167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279641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58101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65853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358787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2235979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3758345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011061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98647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933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006730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6950328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3540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51345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42140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9945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6269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9897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87144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609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813507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1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530546"/>
            <a:ext cx="4114800" cy="2650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>
                <a:solidFill>
                  <a:schemeClr val="tx1">
                    <a:lumMod val="75000"/>
                    <a:lumOff val="2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defRPr>
            </a:lvl1pPr>
          </a:lstStyle>
          <a:p>
            <a:r>
              <a:rPr lang="th-TH">
                <a:solidFill>
                  <a:prstClr val="black">
                    <a:lumMod val="75000"/>
                    <a:lumOff val="25000"/>
                  </a:prstClr>
                </a:solidFill>
              </a:rPr>
              <a:t>เทคโนโลยี (วิทยาการคำนวณ) ชั้นประถมศึกษาปีที่ </a:t>
            </a:r>
            <a:r>
              <a:rPr lang="en-US">
                <a:solidFill>
                  <a:prstClr val="black">
                    <a:lumMod val="75000"/>
                    <a:lumOff val="25000"/>
                  </a:prstClr>
                </a:solidFill>
              </a:rPr>
              <a:t>3</a:t>
            </a:r>
            <a:endParaRPr lang="en-US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32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BAC5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5783415" cy="2818826"/>
          </a:xfrm>
          <a:prstGeom prst="rect">
            <a:avLst/>
          </a:prstGeom>
          <a:solidFill>
            <a:srgbClr val="C954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379" y="275860"/>
            <a:ext cx="42707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115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เทคโนโลยี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25591" y="3621250"/>
            <a:ext cx="15868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๓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68995" y="3821595"/>
            <a:ext cx="37000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5400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ชั้นประถมศึกษาปีที่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415" y="0"/>
            <a:ext cx="6408586" cy="68580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2818827"/>
            <a:ext cx="1654630" cy="4039173"/>
            <a:chOff x="4128785" y="2818827"/>
            <a:chExt cx="1654630" cy="40391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r="1"/>
            <a:stretch/>
          </p:blipFill>
          <p:spPr>
            <a:xfrm>
              <a:off x="4128785" y="4929335"/>
              <a:ext cx="1654629" cy="1928665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70"/>
            <a:stretch/>
          </p:blipFill>
          <p:spPr>
            <a:xfrm>
              <a:off x="4128786" y="2818827"/>
              <a:ext cx="1654629" cy="228301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725454" y="1540896"/>
            <a:ext cx="41905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6000" b="1" dirty="0" smtClean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6000" b="1" dirty="0">
                <a:solidFill>
                  <a:prstClr val="white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วิทยาการคำนวณ)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645" y="5613426"/>
            <a:ext cx="1083470" cy="9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62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318850" y="181883"/>
              <a:ext cx="5584588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สนุกกับการเขียนโปรแกรม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518817" y="4340834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81041" y="1431499"/>
            <a:ext cx="111522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ปัจจุบันมีเครื่องมือสำหรับเรียนรู้การเขียนโปรแกรมมากมาย ทำให้ผู้เริ่มต้นสามารถฝึกเขียนโปรแกรมได้ง่ายขึ้น </a:t>
            </a: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ตัวอย่างเครื่องมือในการเขียนโปรแกรม เช่น 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https://scratch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mit.edu 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https://makecode.microbit.org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Rounded Rectangular Callout 18"/>
          <p:cNvSpPr/>
          <p:nvPr/>
        </p:nvSpPr>
        <p:spPr>
          <a:xfrm>
            <a:off x="9435050" y="3238488"/>
            <a:ext cx="1927456" cy="905269"/>
          </a:xfrm>
          <a:prstGeom prst="wedgeRoundRectCallout">
            <a:avLst>
              <a:gd name="adj1" fmla="val 30748"/>
              <a:gd name="adj2" fmla="val 76330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499330" y="3312761"/>
            <a:ext cx="17677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การเขียนโปรแกรมมีประโยชน์อย่างไร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09" y="2858330"/>
            <a:ext cx="5845981" cy="314359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924066" y="6035402"/>
            <a:ext cx="2343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229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70" y="917484"/>
            <a:ext cx="4944230" cy="39467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780" y="1793238"/>
            <a:ext cx="5819157" cy="30709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67368" y="4935373"/>
            <a:ext cx="3038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https://scratch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mit.edu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69493" y="4935372"/>
            <a:ext cx="3815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เว็บไซต์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https://makecode.microbit.org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899137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2.1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06003" y="311891"/>
            <a:ext cx="43218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</a:t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บนเว็บไซต์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code.org</a:t>
            </a:r>
            <a:endParaRPr lang="th-TH" sz="36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11444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นักเรียนเขียนโปรแกรมบนเว็บไซต์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โดยปฏิบัติตามขั้นตอน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เข้าสู่เว็บไซต์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จะปรากฏหน้าเว็บไซต์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571" y="2810265"/>
            <a:ext cx="5072719" cy="357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05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คลิกเมาส์เลือกหัวข้อ นักเรียน โปรแกรมจะแสดงหลักสูตรหรือคอร์สต่าง ๆ ดังภาพ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256" y="1023112"/>
            <a:ext cx="7679586" cy="508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43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817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ทดลองเลือกคอร์ส 2 โปรแกรมจะแสดงบทเรียนต่าง ๆ ออกมา ให้เลือกบทเรียนที่ 8 เรื่องผึ้ง: ลูป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Loops)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ซึ่งจะเป็นการเรียนรู้การเขียนโปรแกรมแบบวนซ้ำ จากนั้นเลือกหัวข้อที่ 1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930" y="1285938"/>
            <a:ext cx="5967305" cy="516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0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เมื่อเลือกหัวข้อที่ 1 ในบทเรียนเรื่องผึ้ง: ลูป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Loops)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018" y="1074178"/>
            <a:ext cx="8147097" cy="43775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013" y="3818589"/>
            <a:ext cx="1073162" cy="1494929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9219627" y="1633550"/>
            <a:ext cx="2646962" cy="1831545"/>
          </a:xfrm>
          <a:prstGeom prst="wedgeRoundRectCallout">
            <a:avLst>
              <a:gd name="adj1" fmla="val -421"/>
              <a:gd name="adj2" fmla="val 71449"/>
              <a:gd name="adj3" fmla="val 16667"/>
            </a:avLst>
          </a:prstGeom>
          <a:solidFill>
            <a:srgbClr val="D5EF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345149" y="1732691"/>
            <a:ext cx="2521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ระหว่างเขียนโปรแกรม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จะมีตัวการ์ตูน   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คอยให้คำแนะนำและ</a:t>
            </a:r>
          </a:p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Browallia New" panose="020B0604020202020204" pitchFamily="34" charset="-34"/>
                <a:cs typeface="Browallia New" panose="020B0604020202020204" pitchFamily="34" charset="-34"/>
              </a:rPr>
              <a:t>ตั้งคำถามอยู่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978" y="2086185"/>
            <a:ext cx="326198" cy="431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17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โจทย์กำหนดให้นำบล็อกคำสั่งมาวางบนพื้นที่ทำงาน และสามารถวางบล็อกคำสั่งได้ไม่เกิน 7 บล็อก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การนำบล็อกคำสั่งมาวางตามลำดับ เป็นการสั่งงานให้ผึ้งทำตามคำสั่งที่กำหนด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 นักเรียนสามารถเขียนโปรแกรมได้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27" y="1673865"/>
            <a:ext cx="8615018" cy="456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48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เมื่อเขียนโปรแกรมจนคำสั่งครบ 7 บล็อก คลิกเมาส์ที่ปุ่ม                  จะพบว่าผึ้งสามารถเดินทาง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ไปเก็บน้ำหวานได้ครบตามที่โจทย์กำหนด จากนั้นโปรแกรมจะแสดงข้อความ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663" y="1760048"/>
            <a:ext cx="6656220" cy="3842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518" y="337718"/>
            <a:ext cx="994356" cy="49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754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เมื่อแก้ปัญหาตามโจทย์ได้สำเร็จ โปรแกรมจะเข้าสู่หัวข้อ 2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352" y="1388787"/>
            <a:ext cx="8902193" cy="4324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4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ทดลองนำบล็อกคำสั่งมาวาง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1124575"/>
            <a:ext cx="6386125" cy="512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39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Elbow Connector 44"/>
          <p:cNvCxnSpPr/>
          <p:nvPr/>
        </p:nvCxnSpPr>
        <p:spPr>
          <a:xfrm flipV="1">
            <a:off x="6767945" y="2938708"/>
            <a:ext cx="1371373" cy="344819"/>
          </a:xfrm>
          <a:prstGeom prst="bentConnector3">
            <a:avLst>
              <a:gd name="adj1" fmla="val 70205"/>
            </a:avLst>
          </a:prstGeom>
          <a:ln w="762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Elbow Connector 45"/>
          <p:cNvCxnSpPr/>
          <p:nvPr/>
        </p:nvCxnSpPr>
        <p:spPr>
          <a:xfrm rot="10800000">
            <a:off x="4050003" y="2938709"/>
            <a:ext cx="1138524" cy="375979"/>
          </a:xfrm>
          <a:prstGeom prst="bentConnector3">
            <a:avLst>
              <a:gd name="adj1" fmla="val 67645"/>
            </a:avLst>
          </a:prstGeom>
          <a:ln w="762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/>
          <p:nvPr/>
        </p:nvCxnSpPr>
        <p:spPr>
          <a:xfrm>
            <a:off x="6767945" y="4142509"/>
            <a:ext cx="1374053" cy="567710"/>
          </a:xfrm>
          <a:prstGeom prst="bentConnector3">
            <a:avLst>
              <a:gd name="adj1" fmla="val 71174"/>
            </a:avLst>
          </a:prstGeom>
          <a:ln w="762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/>
          <p:cNvCxnSpPr/>
          <p:nvPr/>
        </p:nvCxnSpPr>
        <p:spPr>
          <a:xfrm rot="10800000" flipV="1">
            <a:off x="4052684" y="4123283"/>
            <a:ext cx="1274473" cy="586935"/>
          </a:xfrm>
          <a:prstGeom prst="bentConnector3">
            <a:avLst>
              <a:gd name="adj1" fmla="val 72285"/>
            </a:avLst>
          </a:prstGeom>
          <a:ln w="7620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247672" y="351582"/>
            <a:ext cx="53944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th-TH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การเขียนโปรแกรมคอมพิวเตอร์</a:t>
            </a:r>
            <a:endParaRPr lang="th-TH" sz="5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12141" y="2142483"/>
            <a:ext cx="10767717" cy="1272413"/>
            <a:chOff x="716006" y="1757361"/>
            <a:chExt cx="10767717" cy="1272413"/>
          </a:xfrm>
        </p:grpSpPr>
        <p:grpSp>
          <p:nvGrpSpPr>
            <p:cNvPr id="18" name="Group 17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73" name="Rounded Rectangle 72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75" name="Freeform 74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7BAE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89" name="Group 88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90" name="Rounded Rectangle 8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92" name="Freeform 91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2848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5" name="TextBox 24"/>
          <p:cNvSpPr txBox="1"/>
          <p:nvPr/>
        </p:nvSpPr>
        <p:spPr>
          <a:xfrm>
            <a:off x="1042797" y="2622060"/>
            <a:ext cx="26725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การทำงานคอมพิวเตอร์</a:t>
            </a:r>
          </a:p>
        </p:txBody>
      </p:sp>
      <p:sp>
        <p:nvSpPr>
          <p:cNvPr id="52" name="Oval 51"/>
          <p:cNvSpPr/>
          <p:nvPr/>
        </p:nvSpPr>
        <p:spPr>
          <a:xfrm>
            <a:off x="4598438" y="1991458"/>
            <a:ext cx="2995124" cy="2995124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3" name="Freeform 52"/>
          <p:cNvSpPr/>
          <p:nvPr/>
        </p:nvSpPr>
        <p:spPr>
          <a:xfrm>
            <a:off x="4598438" y="1991458"/>
            <a:ext cx="1497562" cy="2995125"/>
          </a:xfrm>
          <a:custGeom>
            <a:avLst/>
            <a:gdLst>
              <a:gd name="connsiteX0" fmla="*/ 1711705 w 1711705"/>
              <a:gd name="connsiteY0" fmla="*/ 0 h 3423412"/>
              <a:gd name="connsiteX1" fmla="*/ 1711705 w 1711705"/>
              <a:gd name="connsiteY1" fmla="*/ 3423412 h 3423412"/>
              <a:gd name="connsiteX2" fmla="*/ 1536694 w 1711705"/>
              <a:gd name="connsiteY2" fmla="*/ 3414575 h 3423412"/>
              <a:gd name="connsiteX3" fmla="*/ 0 w 1711705"/>
              <a:gd name="connsiteY3" fmla="*/ 1711706 h 3423412"/>
              <a:gd name="connsiteX4" fmla="*/ 1536694 w 1711705"/>
              <a:gd name="connsiteY4" fmla="*/ 8837 h 3423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705" h="3423412">
                <a:moveTo>
                  <a:pt x="1711705" y="0"/>
                </a:moveTo>
                <a:lnTo>
                  <a:pt x="1711705" y="3423412"/>
                </a:lnTo>
                <a:lnTo>
                  <a:pt x="1536694" y="3414575"/>
                </a:lnTo>
                <a:cubicBezTo>
                  <a:pt x="673556" y="3326918"/>
                  <a:pt x="0" y="2597971"/>
                  <a:pt x="0" y="1711706"/>
                </a:cubicBezTo>
                <a:cubicBezTo>
                  <a:pt x="0" y="825441"/>
                  <a:pt x="673556" y="96494"/>
                  <a:pt x="1536694" y="8837"/>
                </a:cubicBezTo>
                <a:close/>
              </a:path>
            </a:pathLst>
          </a:cu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42800" y="2135820"/>
            <a:ext cx="2706398" cy="2706398"/>
          </a:xfrm>
          <a:prstGeom prst="ellipse">
            <a:avLst/>
          </a:prstGeom>
          <a:solidFill>
            <a:srgbClr val="FAD2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bg1">
                  <a:lumMod val="8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Oval 5"/>
          <p:cNvSpPr/>
          <p:nvPr/>
        </p:nvSpPr>
        <p:spPr>
          <a:xfrm>
            <a:off x="4870536" y="2263557"/>
            <a:ext cx="2450926" cy="2450927"/>
          </a:xfrm>
          <a:prstGeom prst="ellipse">
            <a:avLst/>
          </a:prstGeom>
          <a:solidFill>
            <a:srgbClr val="F4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82569" y="2567758"/>
            <a:ext cx="17588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300318" y="2618245"/>
            <a:ext cx="30091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สนุกกับการเขียนโปรแกรม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09461" y="4026335"/>
            <a:ext cx="10767717" cy="1272413"/>
            <a:chOff x="716006" y="1757361"/>
            <a:chExt cx="10767717" cy="1272413"/>
          </a:xfrm>
        </p:grpSpPr>
        <p:grpSp>
          <p:nvGrpSpPr>
            <p:cNvPr id="32" name="Group 31"/>
            <p:cNvGrpSpPr/>
            <p:nvPr/>
          </p:nvGrpSpPr>
          <p:grpSpPr>
            <a:xfrm>
              <a:off x="8141842" y="1763246"/>
              <a:ext cx="3341881" cy="1266528"/>
              <a:chOff x="8278800" y="1696223"/>
              <a:chExt cx="3341881" cy="1266528"/>
            </a:xfrm>
          </p:grpSpPr>
          <p:sp>
            <p:nvSpPr>
              <p:cNvPr id="40" name="Rounded Rectangle 39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43" name="Freeform 42"/>
              <p:cNvSpPr/>
              <p:nvPr/>
            </p:nvSpPr>
            <p:spPr>
              <a:xfrm>
                <a:off x="8278800" y="1696223"/>
                <a:ext cx="333920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FFDE6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716006" y="1757361"/>
              <a:ext cx="3341881" cy="1272413"/>
              <a:chOff x="8281480" y="1690338"/>
              <a:chExt cx="3341881" cy="1272413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8281480" y="1696223"/>
                <a:ext cx="3339201" cy="1266528"/>
              </a:xfrm>
              <a:prstGeom prst="roundRect">
                <a:avLst>
                  <a:gd name="adj" fmla="val 15026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8281480" y="1690338"/>
                <a:ext cx="3341881" cy="258002"/>
              </a:xfrm>
              <a:custGeom>
                <a:avLst/>
                <a:gdLst>
                  <a:gd name="connsiteX0" fmla="*/ 190308 w 3339201"/>
                  <a:gd name="connsiteY0" fmla="*/ 0 h 258002"/>
                  <a:gd name="connsiteX1" fmla="*/ 3148893 w 3339201"/>
                  <a:gd name="connsiteY1" fmla="*/ 0 h 258002"/>
                  <a:gd name="connsiteX2" fmla="*/ 3339201 w 3339201"/>
                  <a:gd name="connsiteY2" fmla="*/ 190308 h 258002"/>
                  <a:gd name="connsiteX3" fmla="*/ 3339201 w 3339201"/>
                  <a:gd name="connsiteY3" fmla="*/ 258002 h 258002"/>
                  <a:gd name="connsiteX4" fmla="*/ 0 w 3339201"/>
                  <a:gd name="connsiteY4" fmla="*/ 258002 h 258002"/>
                  <a:gd name="connsiteX5" fmla="*/ 0 w 3339201"/>
                  <a:gd name="connsiteY5" fmla="*/ 190308 h 258002"/>
                  <a:gd name="connsiteX6" fmla="*/ 190308 w 3339201"/>
                  <a:gd name="connsiteY6" fmla="*/ 0 h 258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39201" h="258002">
                    <a:moveTo>
                      <a:pt x="190308" y="0"/>
                    </a:moveTo>
                    <a:lnTo>
                      <a:pt x="3148893" y="0"/>
                    </a:lnTo>
                    <a:cubicBezTo>
                      <a:pt x="3253997" y="0"/>
                      <a:pt x="3339201" y="85204"/>
                      <a:pt x="3339201" y="190308"/>
                    </a:cubicBezTo>
                    <a:lnTo>
                      <a:pt x="3339201" y="258002"/>
                    </a:lnTo>
                    <a:lnTo>
                      <a:pt x="0" y="258002"/>
                    </a:lnTo>
                    <a:lnTo>
                      <a:pt x="0" y="190308"/>
                    </a:lnTo>
                    <a:cubicBezTo>
                      <a:pt x="0" y="85204"/>
                      <a:pt x="85204" y="0"/>
                      <a:pt x="190308" y="0"/>
                    </a:cubicBezTo>
                    <a:close/>
                  </a:path>
                </a:pathLst>
              </a:custGeom>
              <a:solidFill>
                <a:srgbClr val="8781B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H Sarabun New" panose="020B0500040200020003" pitchFamily="34" charset="-34"/>
                  <a:cs typeface="TH Sarabun New" panose="020B0500040200020003" pitchFamily="34" charset="-34"/>
                </a:endParaRPr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8357225" y="4230522"/>
            <a:ext cx="28953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การตรวจสอบ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ข้อผิดพลาดของโปรแกรม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069399" y="4283297"/>
            <a:ext cx="26372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การเขียนโปรแกรมด้วย</a:t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endParaRPr lang="th-TH" sz="32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0" y="741634"/>
            <a:ext cx="3726024" cy="578889"/>
          </a:xfrm>
          <a:prstGeom prst="rect">
            <a:avLst/>
          </a:prstGeom>
          <a:solidFill>
            <a:srgbClr val="F498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3414178" y="692035"/>
            <a:ext cx="678086" cy="67808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57150">
            <a:solidFill>
              <a:srgbClr val="F498AF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93761" y="668574"/>
            <a:ext cx="3215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2</a:t>
            </a:r>
            <a:endParaRPr lang="en-US" sz="4400" b="1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65265" y="741634"/>
            <a:ext cx="33073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200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</a:p>
        </p:txBody>
      </p:sp>
    </p:spTree>
    <p:extLst>
      <p:ext uri="{BB962C8B-B14F-4D97-AF65-F5344CB8AC3E}">
        <p14:creationId xmlns:p14="http://schemas.microsoft.com/office/powerpoint/2010/main" val="32319516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9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การแก้ปัญหาโปรแกรมสำหรับโจทย์ข้อนี้สามารถใช้การทำซ้ำได้โดยนำบล็อกคำสั่ง       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มาวาง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858" y="1100030"/>
            <a:ext cx="5743908" cy="5300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887" y="275482"/>
            <a:ext cx="989239" cy="5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09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0467676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10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กำหนดให้ทำซ้ำ 2 ครั้ง จากนั้นนำบล็อกคำสั่ง                   มาวางต่อกัน 2 บล็อก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และบล็อกคำสั่ง                     ไปวางดังภาพ ซึ่งจะพบว่าจำนวนบล็อกคำสั่งเป็น 5 บล็อกพอดี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แล้วทดลองรันโปรแกรม</a:t>
            </a: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10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 startAt="11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ฝึกเขียนโปรแกรมตามเว็บไซต์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ไปตามลำดับ เพื่อเรียนรู้การเขียนโปรแกรม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2484" y="1464866"/>
            <a:ext cx="4970761" cy="43140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302" y="378538"/>
            <a:ext cx="1159791" cy="4602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773" y="787385"/>
            <a:ext cx="1270477" cy="45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71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81752" y="134305"/>
            <a:ext cx="95420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การเขียนโปรแกรมในกิจกรรมที่ผ่านมา นักเรียนจะเห็นว่า การเขียนโปรแกรมให้ทำงานแบบวนซ้ำ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จะทำให้เขียนโปรแกรมได้สะดวกขึ้น และทำให้คำสั่งโปรแกรมสั้นลงอีกด้วย</a:t>
            </a:r>
          </a:p>
          <a:p>
            <a:endParaRPr lang="th-TH" sz="1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งานหลาย ๆ ลักษณะจะเป็นการทำงานแบบวนซ้ำ เช่น การแสดงภาพเคลื่อนไหว หรือภาพแอนิเมชัน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จะใช้วิธีสร้างภาพขึ้นมา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หลาย ๆ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ภาพที่มีลักษณะแตกต่างกันไป จากนั้นจะเขียนโปรแกรมให้นำภาพ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แต่ละภาพมาแสดงและทำงานแบบวนซ้ำไปเรื่อย ๆ จนมองเห็นเป็นภาพเคลื่อนไหว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872" y="3876777"/>
            <a:ext cx="1771149" cy="1911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797" y="3810625"/>
            <a:ext cx="1618852" cy="1978138"/>
          </a:xfrm>
          <a:prstGeom prst="rect">
            <a:avLst/>
          </a:prstGeom>
        </p:spPr>
      </p:pic>
      <p:sp>
        <p:nvSpPr>
          <p:cNvPr id="11" name="Flowchart: Process 10"/>
          <p:cNvSpPr/>
          <p:nvPr/>
        </p:nvSpPr>
        <p:spPr>
          <a:xfrm>
            <a:off x="2094238" y="4253844"/>
            <a:ext cx="2006620" cy="395549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แสดงภาพที่ 1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Flowchart: Process 11"/>
          <p:cNvSpPr/>
          <p:nvPr/>
        </p:nvSpPr>
        <p:spPr>
          <a:xfrm>
            <a:off x="2094238" y="5304547"/>
            <a:ext cx="2006620" cy="395549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แสดงภาพที่ 2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4" name="Straight Arrow Connector 13"/>
          <p:cNvCxnSpPr>
            <a:endCxn id="20" idx="0"/>
          </p:cNvCxnSpPr>
          <p:nvPr/>
        </p:nvCxnSpPr>
        <p:spPr>
          <a:xfrm flipH="1">
            <a:off x="3097548" y="3367408"/>
            <a:ext cx="1" cy="31826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2"/>
            <a:endCxn id="12" idx="0"/>
          </p:cNvCxnSpPr>
          <p:nvPr/>
        </p:nvCxnSpPr>
        <p:spPr>
          <a:xfrm>
            <a:off x="3097548" y="4649393"/>
            <a:ext cx="0" cy="65515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/>
          <p:cNvCxnSpPr>
            <a:stCxn id="12" idx="2"/>
            <a:endCxn id="20" idx="6"/>
          </p:cNvCxnSpPr>
          <p:nvPr/>
        </p:nvCxnSpPr>
        <p:spPr>
          <a:xfrm rot="5400000" flipH="1" flipV="1">
            <a:off x="2215287" y="4692886"/>
            <a:ext cx="1889470" cy="124949"/>
          </a:xfrm>
          <a:prstGeom prst="bentConnector4">
            <a:avLst>
              <a:gd name="adj1" fmla="val -12099"/>
              <a:gd name="adj2" fmla="val 1046457"/>
            </a:avLst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lowchart: Connector 19"/>
          <p:cNvSpPr/>
          <p:nvPr/>
        </p:nvSpPr>
        <p:spPr>
          <a:xfrm>
            <a:off x="2972599" y="3685677"/>
            <a:ext cx="249898" cy="249898"/>
          </a:xfrm>
          <a:prstGeom prst="flowChartConnector">
            <a:avLst/>
          </a:prstGeom>
          <a:solidFill>
            <a:srgbClr val="EF7CB2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26" name="Straight Arrow Connector 25"/>
          <p:cNvCxnSpPr>
            <a:stCxn id="20" idx="4"/>
            <a:endCxn id="11" idx="0"/>
          </p:cNvCxnSpPr>
          <p:nvPr/>
        </p:nvCxnSpPr>
        <p:spPr>
          <a:xfrm>
            <a:off x="3097548" y="3935575"/>
            <a:ext cx="0" cy="318269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7" idx="0"/>
            <a:endCxn id="6" idx="0"/>
          </p:cNvCxnSpPr>
          <p:nvPr/>
        </p:nvCxnSpPr>
        <p:spPr>
          <a:xfrm rot="16200000" flipH="1" flipV="1">
            <a:off x="8664259" y="2392813"/>
            <a:ext cx="66152" cy="2901776"/>
          </a:xfrm>
          <a:prstGeom prst="bentConnector3">
            <a:avLst>
              <a:gd name="adj1" fmla="val -969148"/>
            </a:avLst>
          </a:prstGeom>
          <a:ln w="38100">
            <a:solidFill>
              <a:srgbClr val="FAA2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hevron 43"/>
          <p:cNvSpPr/>
          <p:nvPr/>
        </p:nvSpPr>
        <p:spPr>
          <a:xfrm>
            <a:off x="8456481" y="4516998"/>
            <a:ext cx="240854" cy="459972"/>
          </a:xfrm>
          <a:prstGeom prst="chevron">
            <a:avLst/>
          </a:prstGeom>
          <a:solidFill>
            <a:srgbClr val="FAA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Chevron 44"/>
          <p:cNvSpPr/>
          <p:nvPr/>
        </p:nvSpPr>
        <p:spPr>
          <a:xfrm>
            <a:off x="8704953" y="4516998"/>
            <a:ext cx="240854" cy="459972"/>
          </a:xfrm>
          <a:prstGeom prst="chevron">
            <a:avLst/>
          </a:prstGeom>
          <a:solidFill>
            <a:srgbClr val="FAA2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37927" y="2971860"/>
            <a:ext cx="1125893" cy="404256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4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75599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6" name="Freeform 5"/>
          <p:cNvSpPr/>
          <p:nvPr/>
        </p:nvSpPr>
        <p:spPr>
          <a:xfrm>
            <a:off x="1324946" y="90874"/>
            <a:ext cx="9075575" cy="918631"/>
          </a:xfrm>
          <a:custGeom>
            <a:avLst/>
            <a:gdLst>
              <a:gd name="connsiteX0" fmla="*/ 280209 w 8390755"/>
              <a:gd name="connsiteY0" fmla="*/ 0 h 1091413"/>
              <a:gd name="connsiteX1" fmla="*/ 8110546 w 8390755"/>
              <a:gd name="connsiteY1" fmla="*/ 0 h 1091413"/>
              <a:gd name="connsiteX2" fmla="*/ 8390755 w 8390755"/>
              <a:gd name="connsiteY2" fmla="*/ 280209 h 1091413"/>
              <a:gd name="connsiteX3" fmla="*/ 8390755 w 8390755"/>
              <a:gd name="connsiteY3" fmla="*/ 1091413 h 1091413"/>
              <a:gd name="connsiteX4" fmla="*/ 0 w 8390755"/>
              <a:gd name="connsiteY4" fmla="*/ 1091413 h 1091413"/>
              <a:gd name="connsiteX5" fmla="*/ 0 w 8390755"/>
              <a:gd name="connsiteY5" fmla="*/ 280209 h 1091413"/>
              <a:gd name="connsiteX6" fmla="*/ 280209 w 8390755"/>
              <a:gd name="connsiteY6" fmla="*/ 0 h 1091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90755" h="1091413">
                <a:moveTo>
                  <a:pt x="280209" y="0"/>
                </a:moveTo>
                <a:lnTo>
                  <a:pt x="8110546" y="0"/>
                </a:lnTo>
                <a:cubicBezTo>
                  <a:pt x="8265301" y="0"/>
                  <a:pt x="8390755" y="125454"/>
                  <a:pt x="8390755" y="280209"/>
                </a:cubicBezTo>
                <a:lnTo>
                  <a:pt x="8390755" y="1091413"/>
                </a:lnTo>
                <a:lnTo>
                  <a:pt x="0" y="1091413"/>
                </a:lnTo>
                <a:lnTo>
                  <a:pt x="0" y="280209"/>
                </a:lnTo>
                <a:cubicBezTo>
                  <a:pt x="0" y="125454"/>
                  <a:pt x="125454" y="0"/>
                  <a:pt x="280209" y="0"/>
                </a:cubicBezTo>
                <a:close/>
              </a:path>
            </a:pathLst>
          </a:custGeom>
          <a:solidFill>
            <a:srgbClr val="6E6F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436914" y="205273"/>
            <a:ext cx="8776995" cy="692112"/>
          </a:xfrm>
          <a:prstGeom prst="roundRect">
            <a:avLst>
              <a:gd name="adj" fmla="val 32299"/>
            </a:avLst>
          </a:prstGeom>
          <a:solidFill>
            <a:srgbClr val="8CD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324946" y="1012186"/>
            <a:ext cx="9075575" cy="13575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31098" y="1053931"/>
            <a:ext cx="729802" cy="59412"/>
          </a:xfrm>
          <a:prstGeom prst="rect">
            <a:avLst/>
          </a:prstGeom>
          <a:solidFill>
            <a:srgbClr val="C2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10231" y="217713"/>
            <a:ext cx="75296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การตรวจสอบข้อผิดพลาดของโปรแกรม</a:t>
            </a:r>
          </a:p>
        </p:txBody>
      </p:sp>
      <p:sp>
        <p:nvSpPr>
          <p:cNvPr id="11" name="Oval 10"/>
          <p:cNvSpPr/>
          <p:nvPr/>
        </p:nvSpPr>
        <p:spPr>
          <a:xfrm>
            <a:off x="1624457" y="279546"/>
            <a:ext cx="151150" cy="133851"/>
          </a:xfrm>
          <a:prstGeom prst="ellipse">
            <a:avLst/>
          </a:prstGeom>
          <a:solidFill>
            <a:srgbClr val="E6907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25990" y="279546"/>
            <a:ext cx="151150" cy="133851"/>
          </a:xfrm>
          <a:prstGeom prst="ellipse">
            <a:avLst/>
          </a:prstGeom>
          <a:solidFill>
            <a:srgbClr val="FDD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027522" y="279546"/>
            <a:ext cx="151150" cy="133851"/>
          </a:xfrm>
          <a:prstGeom prst="ellipse">
            <a:avLst/>
          </a:prstGeom>
          <a:solidFill>
            <a:srgbClr val="D0DE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rapezoid 13"/>
          <p:cNvSpPr/>
          <p:nvPr/>
        </p:nvSpPr>
        <p:spPr>
          <a:xfrm flipV="1">
            <a:off x="1324946" y="1155296"/>
            <a:ext cx="9075575" cy="112284"/>
          </a:xfrm>
          <a:prstGeom prst="trapezoid">
            <a:avLst>
              <a:gd name="adj" fmla="val 114954"/>
            </a:avLst>
          </a:prstGeom>
          <a:solidFill>
            <a:srgbClr val="C2C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8041977" y="1944264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718210" y="4115875"/>
            <a:ext cx="872612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การทำงานของโปรแกรมคอมพิวเตอร์อาจมีข้อผิดพลาดขึ้น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 ทำ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ให้การทำงานไม่เป็นไป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ตามที่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ต้องการ ข้อผิดพลาด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นี้อาจพบตอนนำโปรแกรมไปใช้งาน หรืออาจพบระหว่าง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 ถ้าพบว่าโปรแกรมทำงานไม่ถูกต้องเราอาจตรวจสอบการทำงาน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ทีละคำสั่ง แล้วแก้ไขให้ถูกต้อง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2989483" y="1657204"/>
            <a:ext cx="4903231" cy="905269"/>
          </a:xfrm>
          <a:prstGeom prst="wedgeRoundRectCallout">
            <a:avLst>
              <a:gd name="adj1" fmla="val 56127"/>
              <a:gd name="adj2" fmla="val -5692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10866" y="1711598"/>
            <a:ext cx="46512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หากโปรแกรมมีข้อผิดพลาด การทำงานของโปรแกรม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จะเป็นอย่างไร และนักเรียนจะแก้ไขอย่างไร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947597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01302" y="463719"/>
            <a:ext cx="1422400" cy="523220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3922" y="482424"/>
            <a:ext cx="6245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นักเรียนต้องการเขียนโปรแกรมให้ผึ้งเดินทางเก็บน้ำหวาน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522" y="487247"/>
            <a:ext cx="145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1301" y="1137191"/>
            <a:ext cx="10050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ปัญหานี้ผึ้งจะต้องเดินหน้าไปพบกับดอกไม้เพื่อเก็บน้ำหวาน จากนั้นทำแบบเดิมอีกครั้ง แต่โปรแกรมทำงานผิดพลาด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นักเรียนต้องหาข้อผิดพลาด โดยตรวจสอบการทำงาน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 หรือตรวจสอบจากอัลกอริทึมทีละขั้นตอน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50" y="1968188"/>
            <a:ext cx="5546933" cy="481020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1301" y="2410887"/>
            <a:ext cx="532074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ถ้าพิจารณาทีละคำสั่งที่ตำแหน่งต่าง ๆ จะพบว่าเมื่อทำคำสั่งในตำแหน่งหมายเลข 1 ผึ้งจะขยับไป 1 ช่อง ต่อมาเก็บน้ำหวานซึ่งเป็นคำสั่งในตำแหน่งหมายเลข 2 จึงทำให้การเก็บน้ำหวานนี้ไม่ตรงกับตำแหน่งของดอกไม้นั่นเอง</a:t>
            </a: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สำหรับโปรแกรมอื่น ๆ เราสามารถตรวจสอบหรือหาข้อผิดพลาดโดยพิจารณาทีละคำสั่งได้เช่นกัน ข้อผิดพลาดของโปรแกรมจะเรียกว่า บั๊ก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Bug)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ส่วนวิธีการหาข้อผิดพลาดเรียกว่า การดีบั๊ก (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Debug)</a:t>
            </a:r>
          </a:p>
        </p:txBody>
      </p:sp>
    </p:spTree>
    <p:extLst>
      <p:ext uri="{BB962C8B-B14F-4D97-AF65-F5344CB8AC3E}">
        <p14:creationId xmlns:p14="http://schemas.microsoft.com/office/powerpoint/2010/main" val="3543231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700207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2.2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0801" y="535381"/>
            <a:ext cx="4572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การหาข้อผิดพลาดของโปรแกรม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743" y="1780421"/>
            <a:ext cx="11444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นักเรียนฝึกหาข้อผิดพลาดของโปรแกรม โดยปฏิบัติตามขั้นตอน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เข้าสู่เว็บไซต์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เลือกหมวดนักเรียน และเลือกคอร์ส 2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โปรแกรมจะแสดงชื่อบทเรียนต่าง ๆ ออกมา ให้เลือกบทเรียน บทที่ 10 เรื่อง ผึ้ง: การดีบั๊ก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94" y="3684884"/>
            <a:ext cx="7998812" cy="217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7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โปรแกรมจะแสดงโจทย์ โดยผึ้งต้องเดินทางไปเก็บน้ำหวานในตำแหน่งที่กำหนด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แต่โปรแกรมที่เขียนไว้แล้วผิดพลาด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700" y="1505297"/>
            <a:ext cx="9176698" cy="4545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86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จากโจทย์ ผึ้งจะต้องเดินไปข้างหน้า 4 ครั้ง แล้วจึงเก็บน้ำหวาน แต่บล็อกของโปรแกรมผิดพลาด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และใช้บล็อกไปทั้งหมด 5 บล็อกแต่โจทย์ต้องการให้ใช้ 4 บล็อก</a:t>
            </a:r>
          </a:p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การแก้ไขโปรแกรมอาจเขียนโปรแกรมใหม่ โดยให้ทำซ้ำการเดินไปข้างหน้า 4 ครั้ง แล้วจึงเก็บน้ำหวาน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ก็จะใช้บล็อกคำสั่ง 4 บล็อกพอดี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782" y="2188185"/>
            <a:ext cx="8388534" cy="410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5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23" y="1320707"/>
            <a:ext cx="9843052" cy="38886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ทดลองให้โปรแกรมทำคำสั่งเป็นขั้นตอนทีละคำสั่ง โดยคลิกเมาส์ที่                 จะพบว่าผึ้งสามารถเก็บน้ำหวาน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ได้สำเร็จ</a:t>
            </a: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6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ทดลองแก้ไขโปรแกรมให้ถูกต้อง และฝึกฝนไปจนจบบทเรียน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7535" y="437010"/>
            <a:ext cx="996079" cy="42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908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24983" y="251275"/>
              <a:ext cx="6372325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การเขียนโปรแกรมด้วย </a:t>
              </a:r>
              <a:r>
                <a:rPr lang="en-US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Scratch</a:t>
              </a:r>
              <a:endParaRPr lang="th-TH" sz="4800" b="1" dirty="0">
                <a:latin typeface="Browallia New" panose="020B0604020202020204" pitchFamily="34" charset="-34"/>
                <a:cs typeface="Browallia New" panose="020B0604020202020204" pitchFamily="34" charset="-34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0195218" y="1100903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65574" y="3090925"/>
            <a:ext cx="934927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เป็นอีกโปรแกรมหนึ่งที่สามารถนำมาใช้เรียนรู้การเขียนโปรแกรมได้เป็นอย่างดี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มีลักษณะเป็นบล็อกโปรแกรม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Block)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การเขียนโปรแกรมจะนำบล็อกคำสั่งมาต่อกันคล้ายกับเว็บไซต์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https://code.org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การใช้งานโปรแกรมนี้มี 2 วิธี คือ การเข้าใช้งานแบบออนไลน์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Online)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โดยเปิดเว็บเบราว์เซอร์แล้วเขียนโปรแกรมผ่านเว็บไซต์ อีกวิธีการหนึ่งคือ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การเข้าใช้งานแบบออฟไลน์ (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Offline)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โดยดาวน์โหลดโปรแกรมมาติดตั้งที่เครื่องคอมพิวเตอร์</a:t>
            </a:r>
          </a:p>
          <a:p>
            <a:endParaRPr lang="th-TH" sz="1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เมื่อเปิดโปรแกรม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จะมีตัวละครเรียกว่า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sprite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โดยตัว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ละคร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  <a:r>
              <a:rPr lang="en-US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แมว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และสามารถเพิ่มตัวละคร หรือสร้างตัวละครเพิ่มขึ้นมาได้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5062792" y="1874781"/>
            <a:ext cx="4562302" cy="632234"/>
          </a:xfrm>
          <a:prstGeom prst="wedgeRoundRectCallout">
            <a:avLst>
              <a:gd name="adj1" fmla="val 57146"/>
              <a:gd name="adj2" fmla="val -41733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3969" y="2004243"/>
            <a:ext cx="4159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สร้างภาพเคลื่อนไหวได้อย่างไร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83" y="3400623"/>
            <a:ext cx="1589227" cy="171559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80905" y="5174039"/>
            <a:ext cx="19445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ตัวละครหลัก</a:t>
            </a:r>
            <a:b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ในโปรแกรม </a:t>
            </a:r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</a:p>
        </p:txBody>
      </p:sp>
    </p:spTree>
    <p:extLst>
      <p:ext uri="{BB962C8B-B14F-4D97-AF65-F5344CB8AC3E}">
        <p14:creationId xmlns:p14="http://schemas.microsoft.com/office/powerpoint/2010/main" val="3727818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D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865" y="249259"/>
            <a:ext cx="2791434" cy="144203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11891" y="1670669"/>
            <a:ext cx="11096553" cy="4682003"/>
          </a:xfrm>
          <a:prstGeom prst="roundRect">
            <a:avLst>
              <a:gd name="adj" fmla="val 6829"/>
            </a:avLst>
          </a:prstGeom>
          <a:solidFill>
            <a:schemeClr val="bg1"/>
          </a:solidFill>
          <a:ln w="57150">
            <a:solidFill>
              <a:srgbClr val="6770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586" y="2376072"/>
            <a:ext cx="1928771" cy="2161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003" y="2376072"/>
            <a:ext cx="2158772" cy="2161554"/>
          </a:xfrm>
          <a:prstGeom prst="rect">
            <a:avLst/>
          </a:prstGeom>
        </p:spPr>
      </p:pic>
      <p:cxnSp>
        <p:nvCxnSpPr>
          <p:cNvPr id="10" name="Straight Connector 9"/>
          <p:cNvCxnSpPr>
            <a:stCxn id="8" idx="0"/>
            <a:endCxn id="8" idx="2"/>
          </p:cNvCxnSpPr>
          <p:nvPr/>
        </p:nvCxnSpPr>
        <p:spPr>
          <a:xfrm>
            <a:off x="6160168" y="1670669"/>
            <a:ext cx="0" cy="4682003"/>
          </a:xfrm>
          <a:prstGeom prst="line">
            <a:avLst/>
          </a:prstGeom>
          <a:ln w="57150">
            <a:solidFill>
              <a:srgbClr val="6770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37709" y="5004928"/>
            <a:ext cx="3038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การทำงานลักษณะนี้เรียกว่า</a:t>
            </a:r>
          </a:p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“ การทำงานแบบวนซ้ำ ”</a:t>
            </a:r>
            <a:endParaRPr lang="en-US" sz="2800" b="1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60167" y="5004928"/>
            <a:ext cx="55139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 ผู้เขียนโปรแกรม</a:t>
            </a:r>
          </a:p>
          <a:p>
            <a:pPr algn="ctr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จะต้องกำหนดวัตถุประสงค์หรือปัญหาขึ้นมาก่อน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830" y="3045709"/>
            <a:ext cx="5264730" cy="1629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814" y="2021094"/>
            <a:ext cx="2442761" cy="82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030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2.3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50342" y="609520"/>
            <a:ext cx="43218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สร้างภาพเคลื่อนไหวอย่างง่าย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11444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นักเรียนเขียนโปรแกรม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ให้ตัวละครเคลื่อนไหว โดยปฏิบัติตามขั้นตอน ดังนี้</a:t>
            </a: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เปิดโปรแกรม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โดยเข้าไปที่เว็บไซต์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https://scratch.mit.edu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จะปรากฏหน้าโปรแกรม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884" y="2759086"/>
            <a:ext cx="5846231" cy="363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43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คลิกเมาส์เลือก                       เพื่อเข้าสู่การเริ่มเขียนโปรแกรม จะพบหน้าโปรแกรม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296" y="1057226"/>
            <a:ext cx="6676736" cy="49379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1856" y="438850"/>
            <a:ext cx="1318389" cy="40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251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เปลี่ยนภาษา โดยคลิกเมาส์ที่            แล้วเลือกภาษาไทย จากนั้นปิดคำแนะนำและเริ่มเข้าสู่การเขียนโปรแกรม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599" y="1055880"/>
            <a:ext cx="6289651" cy="51543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289" y="366882"/>
            <a:ext cx="628758" cy="52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2644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C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จะปรากฏหน้าโปรแกรม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9287" y="901269"/>
            <a:ext cx="5264698" cy="539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770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จะรวมบล็อกคำสั่งไว้เป็นกลุ่ม ๆ ซึ่งจะมีกลุ่มคำสั่งอยู่หลายกลุ่ม แต่ละกลุ่มมีสีต่างกัน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เมื่อเลือกกลุ่มที่ต้องการโปรแกรมจะแสดงบล็อกคำสั่งที่อยู่ในกลุ่มคำสั่งนั้นออกมา เช่น เมื่อเลือกกลุ่มคำสั่ง          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จะแสดงบล็อกคำสั่ง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321" y="1847460"/>
            <a:ext cx="7753376" cy="4466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7892" y="840103"/>
            <a:ext cx="608307" cy="461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16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นำบล็อกคำสั่ง             มาวางบนพื้นที่ทำงาน จากนั้นเลือกกลุ่มคำสั่ง            แล้วนำบล็อกคำสั่ง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มาวาง 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198" y="1387295"/>
            <a:ext cx="6323598" cy="49872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221" y="338286"/>
            <a:ext cx="659225" cy="5611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6831" y="271096"/>
            <a:ext cx="971789" cy="6863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5878" y="352749"/>
            <a:ext cx="779084" cy="52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323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              แล้วลากบล็อกคำสั่ง              มาวางในบล็อกคำสั่ง 	        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2704" y="1288599"/>
            <a:ext cx="7018183" cy="5029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545" y="284676"/>
            <a:ext cx="850231" cy="6841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2214" y="327852"/>
            <a:ext cx="790448" cy="5978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0621" y="287997"/>
            <a:ext cx="976437" cy="63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733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           แล้วลากบล็อกคำสั่ง                     มาวาง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665" y="272376"/>
            <a:ext cx="659225" cy="5611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3180" y="1028272"/>
            <a:ext cx="6721610" cy="5307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810" y="340811"/>
            <a:ext cx="1265392" cy="56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331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086777" y="5277197"/>
            <a:ext cx="7669109" cy="701269"/>
          </a:xfrm>
          <a:prstGeom prst="roundRect">
            <a:avLst>
              <a:gd name="adj" fmla="val 24510"/>
            </a:avLst>
          </a:prstGeom>
          <a:solidFill>
            <a:srgbClr val="FDDAB3"/>
          </a:solidFill>
          <a:ln w="19050">
            <a:solidFill>
              <a:srgbClr val="F28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8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คลิกเมาส์ที่ปุ่ม        แล้วสังเกตการทำงาน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1014" y="940049"/>
            <a:ext cx="6120154" cy="31330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8" y="378538"/>
            <a:ext cx="423548" cy="4953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745" y="4147612"/>
            <a:ext cx="111620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จากโปรแกรมเป็นการเขียนโปรแกรมแบบวนซ้ำไปเรื่อย ๆ ไม่มีที่สิ้นสุด โดยการวนซ้ำนั้นจะเปลี่ยนรูปร่างของตัวละครแล้วหน่วงเวลา ซึ่งจะทำให้มองเป็นภาพแอนิเมชันของแมว ถ้าต้องการหยุดโปรแกรมให้คลิกเมาส์ที่ปุ่ม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5886" y="4598308"/>
            <a:ext cx="476955" cy="45008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192525" y="5422351"/>
            <a:ext cx="7563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ถ้าต้องการให้แสดงผลเป็นภาพเคลื่อนไหวเร็วขึ้นหรือช้าลง นักเรียนจะทำอย่างไร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1021266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97" y="2532096"/>
            <a:ext cx="841998" cy="61947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1" y="423259"/>
            <a:ext cx="4580556" cy="1028168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2.4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1" y="341087"/>
            <a:ext cx="4572260" cy="1030513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43326" y="315170"/>
            <a:ext cx="4247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การเขียนโปรแกรมด้วย </a:t>
            </a:r>
            <a:r>
              <a:rPr lang="en-US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ให้ตัวละครเคลื่อนที่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5743" y="1774201"/>
            <a:ext cx="114446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นักเรียนเขียนโปรแกรม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ให้ตัวละครเคลื่อนที่ โดยปฏิบัติตามขั้นตอน ดังนี้</a:t>
            </a: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            แล้วลากบล็อกคำสั่ง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มาวางในพื้นที่ทำงาน แล้วกำหนดค่าเป็น 10 ดังภาพ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4664" y="2326433"/>
            <a:ext cx="5448372" cy="4336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7427" y="2506108"/>
            <a:ext cx="659225" cy="5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96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225490" y="90874"/>
            <a:ext cx="7741020" cy="1176708"/>
            <a:chOff x="2038942" y="90874"/>
            <a:chExt cx="8144407" cy="1398031"/>
          </a:xfrm>
        </p:grpSpPr>
        <p:sp>
          <p:nvSpPr>
            <p:cNvPr id="6" name="Freeform 5"/>
            <p:cNvSpPr/>
            <p:nvPr/>
          </p:nvSpPr>
          <p:spPr>
            <a:xfrm>
              <a:off x="2038942" y="90874"/>
              <a:ext cx="8144407" cy="1091413"/>
            </a:xfrm>
            <a:custGeom>
              <a:avLst/>
              <a:gdLst>
                <a:gd name="connsiteX0" fmla="*/ 280209 w 8390755"/>
                <a:gd name="connsiteY0" fmla="*/ 0 h 1091413"/>
                <a:gd name="connsiteX1" fmla="*/ 8110546 w 8390755"/>
                <a:gd name="connsiteY1" fmla="*/ 0 h 1091413"/>
                <a:gd name="connsiteX2" fmla="*/ 8390755 w 8390755"/>
                <a:gd name="connsiteY2" fmla="*/ 280209 h 1091413"/>
                <a:gd name="connsiteX3" fmla="*/ 8390755 w 8390755"/>
                <a:gd name="connsiteY3" fmla="*/ 1091413 h 1091413"/>
                <a:gd name="connsiteX4" fmla="*/ 0 w 8390755"/>
                <a:gd name="connsiteY4" fmla="*/ 1091413 h 1091413"/>
                <a:gd name="connsiteX5" fmla="*/ 0 w 8390755"/>
                <a:gd name="connsiteY5" fmla="*/ 280209 h 1091413"/>
                <a:gd name="connsiteX6" fmla="*/ 280209 w 8390755"/>
                <a:gd name="connsiteY6" fmla="*/ 0 h 1091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390755" h="1091413">
                  <a:moveTo>
                    <a:pt x="280209" y="0"/>
                  </a:moveTo>
                  <a:lnTo>
                    <a:pt x="8110546" y="0"/>
                  </a:lnTo>
                  <a:cubicBezTo>
                    <a:pt x="8265301" y="0"/>
                    <a:pt x="8390755" y="125454"/>
                    <a:pt x="8390755" y="280209"/>
                  </a:cubicBezTo>
                  <a:lnTo>
                    <a:pt x="8390755" y="1091413"/>
                  </a:lnTo>
                  <a:lnTo>
                    <a:pt x="0" y="1091413"/>
                  </a:lnTo>
                  <a:lnTo>
                    <a:pt x="0" y="280209"/>
                  </a:lnTo>
                  <a:cubicBezTo>
                    <a:pt x="0" y="125454"/>
                    <a:pt x="125454" y="0"/>
                    <a:pt x="280209" y="0"/>
                  </a:cubicBezTo>
                  <a:close/>
                </a:path>
              </a:pathLst>
            </a:custGeom>
            <a:solidFill>
              <a:srgbClr val="6E6F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176989" y="236891"/>
              <a:ext cx="7868313" cy="818713"/>
            </a:xfrm>
            <a:prstGeom prst="roundRect">
              <a:avLst/>
            </a:prstGeom>
            <a:solidFill>
              <a:srgbClr val="8CD7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038942" y="1174902"/>
              <a:ext cx="8144407" cy="171855"/>
            </a:xfrm>
            <a:prstGeom prst="rect">
              <a:avLst/>
            </a:prstGeom>
            <a:solidFill>
              <a:srgbClr val="E8E8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27229" y="1220289"/>
              <a:ext cx="767832" cy="70587"/>
            </a:xfrm>
            <a:prstGeom prst="rect">
              <a:avLst/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80856" y="250872"/>
              <a:ext cx="6260578" cy="987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4800" b="1" dirty="0">
                  <a:latin typeface="Browallia New" panose="020B0604020202020204" pitchFamily="34" charset="-34"/>
                  <a:cs typeface="Browallia New" panose="020B0604020202020204" pitchFamily="34" charset="-34"/>
                </a:rPr>
                <a:t>การทำงานของคอมพิวเตอร์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2317235" y="305743"/>
              <a:ext cx="159026" cy="159026"/>
            </a:xfrm>
            <a:prstGeom prst="ellipse">
              <a:avLst/>
            </a:prstGeom>
            <a:solidFill>
              <a:srgbClr val="E690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529270" y="305743"/>
              <a:ext cx="159026" cy="159026"/>
            </a:xfrm>
            <a:prstGeom prst="ellipse">
              <a:avLst/>
            </a:prstGeom>
            <a:solidFill>
              <a:srgbClr val="FDD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741304" y="305743"/>
              <a:ext cx="159026" cy="159026"/>
            </a:xfrm>
            <a:prstGeom prst="ellipse">
              <a:avLst/>
            </a:prstGeom>
            <a:solidFill>
              <a:srgbClr val="D0DE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rapezoid 13"/>
            <p:cNvSpPr/>
            <p:nvPr/>
          </p:nvSpPr>
          <p:spPr>
            <a:xfrm flipV="1">
              <a:off x="2038942" y="1346757"/>
              <a:ext cx="8144407" cy="142148"/>
            </a:xfrm>
            <a:prstGeom prst="trapezoid">
              <a:avLst>
                <a:gd name="adj" fmla="val 114954"/>
              </a:avLst>
            </a:prstGeom>
            <a:solidFill>
              <a:srgbClr val="C2C3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9966510" y="1400224"/>
            <a:ext cx="1214455" cy="1895039"/>
            <a:chOff x="10282206" y="4378896"/>
            <a:chExt cx="1214455" cy="189503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2852" y="4378896"/>
              <a:ext cx="1073162" cy="14949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10282206" y="5873825"/>
              <a:ext cx="12144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h-TH" sz="2000" b="1" dirty="0">
                  <a:latin typeface="TH Sarabun New" panose="020B0500040200020003" pitchFamily="34" charset="-34"/>
                  <a:cs typeface="TH Sarabun New" panose="020B0500040200020003" pitchFamily="34" charset="-34"/>
                </a:rPr>
                <a:t>คำถามสำคัญ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0395" y="3611243"/>
            <a:ext cx="109112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คอมพิวเตอร์จะรับข้อมูลเข้ามาประมวลผล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แล้วส่งค่าที่ประมวลผลได้ออกไป โดยการทำงานนั้นจะทำตามคำสั่ง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หรือโปรแกรมที่ออกมาอย่างเป็นขั้นตอน โปรแกรมต่าง ๆ ที่ต้องการให้คอมพิวเตอร์ทำงานนั้นจะเกิดจากการ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 ดังนั้น การเขียนโปรแกรมเป็นการสร้างลำดับของคำสั่งเพื่อให้คอมพิวเตอร์ทำงานตามคำสั่งนั่นเอง</a:t>
            </a: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en-US" sz="16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การเริ่มเขียนโปรแกรมจะต้องออกแบบการทำงานของโปรแกรมขึ้นมาก่อนหรือเรียกว่า ขั้นตอนวิธี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โดยสร้างเป็นลำดับของคำสั่งที่ต้องการให้ทำงาน</a:t>
            </a:r>
          </a:p>
        </p:txBody>
      </p:sp>
      <p:sp>
        <p:nvSpPr>
          <p:cNvPr id="19" name="Rounded Rectangular Callout 18"/>
          <p:cNvSpPr/>
          <p:nvPr/>
        </p:nvSpPr>
        <p:spPr>
          <a:xfrm>
            <a:off x="4688878" y="1757667"/>
            <a:ext cx="4840133" cy="786154"/>
          </a:xfrm>
          <a:prstGeom prst="wedgeRoundRectCallout">
            <a:avLst>
              <a:gd name="adj1" fmla="val 56430"/>
              <a:gd name="adj2" fmla="val -28476"/>
              <a:gd name="adj3" fmla="val 16667"/>
            </a:avLst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04925" y="1921920"/>
            <a:ext cx="4608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นักเรียนจะทำอย่างไรเพื่อให้หุ่นยนต์ทำงานตามคำสั่ง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202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เลือกกลุ่มคำสั่ง             แล้วลากบล็อกคำสั่ง                   มาวาง โดยกำหนดให้เคลื่อนที่ไป 10 ก้าว 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687" y="1206759"/>
            <a:ext cx="6608942" cy="51801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62" y="347382"/>
            <a:ext cx="1307490" cy="554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8227" y="335579"/>
            <a:ext cx="695520" cy="493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10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B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0745" y="378538"/>
            <a:ext cx="1144460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ลากบล็อกคำสั่ง              และ                     มาวาง ดังภาพ</a:t>
            </a: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en-US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 startAt="3"/>
            </a:pP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514350" indent="-514350">
              <a:buFont typeface="+mj-lt"/>
              <a:buAutoNum type="arabicPeriod" startAt="4"/>
            </a:pP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ทดลองคลิกเมาส์ที่ปุ่ม        แล้วสังเกตการทำงานจะเห็นว่าตัวละครสามารถเคลื่อนที่ได้ พร้อมกับขยับขาไปด้วย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180" y="945477"/>
            <a:ext cx="5348526" cy="38610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019" y="351223"/>
            <a:ext cx="767162" cy="6215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5317" y="351223"/>
            <a:ext cx="1124727" cy="5123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7921" y="4926781"/>
            <a:ext cx="423548" cy="495336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314143" y="5723069"/>
            <a:ext cx="9490706" cy="523220"/>
          </a:xfrm>
          <a:prstGeom prst="roundRect">
            <a:avLst>
              <a:gd name="adj" fmla="val 24510"/>
            </a:avLst>
          </a:prstGeom>
          <a:solidFill>
            <a:srgbClr val="FDDAB3"/>
          </a:solidFill>
          <a:ln w="19050">
            <a:solidFill>
              <a:srgbClr val="F28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80930" y="5723068"/>
            <a:ext cx="948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ถ้าต้องการเขียนโปรแกรมให้ตัวละครเคลื่อนที่กลับไปกลับมา แบบวนซ้ำ จะเขียนโปรแกรมได้อย่างไร</a:t>
            </a:r>
          </a:p>
        </p:txBody>
      </p:sp>
    </p:spTree>
    <p:extLst>
      <p:ext uri="{BB962C8B-B14F-4D97-AF65-F5344CB8AC3E}">
        <p14:creationId xmlns:p14="http://schemas.microsoft.com/office/powerpoint/2010/main" val="3976200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Oval 32"/>
          <p:cNvSpPr/>
          <p:nvPr/>
        </p:nvSpPr>
        <p:spPr>
          <a:xfrm>
            <a:off x="1580594" y="2877514"/>
            <a:ext cx="409277" cy="40927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5771995" y="3371658"/>
            <a:ext cx="3382592" cy="3228522"/>
          </a:xfrm>
          <a:prstGeom prst="roundRect">
            <a:avLst>
              <a:gd name="adj" fmla="val 9759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1887748" y="3990189"/>
            <a:ext cx="3382592" cy="1821806"/>
          </a:xfrm>
          <a:prstGeom prst="roundRect">
            <a:avLst>
              <a:gd name="adj" fmla="val 9759"/>
            </a:avLst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580594" y="2326451"/>
            <a:ext cx="409277" cy="40927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1085" y="271403"/>
            <a:ext cx="938627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การเขียนโปรแกรมไม่ว่าจะใช้เครื่องมือใด ๆ ผู้เขียนโปรแกรมจะต้องกำหนดวัตถุประสงค์หรือ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ปัญหาการเขียนขึ้นมาก่อน จากนั้นวางแผนการแก้ปัญหาหรือเขียนอัลกอริทึม แล้วเลือกใช้เครื่องมือในการเขียน เช่น ถ้าต้องการให้ตัวละครเดินไปข้างหน้า แล้วแสดงข้อความว่า “สวัสดี” สามารถทำได้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ดังขั้นตอนต่อไปนี้</a:t>
            </a:r>
          </a:p>
          <a:p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457200" indent="-457200">
              <a:buFont typeface="+mj-lt"/>
              <a:buAutoNum type="arabicPeriod"/>
            </a:pP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วัตถุประสงค์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ให้ตัวละครเดิน แล้วแสดงข้อความว่า “สวัสดี”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วางแผนการแก้ปัญหา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เขียนอัลกอริทึมหรือผังงานได้ ดังนี้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78227" y="4127113"/>
            <a:ext cx="30307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1. ให้ตัวละครเดินหน้า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2. แสดงข้อความสวัสดี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</a:p>
        </p:txBody>
      </p:sp>
      <p:sp>
        <p:nvSpPr>
          <p:cNvPr id="15" name="Flowchart: Process 14"/>
          <p:cNvSpPr/>
          <p:nvPr/>
        </p:nvSpPr>
        <p:spPr>
          <a:xfrm>
            <a:off x="6459982" y="4429422"/>
            <a:ext cx="2006620" cy="395549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เดินหน้า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Flowchart: Process 15"/>
          <p:cNvSpPr/>
          <p:nvPr/>
        </p:nvSpPr>
        <p:spPr>
          <a:xfrm>
            <a:off x="6459982" y="5194228"/>
            <a:ext cx="2006620" cy="395549"/>
          </a:xfrm>
          <a:prstGeom prst="flowChartProcess">
            <a:avLst/>
          </a:prstGeom>
          <a:solidFill>
            <a:srgbClr val="FDD1B8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แสดงข้อความ “สวัสดี”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7463291" y="4072025"/>
            <a:ext cx="1" cy="35739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5" idx="2"/>
            <a:endCxn id="16" idx="0"/>
          </p:cNvCxnSpPr>
          <p:nvPr/>
        </p:nvCxnSpPr>
        <p:spPr>
          <a:xfrm>
            <a:off x="7463292" y="4824971"/>
            <a:ext cx="0" cy="36925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6" idx="2"/>
          </p:cNvCxnSpPr>
          <p:nvPr/>
        </p:nvCxnSpPr>
        <p:spPr>
          <a:xfrm>
            <a:off x="7463292" y="5589777"/>
            <a:ext cx="0" cy="369256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ounded Rectangle 1"/>
          <p:cNvSpPr/>
          <p:nvPr/>
        </p:nvSpPr>
        <p:spPr>
          <a:xfrm>
            <a:off x="6935483" y="3679075"/>
            <a:ext cx="1055616" cy="408173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เริ่มต้น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935483" y="5959033"/>
            <a:ext cx="1055616" cy="408173"/>
          </a:xfrm>
          <a:prstGeom prst="roundRect">
            <a:avLst>
              <a:gd name="adj" fmla="val 50000"/>
            </a:avLst>
          </a:prstGeom>
          <a:solidFill>
            <a:srgbClr val="D9EAB6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จบ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7310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557783" y="400556"/>
            <a:ext cx="409277" cy="409277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2424" y="363236"/>
            <a:ext cx="8789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เลือกเครื่องมือในการเขียน </a:t>
            </a: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ใช้โปรแกรม 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เขียนโปรแกรมตามอัลกอริทึมได้ ดังนี้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86" y="1149257"/>
            <a:ext cx="3960108" cy="28342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185" y="1147048"/>
            <a:ext cx="3961283" cy="283425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943518" y="4037394"/>
            <a:ext cx="2835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การใช้บล็อกคำสั่งให้ตัวละครเคลื่อนที่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33926" y="4037726"/>
            <a:ext cx="3287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การใช้บล็อกคำสั่งให้ตัวละครแสดงข้อความ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2366" y="1611385"/>
            <a:ext cx="2769697" cy="23641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518360" y="4037394"/>
            <a:ext cx="18977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ผลการทดสอบโปรแกรม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67060" y="5059780"/>
            <a:ext cx="8545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ทดสอบโปรแกรม โดยคลิกเมาส์ที่           จะพบว่าตัวละครจะเดินหน้าแล้วแสดงข้อความ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16" y="5065567"/>
            <a:ext cx="471392" cy="471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22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1558327"/>
          </a:xfrm>
          <a:prstGeom prst="rect">
            <a:avLst/>
          </a:prstGeom>
          <a:solidFill>
            <a:srgbClr val="8BD3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847580" y="687676"/>
            <a:ext cx="1698921" cy="56136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345922" y="863602"/>
            <a:ext cx="797164" cy="10475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53370" y="317372"/>
            <a:ext cx="5239919" cy="1165157"/>
          </a:xfrm>
          <a:prstGeom prst="rect">
            <a:avLst/>
          </a:prstGeom>
          <a:solidFill>
            <a:srgbClr val="F48496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14" y="67653"/>
            <a:ext cx="1640115" cy="149067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88139" y="631373"/>
            <a:ext cx="1698921" cy="561367"/>
          </a:xfrm>
          <a:prstGeom prst="rect">
            <a:avLst/>
          </a:prstGeom>
          <a:solidFill>
            <a:srgbClr val="F48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05806" y="650446"/>
            <a:ext cx="1863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กิจกรรมที่ 2.5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980800" y="234889"/>
            <a:ext cx="5230429" cy="1167814"/>
          </a:xfrm>
          <a:prstGeom prst="rect">
            <a:avLst/>
          </a:prstGeom>
          <a:solidFill>
            <a:srgbClr val="FDD9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80800" y="181912"/>
            <a:ext cx="52304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การเขียนโปรแกรมด้วย </a:t>
            </a:r>
            <a: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Scratch</a:t>
            </a:r>
            <a:br>
              <a:rPr lang="en-US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4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ให้ตัวละครทำงานซ้ำไม่สิ้นสุด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 dirty="0"/>
              <a:t>เทคโนโลยี (วิทยาการคำนวณ) ชั้นประถมศึกษาปีที่ </a:t>
            </a:r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1286" y="2080842"/>
            <a:ext cx="982575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นักเรียนออกแบบโปรแกรมให้ตัวละครเดิน แล้วแสดงข้อความที่กำหนดขึ้นเองไปเรื่อย ๆ </a:t>
            </a:r>
            <a: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ไม่สิ้นสุด แล้วทดลองรันโปรแกรม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3691975" y="3820665"/>
            <a:ext cx="4363453" cy="736802"/>
          </a:xfrm>
          <a:prstGeom prst="roundRect">
            <a:avLst>
              <a:gd name="adj" fmla="val 24510"/>
            </a:avLst>
          </a:prstGeom>
          <a:solidFill>
            <a:srgbClr val="FDDAB3"/>
          </a:solidFill>
          <a:ln w="19050">
            <a:solidFill>
              <a:srgbClr val="F28B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2493" y="3940466"/>
            <a:ext cx="40320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นักเรียนจะหยุดโปรแกรมได้อย่างไร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99" y="4285013"/>
            <a:ext cx="1618852" cy="197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57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160167" y="2197236"/>
            <a:ext cx="5931627" cy="2004753"/>
          </a:xfrm>
          <a:prstGeom prst="wedgeRoundRectCallout">
            <a:avLst>
              <a:gd name="adj1" fmla="val 37947"/>
              <a:gd name="adj2" fmla="val 80333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4021" y="437525"/>
            <a:ext cx="8716348" cy="705475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06137" y="418823"/>
            <a:ext cx="8212975" cy="769441"/>
          </a:xfrm>
          <a:prstGeom prst="rect">
            <a:avLst/>
          </a:prstGeom>
          <a:noFill/>
          <a:effectLst>
            <a:glow rad="5334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h-TH" sz="32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แบบพัฒนาทักษะในการทำข้อสอบปรนัยเพื่อประเมินผลตัวชี้วัด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2382" y="1734922"/>
            <a:ext cx="58889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ข้อใดกล่าวถึงการเขียนโปรแกรมได้ถูกต้อง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การเริ่มทำงานกับคอมพิวเตอร์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บันทึกโปรแกรมคอมพิวเตอร์ 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นำคำสั่งที่คอมพิวเตอร์รู้จักมาเรียงลำดับ</a:t>
            </a:r>
          </a:p>
          <a:p>
            <a:pPr marL="971550" lvl="1" indent="-514350">
              <a:lnSpc>
                <a:spcPct val="15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เลือกใช้ซอฟต์แวร์ในเครื่องคอมพิวเตอร์ 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endParaRPr lang="th-TH" sz="28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29733" y="1262954"/>
            <a:ext cx="74238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</a:t>
            </a:r>
            <a:r>
              <a:rPr lang="en-US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r>
              <a:rPr lang="th-TH" sz="4000" b="1" dirty="0" smtClean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4000" b="1" dirty="0">
                <a:solidFill>
                  <a:srgbClr val="7D95D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เขียนโปรแกรมคอมพิวเตอร์</a:t>
            </a:r>
            <a:endParaRPr lang="en-US" sz="4000" b="1" dirty="0">
              <a:solidFill>
                <a:srgbClr val="7D95D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610717" y="443966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94806" y="2220269"/>
            <a:ext cx="56969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เพราะการเขียนโปรแกรมเป็นการนำคำสั่งที่คอมพิวเตอร์รู้จักมาเรียงลำดับ แล้วคอมพิวเตอร์จะทำงานตาม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ละคำสั่ง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584922-69DB-594B-932A-1EBB43D9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FEEBD1-E2A4-664E-94E0-7FEF3E092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878" y="51745"/>
            <a:ext cx="936758" cy="1483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F3182C3-4D6B-6749-8440-BA08D8BCAC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657" y="51745"/>
            <a:ext cx="934536" cy="1483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9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80" y="2170377"/>
            <a:ext cx="5652182" cy="1846502"/>
          </a:xfrm>
          <a:prstGeom prst="wedgeRoundRectCallout">
            <a:avLst>
              <a:gd name="adj1" fmla="val 39389"/>
              <a:gd name="adj2" fmla="val 8767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9" y="745344"/>
            <a:ext cx="6587060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 startAt="2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ก่อนเริ่มเขียนโปรแกรมคอมพิวเตอร์ควรทำสิ่ง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เขียนคำสั่งคอมพิวเตอร์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ตรวจสอบ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ออกแบบ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ขั้นตอนการทำงาน</a:t>
            </a:r>
          </a:p>
          <a:p>
            <a:pPr marL="914400" lvl="1" indent="-45720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เลือกใช้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สื่อในการพัฒนาโปรแกรม </a:t>
            </a:r>
          </a:p>
        </p:txBody>
      </p:sp>
      <p:sp>
        <p:nvSpPr>
          <p:cNvPr id="9" name="Oval 8"/>
          <p:cNvSpPr/>
          <p:nvPr/>
        </p:nvSpPr>
        <p:spPr>
          <a:xfrm>
            <a:off x="1113688" y="4144155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423392" y="2377452"/>
            <a:ext cx="4959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เพราะจะทำให้เขียนโปรแกรมได้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อย่างเป็น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ลำดับขั้นตอน และเกิดปัญหาน้อยที่สุด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3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ular Callout 23"/>
          <p:cNvSpPr/>
          <p:nvPr/>
        </p:nvSpPr>
        <p:spPr>
          <a:xfrm>
            <a:off x="6057679" y="1896780"/>
            <a:ext cx="5918521" cy="2035955"/>
          </a:xfrm>
          <a:prstGeom prst="wedgeRoundRectCallout">
            <a:avLst>
              <a:gd name="adj1" fmla="val 39193"/>
              <a:gd name="adj2" fmla="val 9166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528" y="745344"/>
            <a:ext cx="7615117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3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คอมพิวเตอร์มีความสามารถสูงกว่ามนุษย์ในด้าน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ทำงานได้เอง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ซ้ำ ๆ ได้ดี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ทำงานได้ตามมนุษย์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ทำงานได้มากกว่ามนุษย์ 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10660" y="313010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9261" y="2011589"/>
            <a:ext cx="56950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เพราะคอมพิวเตอร์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ทำงานซ้ำๆ กันได้ดีกว่ามนุษย์และทำงานได้รวดเร็ว ถ้ามนุษย์ทำงานซ้ำๆ จำนวน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ทำให้งานมีคุณภาพลดลง เนื่องจากเกิดการอ่อนแรง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4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8698215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4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 </a:t>
            </a:r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สามารถนำมาเขียนโปรแกรมได้ในลักษณะ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เขียนโปรแกรมโดยใช้ภาพ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โปรแกรมโดยใช้ภาษาระดับสูง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โปรแกรมโดยใช้แผนภาพความคิด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เขียน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โปรแกรมโดยใช้การวางบล็อกคำสั่ง </a:t>
            </a:r>
          </a:p>
        </p:txBody>
      </p:sp>
      <p:sp>
        <p:nvSpPr>
          <p:cNvPr id="9" name="Oval 8"/>
          <p:cNvSpPr/>
          <p:nvPr/>
        </p:nvSpPr>
        <p:spPr>
          <a:xfrm>
            <a:off x="1126613" y="509054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5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345382" y="2075708"/>
            <a:ext cx="5364480" cy="1636852"/>
          </a:xfrm>
          <a:prstGeom prst="wedgeRoundRectCallout">
            <a:avLst>
              <a:gd name="adj1" fmla="val 38550"/>
              <a:gd name="adj2" fmla="val 11029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5724" y="2201637"/>
            <a:ext cx="49266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เพราะโปรแกรม </a:t>
            </a:r>
            <a:r>
              <a:rPr lang="en-US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Scratch 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เป็นการเรียงบล็อคคำสั่งจะมีข้อความภาษาไทยหรือภาษาอังกฤษอยู่</a:t>
            </a:r>
          </a:p>
        </p:txBody>
      </p:sp>
    </p:spTree>
    <p:extLst>
      <p:ext uri="{BB962C8B-B14F-4D97-AF65-F5344CB8AC3E}">
        <p14:creationId xmlns:p14="http://schemas.microsoft.com/office/powerpoint/2010/main" val="111706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 startAt="5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ถ้าต้องการให้โปรแกรมทำงานเมื่อกดคีย์ใดคีย์หนึ่งบนคีย์บอร์ด 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ควร</a:t>
            </a: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ใช้กลุ่มคำสั่งใด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 กลุ่มคำสั่งตัวแปร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คำสั่งเหตุการณ์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คำสั่งรูปลักษณ์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กลุ่ม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คำสั่งตัวดำเนินการ </a:t>
            </a:r>
            <a:endParaRPr lang="th-TH" sz="3200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Oval 8"/>
          <p:cNvSpPr/>
          <p:nvPr/>
        </p:nvSpPr>
        <p:spPr>
          <a:xfrm>
            <a:off x="1135938" y="3701083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5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6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7193280" y="2170377"/>
            <a:ext cx="4516582" cy="163685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92785" y="2201637"/>
            <a:ext cx="41896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เพราะกลุ่มคำสั่งเหตุการณ์จะมีบล็อกคำสั่งที่สามารถใช้คีย์บอร์ดควบคุมตัวละครอยู่</a:t>
            </a:r>
          </a:p>
        </p:txBody>
      </p:sp>
    </p:spTree>
    <p:extLst>
      <p:ext uri="{BB962C8B-B14F-4D97-AF65-F5344CB8AC3E}">
        <p14:creationId xmlns:p14="http://schemas.microsoft.com/office/powerpoint/2010/main" val="15981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01302" y="463719"/>
            <a:ext cx="1422400" cy="523220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75245"/>
            <a:ext cx="594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หุ่นยนต์ตัวหนึ่งรู้จักคำสั่ง 4 คำสั่ง คือ เดินหน้า ถอยหลัง นั่งลง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และยืนขึ้น การเขียนโปรแกรมสั่งงานให้หุ่นยนต์ซึ่งนั่งอยู่ที่ตำแหน่งเริ่มต้นหรือจุด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เดินทางไปนั่งที่จุด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เราสามารถเขียน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โปรแกรมได้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522" y="487247"/>
            <a:ext cx="118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98" y="986939"/>
            <a:ext cx="3657600" cy="14707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3118176"/>
            <a:ext cx="3657600" cy="19871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98" y="3177671"/>
            <a:ext cx="3657600" cy="18681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40285" y="5173083"/>
            <a:ext cx="1567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1. ยืนขึ้น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52787" y="5173083"/>
            <a:ext cx="173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2. เดินหน้า</a:t>
            </a:r>
          </a:p>
        </p:txBody>
      </p:sp>
    </p:spTree>
    <p:extLst>
      <p:ext uri="{BB962C8B-B14F-4D97-AF65-F5344CB8AC3E}">
        <p14:creationId xmlns:p14="http://schemas.microsoft.com/office/powerpoint/2010/main" val="1776048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694378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6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ถ้าต้องการวาดตัวละครขึ้นมาใหม่ ควรเลือกเมนูใด </a:t>
            </a:r>
            <a:endParaRPr lang="th-TH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โค้ด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แก้ไข</a:t>
            </a:r>
            <a:endParaRPr lang="th-TH" sz="3200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สตูม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เคลื่อนที่ </a:t>
            </a:r>
          </a:p>
        </p:txBody>
      </p:sp>
      <p:sp>
        <p:nvSpPr>
          <p:cNvPr id="9" name="Oval 8"/>
          <p:cNvSpPr/>
          <p:nvPr/>
        </p:nvSpPr>
        <p:spPr>
          <a:xfrm>
            <a:off x="1125837" y="4114687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6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7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999316" y="1756757"/>
            <a:ext cx="4710546" cy="1837068"/>
          </a:xfrm>
          <a:prstGeom prst="wedgeRoundRectCallout">
            <a:avLst>
              <a:gd name="adj1" fmla="val 36925"/>
              <a:gd name="adj2" fmla="val 10345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87491" y="1874051"/>
            <a:ext cx="4294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เพราะคอสตูมเป็นเมนูที่ใช้เปลี่ยนตัวละครหรือวาดตัวละครใหม่</a:t>
            </a:r>
          </a:p>
        </p:txBody>
      </p:sp>
    </p:spTree>
    <p:extLst>
      <p:ext uri="{BB962C8B-B14F-4D97-AF65-F5344CB8AC3E}">
        <p14:creationId xmlns:p14="http://schemas.microsoft.com/office/powerpoint/2010/main" val="9018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7"/>
            </a:pP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คำสั่งประเภทใดอยู่ในกลุ่มคำสั่ง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ควบคุม</a:t>
            </a:r>
            <a:endParaRPr lang="en-US" sz="36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การทำงานซ้ำ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รับและส่งข้อมูล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หันทิศทางตัวละคร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กำหนดตำแหน่งการเคลื่อนที่ </a:t>
            </a:r>
          </a:p>
        </p:txBody>
      </p:sp>
      <p:sp>
        <p:nvSpPr>
          <p:cNvPr id="9" name="Oval 8"/>
          <p:cNvSpPr/>
          <p:nvPr/>
        </p:nvSpPr>
        <p:spPr>
          <a:xfrm>
            <a:off x="1102686" y="2196464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8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292437" y="2033847"/>
            <a:ext cx="6417426" cy="177338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58196" y="2225009"/>
            <a:ext cx="5872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เพราะกลุ่มคำสั่งควบคุม จะมีบล็อกคำสั่งที่ใช้ควบคุมโปรแกรม เช่น ทำซ้ำ 10 รอบ วนซ้ำตลอด รอ 1 นาที</a:t>
            </a:r>
          </a:p>
        </p:txBody>
      </p:sp>
    </p:spTree>
    <p:extLst>
      <p:ext uri="{BB962C8B-B14F-4D97-AF65-F5344CB8AC3E}">
        <p14:creationId xmlns:p14="http://schemas.microsoft.com/office/powerpoint/2010/main" val="4034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8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งานลักษณะใดควรเขียนโปรแกรมแบบวน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ซ้ำ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งานที่ต้องการให้โปรแกรมสั้นลง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ที่ต้องการหน่วงเวลาตัวละคร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ที่ต้องทำตามจำนวนที่กำหนด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งาน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ที่ต้องการความเร็วในการทำงาน </a:t>
            </a:r>
          </a:p>
        </p:txBody>
      </p:sp>
      <p:sp>
        <p:nvSpPr>
          <p:cNvPr id="9" name="Oval 8"/>
          <p:cNvSpPr/>
          <p:nvPr/>
        </p:nvSpPr>
        <p:spPr>
          <a:xfrm>
            <a:off x="1119293" y="4096141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8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9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666807" y="2033847"/>
            <a:ext cx="5043055" cy="1773382"/>
          </a:xfrm>
          <a:prstGeom prst="wedgeRoundRectCallout">
            <a:avLst>
              <a:gd name="adj1" fmla="val 36690"/>
              <a:gd name="adj2" fmla="val 9742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45950" y="2225009"/>
            <a:ext cx="4684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เพราะโปรแกรมวนซ้ำจะใช้กับงานที่ต้องทำตามจำนวนที่กำหนด เช่น โปรแกรมแม่สูตรคูณ</a:t>
            </a:r>
          </a:p>
        </p:txBody>
      </p:sp>
    </p:spTree>
    <p:extLst>
      <p:ext uri="{BB962C8B-B14F-4D97-AF65-F5344CB8AC3E}">
        <p14:creationId xmlns:p14="http://schemas.microsoft.com/office/powerpoint/2010/main" val="2845042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92375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9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การตรวจหาข้อผิดพลาดของโปรแกรมทำได้ด้วยวิธีการ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ใด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พิจารณาการทำงานโดยรวม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ดู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ผลลัพธ์สุดท้ายของโปรแกรม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ผลลัพธ์จากการทำงาน</a:t>
            </a: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ทีละ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คำสั่ง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พิจารณา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การเขียนโปรแกรมโดยการสุ่มตรวจ </a:t>
            </a:r>
          </a:p>
        </p:txBody>
      </p:sp>
      <p:sp>
        <p:nvSpPr>
          <p:cNvPr id="9" name="Oval 8"/>
          <p:cNvSpPr/>
          <p:nvPr/>
        </p:nvSpPr>
        <p:spPr>
          <a:xfrm>
            <a:off x="1114206" y="4093492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9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6755477" y="2305396"/>
            <a:ext cx="5048344" cy="2122517"/>
          </a:xfrm>
          <a:prstGeom prst="wedgeRoundRectCallout">
            <a:avLst>
              <a:gd name="adj1" fmla="val 35806"/>
              <a:gd name="adj2" fmla="val 680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0401" y="2410691"/>
            <a:ext cx="469946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3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เพราะการหาข้อผิดพลาดของโปรแกรมทำได้โดยพิจารณาผลลัพธ์จากการทำงานทีละคำสั่ง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พบข้อผิดพลาดให้แก้ไขทันที</a:t>
            </a:r>
          </a:p>
        </p:txBody>
      </p:sp>
    </p:spTree>
    <p:extLst>
      <p:ext uri="{BB962C8B-B14F-4D97-AF65-F5344CB8AC3E}">
        <p14:creationId xmlns:p14="http://schemas.microsoft.com/office/powerpoint/2010/main" val="303615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76529" y="745344"/>
            <a:ext cx="10184696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200000"/>
              </a:lnSpc>
              <a:buFont typeface="+mj-lt"/>
              <a:buAutoNum type="arabicPeriod" startAt="10"/>
            </a:pPr>
            <a:r>
              <a:rPr lang="th-TH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การนำเสนอผลงานการเขียนโปรแกรมของตนเองให้ผู้อื่นทราบมีข้อดี</a:t>
            </a:r>
            <a:r>
              <a:rPr lang="th-TH" sz="3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อย่างไร</a:t>
            </a:r>
            <a:endParaRPr lang="en-US" sz="3600" b="1" dirty="0" smtClean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เพื่อให้ผู้อื่นชื่นชม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จำหน่ายโปรแกรม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เป็นกำลังใจในการทำงาน</a:t>
            </a:r>
          </a:p>
          <a:p>
            <a:pPr marL="971550" lvl="1" indent="-514350">
              <a:lnSpc>
                <a:spcPct val="200000"/>
              </a:lnSpc>
              <a:buFont typeface="+mj-lt"/>
              <a:buAutoNum type="arabicParenR"/>
            </a:pPr>
            <a:r>
              <a:rPr lang="th-TH" sz="3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เพื่อ</a:t>
            </a:r>
            <a:r>
              <a:rPr lang="th-TH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รับฟังข้อคิดเห็นของผู้อื่น แล้วนำมาปรับกับผลงานเรา </a:t>
            </a:r>
          </a:p>
        </p:txBody>
      </p:sp>
      <p:sp>
        <p:nvSpPr>
          <p:cNvPr id="9" name="Oval 8"/>
          <p:cNvSpPr/>
          <p:nvPr/>
        </p:nvSpPr>
        <p:spPr>
          <a:xfrm>
            <a:off x="1133702" y="5121928"/>
            <a:ext cx="570080" cy="5700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670" y="0"/>
            <a:ext cx="12195669" cy="640080"/>
          </a:xfrm>
          <a:prstGeom prst="rect">
            <a:avLst/>
          </a:prstGeom>
          <a:solidFill>
            <a:srgbClr val="7D9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1	2	3	4	5	6	7	8	9	</a:t>
            </a:r>
            <a:r>
              <a:rPr lang="en-US" sz="36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8ED75E8-F03B-D94E-A216-D0A85DFCA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2471" y="4893009"/>
            <a:ext cx="1423730" cy="161084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0499" y="167134"/>
            <a:ext cx="723803" cy="664108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5713615" y="1839884"/>
            <a:ext cx="6162501" cy="1784465"/>
          </a:xfrm>
          <a:prstGeom prst="wedgeRoundRectCallout">
            <a:avLst>
              <a:gd name="adj1" fmla="val 35580"/>
              <a:gd name="adj2" fmla="val 9881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48549" y="1872823"/>
            <a:ext cx="498307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ตอบ </a:t>
            </a:r>
            <a:r>
              <a:rPr lang="en-US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4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)</a:t>
            </a:r>
            <a:endParaRPr lang="th-TH" sz="2800" b="1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เพราะการนำเสนอผลงานโปรแกรมให้ผู้อื่น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ทราบ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ทำให้เราได้ข้อคิดเห็นของผู้อื่น แล้วนำ</a:t>
            </a: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ผลงาน</a:t>
            </a:r>
            <a:b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</a:t>
            </a:r>
            <a:r>
              <a:rPr lang="th-TH" sz="28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ปรับปรุงจนสมบูรณ์</a:t>
            </a:r>
          </a:p>
        </p:txBody>
      </p:sp>
    </p:spTree>
    <p:extLst>
      <p:ext uri="{BB962C8B-B14F-4D97-AF65-F5344CB8AC3E}">
        <p14:creationId xmlns:p14="http://schemas.microsoft.com/office/powerpoint/2010/main" val="33944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2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01302" y="463719"/>
            <a:ext cx="1704394" cy="523220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75245"/>
            <a:ext cx="59476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หุ่นยนต์ตัวหนึ่งรู้จักคำสั่ง 4 คำสั่ง คือ เดินหน้า ถอยหลัง นั่งลง 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และยืนขึ้น การเขียนโปรแกรมสั่งงานให้หุ่นยนต์ซึ่งนั่งอยู่ที่ตำแหน่งเริ่มต้นหรือจุด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A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เดินทางไปนั่งที่จุด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เราสามารถเขียน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โปรแกรมได้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ดังนี้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3162" y="463719"/>
            <a:ext cx="1780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 </a:t>
            </a:r>
            <a:r>
              <a:rPr lang="en-US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ต่อ)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698" y="986939"/>
            <a:ext cx="3657600" cy="147075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80424" y="5081736"/>
            <a:ext cx="1846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3. เดินหน้า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62667" y="5081738"/>
            <a:ext cx="173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4. เดินหน้า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475" y="3287910"/>
            <a:ext cx="3657600" cy="1793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2" y="3151217"/>
            <a:ext cx="3657600" cy="19305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78" y="3168332"/>
            <a:ext cx="3657600" cy="191340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91564" y="5081737"/>
            <a:ext cx="1739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5. นั่งลง</a:t>
            </a:r>
          </a:p>
        </p:txBody>
      </p:sp>
    </p:spTree>
    <p:extLst>
      <p:ext uri="{BB962C8B-B14F-4D97-AF65-F5344CB8AC3E}">
        <p14:creationId xmlns:p14="http://schemas.microsoft.com/office/powerpoint/2010/main" val="210370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758282" y="421558"/>
            <a:ext cx="8493830" cy="2275115"/>
          </a:xfrm>
          <a:prstGeom prst="snip2DiagRect">
            <a:avLst>
              <a:gd name="adj1" fmla="val 0"/>
              <a:gd name="adj2" fmla="val 15888"/>
            </a:avLst>
          </a:prstGeom>
          <a:solidFill>
            <a:srgbClr val="73CEE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Snip Diagonal Corner Rectangle 7"/>
          <p:cNvSpPr/>
          <p:nvPr/>
        </p:nvSpPr>
        <p:spPr>
          <a:xfrm>
            <a:off x="1636295" y="261254"/>
            <a:ext cx="8737804" cy="2595722"/>
          </a:xfrm>
          <a:prstGeom prst="snip2DiagRect">
            <a:avLst>
              <a:gd name="adj1" fmla="val 0"/>
              <a:gd name="adj2" fmla="val 15888"/>
            </a:avLst>
          </a:prstGeom>
          <a:noFill/>
          <a:ln w="38100">
            <a:solidFill>
              <a:srgbClr val="577BB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5832" y="648033"/>
            <a:ext cx="82095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การสร้างหุ่นยนต์ขึ้นมาจริง ๆ และต้องการให้ทำงานตามคำสั่งโปรแกรมดังกล่าว 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</a:t>
            </a: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จะต้องเปลี่ยนคำสั่งให้เป็นรหัสที่หุ่นยนต์หรืออุปกรณ์อิเล็กทรอนิกส์เข้าใจ 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จากนั้น</a:t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</a:t>
            </a: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รหัสคำสั่งมาบันทึกไว้ในหน่วยความจำสำหรับเก็บโปรแกรมของหุ่นยนต์ตัวนั้น </a:t>
            </a: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</a:t>
            </a:r>
            <a:r>
              <a:rPr lang="th-TH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การดำเนินการแบบนี้เราเรียกว่า </a:t>
            </a:r>
            <a:r>
              <a:rPr lang="th-TH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โค้ดดิ้ง (</a:t>
            </a:r>
            <a:r>
              <a:rPr 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Coding)</a:t>
            </a:r>
            <a:endParaRPr lang="th-TH" sz="28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7" y="3080535"/>
            <a:ext cx="2701948" cy="17385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388" y="3011332"/>
            <a:ext cx="2741905" cy="189927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00423" y="4995595"/>
            <a:ext cx="82095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คอมพิวเตอร์สามารถทำงานได้ตามโปรแกรมที่มนุษย์เขียนขึ้น และคอมพิวเตอร์สามารถทำงานได้ถูกต้องตามโปรแกรมที่เขียน ทำงานได้เร็วกว่ามนุษย์และสามารถทำงานซ้ำ ๆ ได้เป็นอย่างดี นอกจากนี้งานลักษณะเดียวกันยังสามารถเขียนโปรแกรมให้ทำงานได้หลายวิธี</a:t>
            </a:r>
            <a:endParaRPr lang="th-TH" sz="2400" b="1" dirty="0">
              <a:solidFill>
                <a:schemeClr val="tx1">
                  <a:lumMod val="85000"/>
                  <a:lumOff val="15000"/>
                </a:schemeClr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45504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901302" y="463719"/>
            <a:ext cx="1422400" cy="523220"/>
          </a:xfrm>
          <a:prstGeom prst="roundRect">
            <a:avLst/>
          </a:prstGeom>
          <a:solidFill>
            <a:srgbClr val="F28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75245"/>
            <a:ext cx="432506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นักเรียนต้องการเขียนโปรแกรมให้ผึ้งเดินทาง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เก็บน้ำหวาน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ดังภาพ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ปัญหานี้ผึ้งจะต้องเดินหน้าไป 2 ครั้ง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เมื่อพบดอกไม้ให้เก็บน้ำหวาน จากนั้นเดินอีก 2 ครั้ง แล้วเก็บน้ำหวาน ซึ่งสามารถเขียนเป็นผังงานได้ดังนี้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21522" y="487247"/>
            <a:ext cx="118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800" b="1" dirty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ตัวอย่าง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222" y="1075245"/>
            <a:ext cx="6248363" cy="51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00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133" y="1890127"/>
            <a:ext cx="5335145" cy="458076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เทคโนโลยี (วิทยาการคำนวณ) ชั้นประถมศึกษาปีที่ </a:t>
            </a:r>
            <a:r>
              <a:rPr lang="en-US"/>
              <a:t>3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93725" y="566482"/>
            <a:ext cx="100520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การเขียนโปรแกรมตามอัลกอริทึมหรือผังงานที่เขียนขึ้นเป็นการทำงานตามลำดับคำสั่งเรียงกันไป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เมื่อพิจารณาจากการทำงานแล้วพบว่าเราสามารถรวมเป็นกลุ่มคำสั่ง แล้วให้ทำงานซ้ำ 2 ครั้งได้ 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ซึ่งเขียน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อัลกอริทึมหรือ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ผังงานได้ ดังนี้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0826" y="3066389"/>
            <a:ext cx="45169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การทำงานของโปรแกรมลักษณะนี้เรียกว่า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การทำงานแบบวนซ้ำ ซึ่งจะทำงานซ้ำแบบเดิม 2 ครั้ง ในการเขียนโปรแกรมบางเรื่องอาจต้องให้โปรแกรมทำงานซ้ำตามจำนวนที่กำหนด และงานบางงานอาจต้องทำงานซ้ำ ๆ ไม่สิ้นสุด</a:t>
            </a:r>
          </a:p>
        </p:txBody>
      </p:sp>
    </p:spTree>
    <p:extLst>
      <p:ext uri="{BB962C8B-B14F-4D97-AF65-F5344CB8AC3E}">
        <p14:creationId xmlns:p14="http://schemas.microsoft.com/office/powerpoint/2010/main" val="394211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9023</TotalTime>
  <Words>2150</Words>
  <Application>Microsoft Office PowerPoint</Application>
  <PresentationFormat>Custom</PresentationFormat>
  <Paragraphs>294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Angsana New</vt:lpstr>
      <vt:lpstr>Calibri</vt:lpstr>
      <vt:lpstr>Browallia New</vt:lpstr>
      <vt:lpstr>TH Sarabun New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Sopin</cp:lastModifiedBy>
  <cp:revision>367</cp:revision>
  <dcterms:created xsi:type="dcterms:W3CDTF">2019-08-18T07:31:36Z</dcterms:created>
  <dcterms:modified xsi:type="dcterms:W3CDTF">2020-03-04T07:08:10Z</dcterms:modified>
</cp:coreProperties>
</file>