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309" r:id="rId4"/>
    <p:sldId id="310" r:id="rId5"/>
    <p:sldId id="259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</p:sldIdLst>
  <p:sldSz cx="12192000" cy="6858000"/>
  <p:notesSz cx="6858000" cy="9144000"/>
  <p:embeddedFontLst>
    <p:embeddedFont>
      <p:font typeface="Angsana New" pitchFamily="18" charset="-34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Browallia New" pitchFamily="34" charset="-34"/>
      <p:regular r:id="rId46"/>
      <p:bold r:id="rId47"/>
      <p:italic r:id="rId48"/>
      <p:boldItalic r:id="rId49"/>
    </p:embeddedFont>
    <p:embeddedFont>
      <p:font typeface="TH Sarabun New" pitchFamily="34" charset="-34"/>
      <p:regular r:id="rId50"/>
      <p:bold r:id="rId51"/>
      <p:italic r:id="rId52"/>
      <p:boldItalic r:id="rId53"/>
    </p:embeddedFont>
    <p:embeddedFont>
      <p:font typeface="Calibri Light" pitchFamily="34" charset="0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99B"/>
    <a:srgbClr val="71CDE4"/>
    <a:srgbClr val="F8A88F"/>
    <a:srgbClr val="F498AF"/>
    <a:srgbClr val="E7F2D4"/>
    <a:srgbClr val="C9E195"/>
    <a:srgbClr val="823A6F"/>
    <a:srgbClr val="FEEBE8"/>
    <a:srgbClr val="5D66AE"/>
    <a:srgbClr val="8A9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4" autoAdjust="0"/>
    <p:restoredTop sz="94660"/>
  </p:normalViewPr>
  <p:slideViewPr>
    <p:cSldViewPr snapToGrid="0">
      <p:cViewPr>
        <p:scale>
          <a:sx n="82" d="100"/>
          <a:sy n="82" d="100"/>
        </p:scale>
        <p:origin x="-690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25706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4100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3873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02889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730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3530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2912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842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469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3948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8341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5755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3305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99091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6779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7680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07022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6731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36707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0999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6052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9770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9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3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A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5783415" cy="2818826"/>
          </a:xfrm>
          <a:prstGeom prst="rect">
            <a:avLst/>
          </a:prstGeom>
          <a:solidFill>
            <a:srgbClr val="C95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379" y="275860"/>
            <a:ext cx="427072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1500" b="1" dirty="0" smtClean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5591" y="3621250"/>
            <a:ext cx="1586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8995" y="3821595"/>
            <a:ext cx="3700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15" y="0"/>
            <a:ext cx="6408586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2818827"/>
            <a:ext cx="1654630" cy="4039173"/>
            <a:chOff x="4128785" y="2818827"/>
            <a:chExt cx="1654630" cy="40391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" r="1"/>
            <a:stretch/>
          </p:blipFill>
          <p:spPr>
            <a:xfrm>
              <a:off x="4128785" y="4929335"/>
              <a:ext cx="1654629" cy="19286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"/>
            <a:stretch/>
          </p:blipFill>
          <p:spPr>
            <a:xfrm>
              <a:off x="4128786" y="2818827"/>
              <a:ext cx="1654629" cy="228301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25454" y="1540896"/>
            <a:ext cx="4190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 smtClean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6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วิทยาการคำนวณ)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45" y="5613426"/>
            <a:ext cx="1083470" cy="9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99242" y="2245598"/>
            <a:ext cx="1170532" cy="372894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9138" y="2230336"/>
            <a:ext cx="834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1 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ถ้านักเรียนต้องการเดินทางจากประตูหน้าโรงเรียนไปโรงอาหาร อาจเขียนได้ ดังนี้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38200" y="2722673"/>
            <a:ext cx="7445027" cy="3771851"/>
          </a:xfrm>
          <a:prstGeom prst="roundRect">
            <a:avLst>
              <a:gd name="adj" fmla="val 2938"/>
            </a:avLst>
          </a:prstGeom>
          <a:solidFill>
            <a:srgbClr val="F8F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64289" y="250872"/>
              <a:ext cx="2666838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อัลกอริทึม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304513" y="4547794"/>
            <a:ext cx="1214455" cy="1895039"/>
            <a:chOff x="10282206" y="4378896"/>
            <a:chExt cx="1214455" cy="1895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8018" y="1267583"/>
            <a:ext cx="1158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Algorithm)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เป็นขั้นตอนที่ใช้แก้ปัญหา ประกอบด้วยวิธีการเป็นขั้น ๆ จนกระทั่งแก้ปัญหาได้สำเร็จ การแสดงอัลกอริทึม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ทำได้หลายวิธี เช่น การเขียนอธิบาย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วาดภาพหรือใช้สัญลักษณ์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9053129" y="2344993"/>
            <a:ext cx="2465840" cy="1597419"/>
          </a:xfrm>
          <a:prstGeom prst="wedgeRoundRectCallout">
            <a:avLst>
              <a:gd name="adj1" fmla="val 22476"/>
              <a:gd name="adj2" fmla="val 83464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217966" y="2520022"/>
            <a:ext cx="2624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นักเรียนมีวิธีการอธิบาย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การแก้ปัญหาให้ผู้อื่น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เข้าใจอย่างไร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2" y="2722674"/>
            <a:ext cx="3880473" cy="37718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55033" y="2784569"/>
            <a:ext cx="36599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ไปที่ประตูหน้าโรงเรียน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เดินตรงไปจนถึงอาคาร 3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เลี้ยวซ้าย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เดินตรงไปจนถึงอาคาร 5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เลี้ยวขวา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เดินตรงไปอาคาร 7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7. เดินเข้าไปใต้อาคาร 7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8. ถึงโรงอาหาร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</a:p>
        </p:txBody>
      </p:sp>
    </p:spTree>
    <p:extLst>
      <p:ext uri="{BB962C8B-B14F-4D97-AF65-F5344CB8AC3E}">
        <p14:creationId xmlns:p14="http://schemas.microsoft.com/office/powerpoint/2010/main" val="427501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2900" y="2065177"/>
            <a:ext cx="3418790" cy="2401076"/>
          </a:xfrm>
          <a:prstGeom prst="roundRect">
            <a:avLst>
              <a:gd name="adj" fmla="val 9619"/>
            </a:avLst>
          </a:prstGeom>
          <a:solidFill>
            <a:srgbClr val="F8F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56829"/>
            <a:ext cx="5919256" cy="5671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206" y="2242433"/>
            <a:ext cx="37711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ถ้าวาดภาพแสดงเส้นทาง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การเดินทางจากประตู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หน้าโรงเรียนไปโรง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อาหารได้ </a:t>
            </a:r>
            <a:r>
              <a:rPr lang="en-US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036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39270" y="2108599"/>
            <a:ext cx="276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การเริ่มต้นหรือจบการทำงาน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910355" y="1295341"/>
            <a:ext cx="2859887" cy="1274923"/>
            <a:chOff x="4685451" y="1672738"/>
            <a:chExt cx="2859887" cy="1274923"/>
          </a:xfrm>
        </p:grpSpPr>
        <p:sp>
          <p:nvSpPr>
            <p:cNvPr id="6" name="Flowchart: Process 5"/>
            <p:cNvSpPr/>
            <p:nvPr/>
          </p:nvSpPr>
          <p:spPr>
            <a:xfrm>
              <a:off x="5354104" y="1672738"/>
              <a:ext cx="1522580" cy="731520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85451" y="2485996"/>
              <a:ext cx="2859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การปฏิบัติงานหรือกระบวนการ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676315" y="1295341"/>
            <a:ext cx="1726569" cy="1270524"/>
            <a:chOff x="1675689" y="3192156"/>
            <a:chExt cx="1726569" cy="1270524"/>
          </a:xfrm>
        </p:grpSpPr>
        <p:sp>
          <p:nvSpPr>
            <p:cNvPr id="8" name="Flowchart: Decision 7"/>
            <p:cNvSpPr/>
            <p:nvPr/>
          </p:nvSpPr>
          <p:spPr>
            <a:xfrm>
              <a:off x="1675689" y="3192156"/>
              <a:ext cx="1726569" cy="731520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55356" y="4001015"/>
              <a:ext cx="1367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การตัดสินใจ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04866" y="2770949"/>
            <a:ext cx="2782376" cy="1270524"/>
            <a:chOff x="4724206" y="3192156"/>
            <a:chExt cx="2782376" cy="1270524"/>
          </a:xfrm>
        </p:grpSpPr>
        <p:sp>
          <p:nvSpPr>
            <p:cNvPr id="10" name="Flowchart: Data 9"/>
            <p:cNvSpPr/>
            <p:nvPr/>
          </p:nvSpPr>
          <p:spPr>
            <a:xfrm>
              <a:off x="5098763" y="3192156"/>
              <a:ext cx="2033262" cy="731520"/>
            </a:xfrm>
            <a:prstGeom prst="flowChartInputOutput">
              <a:avLst/>
            </a:prstGeom>
            <a:solidFill>
              <a:srgbClr val="C7B1D5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24206" y="4001015"/>
              <a:ext cx="2782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การนำเข้าข้อมูลทางแป้นพิมพ์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84673" y="3238821"/>
            <a:ext cx="1300370" cy="802652"/>
            <a:chOff x="1888787" y="5023737"/>
            <a:chExt cx="1300370" cy="802652"/>
          </a:xfrm>
        </p:grpSpPr>
        <p:sp>
          <p:nvSpPr>
            <p:cNvPr id="11" name="Flowchart: Connector 10"/>
            <p:cNvSpPr/>
            <p:nvPr/>
          </p:nvSpPr>
          <p:spPr>
            <a:xfrm>
              <a:off x="2414023" y="5023737"/>
              <a:ext cx="249898" cy="249898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88787" y="5364724"/>
              <a:ext cx="1300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จุดเชื่อมต่อ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388217" y="2865474"/>
            <a:ext cx="2302919" cy="1175999"/>
            <a:chOff x="4963934" y="4606074"/>
            <a:chExt cx="2302919" cy="1175999"/>
          </a:xfrm>
        </p:grpSpPr>
        <p:grpSp>
          <p:nvGrpSpPr>
            <p:cNvPr id="20" name="Group 19"/>
            <p:cNvGrpSpPr/>
            <p:nvPr/>
          </p:nvGrpSpPr>
          <p:grpSpPr>
            <a:xfrm>
              <a:off x="5459173" y="4606074"/>
              <a:ext cx="197836" cy="692899"/>
              <a:chOff x="7326559" y="4634475"/>
              <a:chExt cx="197836" cy="692899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7326559" y="4634475"/>
                <a:ext cx="0" cy="69289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7524395" y="4634475"/>
                <a:ext cx="0" cy="69289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 rot="16200000">
              <a:off x="6102377" y="4611159"/>
              <a:ext cx="197836" cy="692899"/>
              <a:chOff x="7326559" y="4634475"/>
              <a:chExt cx="197836" cy="692899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7326559" y="4634475"/>
                <a:ext cx="0" cy="69289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7524395" y="4634475"/>
                <a:ext cx="0" cy="69289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4963934" y="5320408"/>
              <a:ext cx="2302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ทิศทางการดำเนินงาน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36105" y="259260"/>
            <a:ext cx="1024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สำหรับการแสดงอัลกอริทึมโดยใช้สัญลักษณ์จะต้องใช้สัญลักษณ์ที่เป็นมาตรฐานเดียวกัน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ตัวอย่างสัญลักษณ์และความหมายของการใช้งานมีดังนี้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6105" y="4344578"/>
            <a:ext cx="6465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การแสดงอัลกอริทึมด้วยสัญลักษณ์เรียกอีกชื่อหนึ่งว่า ผังงาน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สำหรับการทำงานที่เรียงเป็นลำดับตั้งแต่ขั้นตอนแรกไปจนถึง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ขั้นตอนสุดท้าย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เรียกว่า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ผังงานโครงสร้างแบบเรียงลำดับ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ส่วนผังงานที่ต้องมี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การตัดสินใจ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ระหว่างการทำงาน เรียกว่า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ผังงานโครงสร้างแบบทางเลือก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0402884" y="4768041"/>
            <a:ext cx="1214455" cy="1895039"/>
            <a:chOff x="10282206" y="4378896"/>
            <a:chExt cx="1214455" cy="189503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คำถามสำคัญ</a:t>
              </a:r>
            </a:p>
          </p:txBody>
        </p:sp>
      </p:grpSp>
      <p:sp>
        <p:nvSpPr>
          <p:cNvPr id="41" name="Rounded Rectangular Callout 40"/>
          <p:cNvSpPr/>
          <p:nvPr/>
        </p:nvSpPr>
        <p:spPr>
          <a:xfrm>
            <a:off x="7281124" y="4305354"/>
            <a:ext cx="2851110" cy="1597419"/>
          </a:xfrm>
          <a:prstGeom prst="wedgeRoundRectCallout">
            <a:avLst>
              <a:gd name="adj1" fmla="val 60325"/>
              <a:gd name="adj2" fmla="val -1253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445961" y="4480383"/>
            <a:ext cx="2624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เพราะเหตุใดการเขียนผังงานจึงต้องใช้สัญลักษณ์ที่เป็นมาตรฐานเดียวกัน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78780" y="1295341"/>
            <a:ext cx="1685991" cy="731520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2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8205" y="172310"/>
            <a:ext cx="3653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จากตัวอย่างการเดินทางไปโรงอาหาร สามารถเขียนเป็นผังงานได้ดังนี้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56829"/>
            <a:ext cx="5919256" cy="567191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endCxn id="6" idx="0"/>
          </p:cNvCxnSpPr>
          <p:nvPr/>
        </p:nvCxnSpPr>
        <p:spPr>
          <a:xfrm flipH="1">
            <a:off x="2552690" y="1465134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552690" y="1991420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52690" y="2509135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52689" y="3052282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552689" y="3563289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552689" y="4094275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552688" y="4632257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552687" y="5163243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552686" y="5683814"/>
            <a:ext cx="1" cy="206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rocess 5"/>
          <p:cNvSpPr/>
          <p:nvPr/>
        </p:nvSpPr>
        <p:spPr>
          <a:xfrm>
            <a:off x="1549380" y="1671999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ไปที่ประตูหน้าโรงเรียน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549380" y="2198287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เดินตรงไปจนถึงอาคาร 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1549380" y="2724575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เลี้ยวซ้าย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549380" y="3250863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เดินตรงไปจนถึงอาคาร 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1549380" y="3777151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เลี้ยวขวา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49380" y="4303439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เดินตรงไปอาคาร 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49380" y="4829727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เดินเข้าไปใต้อาคาร 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49380" y="5356015"/>
            <a:ext cx="2006620" cy="319423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ถึง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โรงอาหาร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979317" y="1141628"/>
            <a:ext cx="1136715" cy="327038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979317" y="5901701"/>
            <a:ext cx="1136715" cy="327038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963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629854" y="1675342"/>
            <a:ext cx="5108739" cy="4817881"/>
          </a:xfrm>
          <a:prstGeom prst="roundRect">
            <a:avLst>
              <a:gd name="adj" fmla="val 740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EF7C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728178" y="1675342"/>
            <a:ext cx="4721290" cy="4817881"/>
          </a:xfrm>
          <a:prstGeom prst="roundRect">
            <a:avLst>
              <a:gd name="adj" fmla="val 740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EF7C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01302" y="181836"/>
            <a:ext cx="1422400" cy="523220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2733" y="194276"/>
            <a:ext cx="558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2     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การทำความสะอาดห้องเรียน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793362"/>
            <a:ext cx="9742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ห้องเรียนที่ใช้สำหรับเรียนหรือทำกิจกรรมต่าง ๆ เป็นพื้นที่ที่เราต้องใช้ร่วมกัน ดังนั้น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ก่อนกลับบ้าน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เราต้องช่วยกันทำความสะอาดห้องเรียน ปัญหาดังกล่าวสามารถเขียนผังงานได้ ดังนี้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091104" y="2750285"/>
            <a:ext cx="4226663" cy="3244669"/>
            <a:chOff x="1545191" y="2389503"/>
            <a:chExt cx="4226663" cy="3244669"/>
          </a:xfrm>
        </p:grpSpPr>
        <p:sp>
          <p:nvSpPr>
            <p:cNvPr id="9" name="Flowchart: Decision 8"/>
            <p:cNvSpPr/>
            <p:nvPr/>
          </p:nvSpPr>
          <p:spPr>
            <a:xfrm>
              <a:off x="1545191" y="2685967"/>
              <a:ext cx="2433466" cy="859751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ห้องเรียนสะอาด</a:t>
              </a:r>
            </a:p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เป็นระเบียบ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Flowchart: Process 14"/>
            <p:cNvSpPr/>
            <p:nvPr/>
          </p:nvSpPr>
          <p:spPr>
            <a:xfrm>
              <a:off x="3765234" y="3545718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ทำความสะอาดห้องเรียน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Flowchart: Process 15"/>
            <p:cNvSpPr/>
            <p:nvPr/>
          </p:nvSpPr>
          <p:spPr>
            <a:xfrm>
              <a:off x="1758614" y="4942158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เดินทางกลับบ้าน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761924" y="2389503"/>
              <a:ext cx="0" cy="30249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2"/>
              <a:endCxn id="18" idx="0"/>
            </p:cNvCxnSpPr>
            <p:nvPr/>
          </p:nvCxnSpPr>
          <p:spPr>
            <a:xfrm>
              <a:off x="2761924" y="3545718"/>
              <a:ext cx="0" cy="65724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8" idx="4"/>
              <a:endCxn id="16" idx="0"/>
            </p:cNvCxnSpPr>
            <p:nvPr/>
          </p:nvCxnSpPr>
          <p:spPr>
            <a:xfrm>
              <a:off x="2761924" y="4452862"/>
              <a:ext cx="0" cy="48929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6" idx="2"/>
            </p:cNvCxnSpPr>
            <p:nvPr/>
          </p:nvCxnSpPr>
          <p:spPr>
            <a:xfrm>
              <a:off x="2761924" y="5337707"/>
              <a:ext cx="1" cy="29646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>
              <a:stCxn id="9" idx="3"/>
              <a:endCxn id="15" idx="0"/>
            </p:cNvCxnSpPr>
            <p:nvPr/>
          </p:nvCxnSpPr>
          <p:spPr>
            <a:xfrm>
              <a:off x="3978657" y="3115843"/>
              <a:ext cx="789887" cy="429875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15" idx="2"/>
              <a:endCxn id="18" idx="6"/>
            </p:cNvCxnSpPr>
            <p:nvPr/>
          </p:nvCxnSpPr>
          <p:spPr>
            <a:xfrm rot="5400000">
              <a:off x="3634386" y="3193755"/>
              <a:ext cx="386646" cy="1881671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lowchart: Connector 17"/>
            <p:cNvSpPr/>
            <p:nvPr/>
          </p:nvSpPr>
          <p:spPr>
            <a:xfrm>
              <a:off x="2636975" y="4202964"/>
              <a:ext cx="249898" cy="249898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85513" y="2732166"/>
            <a:ext cx="2006620" cy="3244118"/>
            <a:chOff x="8309449" y="2390047"/>
            <a:chExt cx="2006620" cy="3244118"/>
          </a:xfrm>
        </p:grpSpPr>
        <p:sp>
          <p:nvSpPr>
            <p:cNvPr id="40" name="Flowchart: Process 39"/>
            <p:cNvSpPr/>
            <p:nvPr/>
          </p:nvSpPr>
          <p:spPr>
            <a:xfrm>
              <a:off x="8309449" y="2722433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ลบกระดาน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Flowchart: Process 41"/>
            <p:cNvSpPr/>
            <p:nvPr/>
          </p:nvSpPr>
          <p:spPr>
            <a:xfrm>
              <a:off x="8309449" y="3450368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ทำความสะอาดพื้น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Flowchart: Process 42"/>
            <p:cNvSpPr/>
            <p:nvPr/>
          </p:nvSpPr>
          <p:spPr>
            <a:xfrm>
              <a:off x="8309449" y="4178303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จัดโต๊ะเก้าอี้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4" name="Flowchart: Process 43"/>
            <p:cNvSpPr/>
            <p:nvPr/>
          </p:nvSpPr>
          <p:spPr>
            <a:xfrm>
              <a:off x="8309449" y="4906238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นำขยะไปทิ้ง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45" name="Straight Arrow Connector 44"/>
            <p:cNvCxnSpPr>
              <a:endCxn id="40" idx="0"/>
            </p:cNvCxnSpPr>
            <p:nvPr/>
          </p:nvCxnSpPr>
          <p:spPr>
            <a:xfrm flipH="1">
              <a:off x="9312759" y="2390047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9312758" y="3115842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9312757" y="3845915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9312757" y="4573848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9312757" y="5301779"/>
              <a:ext cx="1" cy="33238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Freeform 59"/>
          <p:cNvSpPr/>
          <p:nvPr/>
        </p:nvSpPr>
        <p:spPr>
          <a:xfrm>
            <a:off x="629852" y="1684138"/>
            <a:ext cx="5108739" cy="572569"/>
          </a:xfrm>
          <a:custGeom>
            <a:avLst/>
            <a:gdLst>
              <a:gd name="connsiteX0" fmla="*/ 356860 w 5108739"/>
              <a:gd name="connsiteY0" fmla="*/ 0 h 572569"/>
              <a:gd name="connsiteX1" fmla="*/ 4751879 w 5108739"/>
              <a:gd name="connsiteY1" fmla="*/ 0 h 572569"/>
              <a:gd name="connsiteX2" fmla="*/ 5108739 w 5108739"/>
              <a:gd name="connsiteY2" fmla="*/ 356860 h 572569"/>
              <a:gd name="connsiteX3" fmla="*/ 5108739 w 5108739"/>
              <a:gd name="connsiteY3" fmla="*/ 572569 h 572569"/>
              <a:gd name="connsiteX4" fmla="*/ 0 w 5108739"/>
              <a:gd name="connsiteY4" fmla="*/ 572569 h 572569"/>
              <a:gd name="connsiteX5" fmla="*/ 0 w 5108739"/>
              <a:gd name="connsiteY5" fmla="*/ 356860 h 572569"/>
              <a:gd name="connsiteX6" fmla="*/ 356860 w 5108739"/>
              <a:gd name="connsiteY6" fmla="*/ 0 h 57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8739" h="572569">
                <a:moveTo>
                  <a:pt x="356860" y="0"/>
                </a:moveTo>
                <a:lnTo>
                  <a:pt x="4751879" y="0"/>
                </a:lnTo>
                <a:cubicBezTo>
                  <a:pt x="4948967" y="0"/>
                  <a:pt x="5108739" y="159772"/>
                  <a:pt x="5108739" y="356860"/>
                </a:cubicBezTo>
                <a:lnTo>
                  <a:pt x="5108739" y="572569"/>
                </a:lnTo>
                <a:lnTo>
                  <a:pt x="0" y="572569"/>
                </a:lnTo>
                <a:lnTo>
                  <a:pt x="0" y="356860"/>
                </a:lnTo>
                <a:cubicBezTo>
                  <a:pt x="0" y="159772"/>
                  <a:pt x="159772" y="0"/>
                  <a:pt x="356860" y="0"/>
                </a:cubicBezTo>
                <a:close/>
              </a:path>
            </a:pathLst>
          </a:custGeom>
          <a:solidFill>
            <a:srgbClr val="EF7CB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76088" y="1755145"/>
            <a:ext cx="381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เงื่อนไขการทำความสะอาดห้องเรียน</a:t>
            </a:r>
          </a:p>
        </p:txBody>
      </p:sp>
      <p:sp>
        <p:nvSpPr>
          <p:cNvPr id="61" name="Freeform 60"/>
          <p:cNvSpPr/>
          <p:nvPr/>
        </p:nvSpPr>
        <p:spPr>
          <a:xfrm>
            <a:off x="6728178" y="1669371"/>
            <a:ext cx="4721290" cy="572569"/>
          </a:xfrm>
          <a:custGeom>
            <a:avLst/>
            <a:gdLst>
              <a:gd name="connsiteX0" fmla="*/ 356860 w 5108739"/>
              <a:gd name="connsiteY0" fmla="*/ 0 h 572569"/>
              <a:gd name="connsiteX1" fmla="*/ 4751879 w 5108739"/>
              <a:gd name="connsiteY1" fmla="*/ 0 h 572569"/>
              <a:gd name="connsiteX2" fmla="*/ 5108739 w 5108739"/>
              <a:gd name="connsiteY2" fmla="*/ 356860 h 572569"/>
              <a:gd name="connsiteX3" fmla="*/ 5108739 w 5108739"/>
              <a:gd name="connsiteY3" fmla="*/ 572569 h 572569"/>
              <a:gd name="connsiteX4" fmla="*/ 0 w 5108739"/>
              <a:gd name="connsiteY4" fmla="*/ 572569 h 572569"/>
              <a:gd name="connsiteX5" fmla="*/ 0 w 5108739"/>
              <a:gd name="connsiteY5" fmla="*/ 356860 h 572569"/>
              <a:gd name="connsiteX6" fmla="*/ 356860 w 5108739"/>
              <a:gd name="connsiteY6" fmla="*/ 0 h 57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8739" h="572569">
                <a:moveTo>
                  <a:pt x="356860" y="0"/>
                </a:moveTo>
                <a:lnTo>
                  <a:pt x="4751879" y="0"/>
                </a:lnTo>
                <a:cubicBezTo>
                  <a:pt x="4948967" y="0"/>
                  <a:pt x="5108739" y="159772"/>
                  <a:pt x="5108739" y="356860"/>
                </a:cubicBezTo>
                <a:lnTo>
                  <a:pt x="5108739" y="572569"/>
                </a:lnTo>
                <a:lnTo>
                  <a:pt x="0" y="572569"/>
                </a:lnTo>
                <a:lnTo>
                  <a:pt x="0" y="356860"/>
                </a:lnTo>
                <a:cubicBezTo>
                  <a:pt x="0" y="159772"/>
                  <a:pt x="159772" y="0"/>
                  <a:pt x="356860" y="0"/>
                </a:cubicBezTo>
                <a:close/>
              </a:path>
            </a:pathLst>
          </a:custGeom>
          <a:solidFill>
            <a:srgbClr val="EF7CB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72274" y="1755145"/>
            <a:ext cx="383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ขั้นตอนการทำความสะอาดห้องเรียน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39478" y="2353972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739479" y="5994954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520463" y="2344295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8520463" y="5968544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5935" y="3127731"/>
            <a:ext cx="559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ไม่จริง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52391" y="4026464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จริง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755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695674" y="5022472"/>
            <a:ext cx="5709583" cy="817396"/>
          </a:xfrm>
          <a:prstGeom prst="roundRect">
            <a:avLst>
              <a:gd name="adj" fmla="val 36535"/>
            </a:avLst>
          </a:prstGeom>
          <a:solidFill>
            <a:srgbClr val="C9E09B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ทำให้เห็นแนวทางการแก้ปัญหาได้อย่างชัดเจน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95675" y="3775001"/>
            <a:ext cx="3992750" cy="817396"/>
          </a:xfrm>
          <a:prstGeom prst="roundRect">
            <a:avLst>
              <a:gd name="adj" fmla="val 36535"/>
            </a:avLst>
          </a:prstGeom>
          <a:solidFill>
            <a:srgbClr val="FDDF9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ฝึกการหาคำตอบอย่างมีเหตุผล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95674" y="2523094"/>
            <a:ext cx="3283623" cy="817396"/>
          </a:xfrm>
          <a:prstGeom prst="roundRect">
            <a:avLst>
              <a:gd name="adj" fmla="val 36535"/>
            </a:avLst>
          </a:prstGeom>
          <a:solidFill>
            <a:srgbClr val="CAE8E6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ฝึกการคิดอย่างเป็นระบบ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5019" y="475120"/>
            <a:ext cx="9343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การใช้หลักการแก้ปัญหาแล้วนำมาทำเป็นขั้นตอนหรืออัลกอริทึมนั้น ผู้แก้ปัญหา</a:t>
            </a: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จะต้องทำความเข้าใจกับปัญหาแล้วเลือกวิธีการที่เหมาะสม ซึ่งปัญหาเดียวกัน</a:t>
            </a: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อาจมีวิธีการแก้ได้หลายวิธี การใช้หลักการแก้ปัญหามีประโยชน์ ดังนี้</a:t>
            </a:r>
          </a:p>
        </p:txBody>
      </p:sp>
      <p:sp>
        <p:nvSpPr>
          <p:cNvPr id="21" name="Oval 20"/>
          <p:cNvSpPr/>
          <p:nvPr/>
        </p:nvSpPr>
        <p:spPr>
          <a:xfrm>
            <a:off x="2957464" y="3726762"/>
            <a:ext cx="914400" cy="914400"/>
          </a:xfrm>
          <a:prstGeom prst="ellipse">
            <a:avLst/>
          </a:prstGeom>
          <a:solidFill>
            <a:srgbClr val="FDDF9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57464" y="2479291"/>
            <a:ext cx="914400" cy="914400"/>
          </a:xfrm>
          <a:prstGeom prst="ellipse">
            <a:avLst/>
          </a:prstGeom>
          <a:solidFill>
            <a:srgbClr val="CAE8E6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57464" y="4974232"/>
            <a:ext cx="914400" cy="914400"/>
          </a:xfrm>
          <a:prstGeom prst="ellipse">
            <a:avLst/>
          </a:prstGeom>
          <a:solidFill>
            <a:srgbClr val="C9E09B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025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160601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160601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8221" y="582579"/>
            <a:ext cx="408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การแก้ปัญหาด้วยอัลกอริทึม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5743" y="1774201"/>
            <a:ext cx="939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นักเรียนเรียงลำดับกิจกรรมที่กำหนด พร้อมอธิบายเหตุผลของการเรียงลำดับ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37486" y="2309637"/>
            <a:ext cx="2182937" cy="566058"/>
            <a:chOff x="581504" y="2558453"/>
            <a:chExt cx="2182937" cy="566058"/>
          </a:xfrm>
        </p:grpSpPr>
        <p:sp>
          <p:nvSpPr>
            <p:cNvPr id="17" name="Rounded Rectangle 16"/>
            <p:cNvSpPr/>
            <p:nvPr/>
          </p:nvSpPr>
          <p:spPr>
            <a:xfrm>
              <a:off x="2337685" y="2705265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BC5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81504" y="2558453"/>
              <a:ext cx="2071396" cy="566058"/>
            </a:xfrm>
            <a:prstGeom prst="roundRect">
              <a:avLst/>
            </a:prstGeom>
            <a:solidFill>
              <a:srgbClr val="FEE4C9"/>
            </a:solidFill>
            <a:ln w="28575">
              <a:solidFill>
                <a:srgbClr val="FBC5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1522" y="2610649"/>
              <a:ext cx="2011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รับประทานอาหารเช้า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11556" y="2314618"/>
            <a:ext cx="1227167" cy="566058"/>
            <a:chOff x="3121877" y="2563434"/>
            <a:chExt cx="1227167" cy="566058"/>
          </a:xfrm>
        </p:grpSpPr>
        <p:sp>
          <p:nvSpPr>
            <p:cNvPr id="20" name="Rounded Rectangle 19"/>
            <p:cNvSpPr/>
            <p:nvPr/>
          </p:nvSpPr>
          <p:spPr>
            <a:xfrm>
              <a:off x="3922288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9E1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121877" y="2563434"/>
              <a:ext cx="1115625" cy="566058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1805" y="2618137"/>
              <a:ext cx="1067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แปรงฟัน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29856" y="2308178"/>
            <a:ext cx="1403067" cy="566058"/>
            <a:chOff x="4292273" y="4150160"/>
            <a:chExt cx="1403067" cy="566058"/>
          </a:xfrm>
        </p:grpSpPr>
        <p:sp>
          <p:nvSpPr>
            <p:cNvPr id="27" name="Rounded Rectangle 26"/>
            <p:cNvSpPr/>
            <p:nvPr/>
          </p:nvSpPr>
          <p:spPr>
            <a:xfrm>
              <a:off x="5268584" y="4296972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F8A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292273" y="4150160"/>
              <a:ext cx="1291525" cy="566058"/>
            </a:xfrm>
            <a:prstGeom prst="roundRect">
              <a:avLst/>
            </a:prstGeom>
            <a:solidFill>
              <a:srgbClr val="FDDBDA"/>
            </a:solidFill>
            <a:ln w="28575">
              <a:solidFill>
                <a:srgbClr val="F8AC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26464" y="4236887"/>
              <a:ext cx="1155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ไปโรงเรียน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2356" y="2310040"/>
            <a:ext cx="2182937" cy="566058"/>
            <a:chOff x="4416484" y="4974442"/>
            <a:chExt cx="2182937" cy="566058"/>
          </a:xfrm>
        </p:grpSpPr>
        <p:sp>
          <p:nvSpPr>
            <p:cNvPr id="30" name="Rounded Rectangle 29"/>
            <p:cNvSpPr/>
            <p:nvPr/>
          </p:nvSpPr>
          <p:spPr>
            <a:xfrm>
              <a:off x="6172665" y="5121254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6CC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416484" y="4974442"/>
              <a:ext cx="2071396" cy="566058"/>
            </a:xfrm>
            <a:prstGeom prst="roundRect">
              <a:avLst/>
            </a:prstGeom>
            <a:solidFill>
              <a:srgbClr val="C3E8F9"/>
            </a:solidFill>
            <a:ln w="28575">
              <a:solidFill>
                <a:srgbClr val="6CCD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98370" y="5028069"/>
              <a:ext cx="19367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จัดหนังสือใส่กระเป๋า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24056" y="2314618"/>
            <a:ext cx="1227167" cy="566058"/>
            <a:chOff x="6370091" y="2563434"/>
            <a:chExt cx="1227167" cy="566058"/>
          </a:xfrm>
        </p:grpSpPr>
        <p:sp>
          <p:nvSpPr>
            <p:cNvPr id="33" name="Rounded Rectangle 32"/>
            <p:cNvSpPr/>
            <p:nvPr/>
          </p:nvSpPr>
          <p:spPr>
            <a:xfrm>
              <a:off x="7170502" y="2710246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95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370091" y="2563434"/>
              <a:ext cx="1115625" cy="566058"/>
            </a:xfrm>
            <a:prstGeom prst="roundRect">
              <a:avLst/>
            </a:prstGeom>
            <a:solidFill>
              <a:srgbClr val="D2ECED"/>
            </a:solidFill>
            <a:ln w="28575">
              <a:solidFill>
                <a:srgbClr val="95D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11143" y="2609864"/>
              <a:ext cx="833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อาบน้ำ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316425" y="2314618"/>
            <a:ext cx="1227167" cy="566058"/>
            <a:chOff x="2504653" y="5529079"/>
            <a:chExt cx="1227167" cy="566058"/>
          </a:xfrm>
        </p:grpSpPr>
        <p:sp>
          <p:nvSpPr>
            <p:cNvPr id="36" name="Rounded Rectangle 35"/>
            <p:cNvSpPr/>
            <p:nvPr/>
          </p:nvSpPr>
          <p:spPr>
            <a:xfrm>
              <a:off x="3305064" y="5675891"/>
              <a:ext cx="426756" cy="272434"/>
            </a:xfrm>
            <a:prstGeom prst="roundRect">
              <a:avLst>
                <a:gd name="adj" fmla="val 39500"/>
              </a:avLst>
            </a:prstGeom>
            <a:solidFill>
              <a:srgbClr val="C5B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504653" y="5529079"/>
              <a:ext cx="1115625" cy="566058"/>
            </a:xfrm>
            <a:prstGeom prst="roundRect">
              <a:avLst/>
            </a:prstGeom>
            <a:solidFill>
              <a:srgbClr val="E5DCED"/>
            </a:solidFill>
            <a:ln w="28575">
              <a:solidFill>
                <a:srgbClr val="C5B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42297" y="5581275"/>
              <a:ext cx="852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แต่งตัว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934598" y="3914605"/>
            <a:ext cx="4257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จากลำดับการแก้ปัญหา นักเรียนจะเขียน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เป็นผังงานได้อย่างไร</a:t>
            </a: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จากลำดับการแก้ปัญหา นักเรียนคิดว่าขั้นตอนใด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สามารถสลับได้ เพราะเหตุใด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517521" y="4022336"/>
            <a:ext cx="440087" cy="219077"/>
            <a:chOff x="667504" y="4991440"/>
            <a:chExt cx="440087" cy="219077"/>
          </a:xfrm>
        </p:grpSpPr>
        <p:sp>
          <p:nvSpPr>
            <p:cNvPr id="48" name="Rounded Rectangle 47"/>
            <p:cNvSpPr/>
            <p:nvPr/>
          </p:nvSpPr>
          <p:spPr>
            <a:xfrm>
              <a:off x="667504" y="4991440"/>
              <a:ext cx="440086" cy="219077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976605" y="4991440"/>
              <a:ext cx="130986" cy="219077"/>
            </a:xfrm>
            <a:custGeom>
              <a:avLst/>
              <a:gdLst>
                <a:gd name="connsiteX0" fmla="*/ 0 w 82333"/>
                <a:gd name="connsiteY0" fmla="*/ 0 h 219077"/>
                <a:gd name="connsiteX1" fmla="*/ 45819 w 82333"/>
                <a:gd name="connsiteY1" fmla="*/ 0 h 219077"/>
                <a:gd name="connsiteX2" fmla="*/ 82333 w 82333"/>
                <a:gd name="connsiteY2" fmla="*/ 36514 h 219077"/>
                <a:gd name="connsiteX3" fmla="*/ 82333 w 82333"/>
                <a:gd name="connsiteY3" fmla="*/ 182563 h 219077"/>
                <a:gd name="connsiteX4" fmla="*/ 45819 w 82333"/>
                <a:gd name="connsiteY4" fmla="*/ 219077 h 219077"/>
                <a:gd name="connsiteX5" fmla="*/ 0 w 82333"/>
                <a:gd name="connsiteY5" fmla="*/ 219077 h 21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33" h="219077">
                  <a:moveTo>
                    <a:pt x="0" y="0"/>
                  </a:moveTo>
                  <a:lnTo>
                    <a:pt x="45819" y="0"/>
                  </a:lnTo>
                  <a:cubicBezTo>
                    <a:pt x="65985" y="0"/>
                    <a:pt x="82333" y="16348"/>
                    <a:pt x="82333" y="36514"/>
                  </a:cubicBezTo>
                  <a:lnTo>
                    <a:pt x="82333" y="182563"/>
                  </a:lnTo>
                  <a:cubicBezTo>
                    <a:pt x="82333" y="202729"/>
                    <a:pt x="65985" y="219077"/>
                    <a:pt x="45819" y="219077"/>
                  </a:cubicBezTo>
                  <a:lnTo>
                    <a:pt x="0" y="219077"/>
                  </a:lnTo>
                  <a:close/>
                </a:path>
              </a:pathLst>
            </a:custGeom>
            <a:solidFill>
              <a:srgbClr val="C9E195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517520" y="5124500"/>
            <a:ext cx="440087" cy="219077"/>
            <a:chOff x="667504" y="4991440"/>
            <a:chExt cx="440087" cy="219077"/>
          </a:xfrm>
        </p:grpSpPr>
        <p:sp>
          <p:nvSpPr>
            <p:cNvPr id="56" name="Rounded Rectangle 55"/>
            <p:cNvSpPr/>
            <p:nvPr/>
          </p:nvSpPr>
          <p:spPr>
            <a:xfrm>
              <a:off x="667504" y="4991440"/>
              <a:ext cx="440086" cy="219077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976605" y="4991440"/>
              <a:ext cx="130986" cy="219077"/>
            </a:xfrm>
            <a:custGeom>
              <a:avLst/>
              <a:gdLst>
                <a:gd name="connsiteX0" fmla="*/ 0 w 82333"/>
                <a:gd name="connsiteY0" fmla="*/ 0 h 219077"/>
                <a:gd name="connsiteX1" fmla="*/ 45819 w 82333"/>
                <a:gd name="connsiteY1" fmla="*/ 0 h 219077"/>
                <a:gd name="connsiteX2" fmla="*/ 82333 w 82333"/>
                <a:gd name="connsiteY2" fmla="*/ 36514 h 219077"/>
                <a:gd name="connsiteX3" fmla="*/ 82333 w 82333"/>
                <a:gd name="connsiteY3" fmla="*/ 182563 h 219077"/>
                <a:gd name="connsiteX4" fmla="*/ 45819 w 82333"/>
                <a:gd name="connsiteY4" fmla="*/ 219077 h 219077"/>
                <a:gd name="connsiteX5" fmla="*/ 0 w 82333"/>
                <a:gd name="connsiteY5" fmla="*/ 219077 h 21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33" h="219077">
                  <a:moveTo>
                    <a:pt x="0" y="0"/>
                  </a:moveTo>
                  <a:lnTo>
                    <a:pt x="45819" y="0"/>
                  </a:lnTo>
                  <a:cubicBezTo>
                    <a:pt x="65985" y="0"/>
                    <a:pt x="82333" y="16348"/>
                    <a:pt x="82333" y="36514"/>
                  </a:cubicBezTo>
                  <a:lnTo>
                    <a:pt x="82333" y="182563"/>
                  </a:lnTo>
                  <a:cubicBezTo>
                    <a:pt x="82333" y="202729"/>
                    <a:pt x="65985" y="219077"/>
                    <a:pt x="45819" y="219077"/>
                  </a:cubicBezTo>
                  <a:lnTo>
                    <a:pt x="0" y="219077"/>
                  </a:lnTo>
                  <a:close/>
                </a:path>
              </a:pathLst>
            </a:custGeom>
            <a:solidFill>
              <a:srgbClr val="C9E195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314083"/>
              </p:ext>
            </p:extLst>
          </p:nvPr>
        </p:nvGraphicFramePr>
        <p:xfrm>
          <a:off x="624968" y="3130609"/>
          <a:ext cx="667365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134">
                  <a:extLst>
                    <a:ext uri="{9D8B030D-6E8A-4147-A177-3AD203B41FA5}">
                      <a16:colId xmlns:a16="http://schemas.microsoft.com/office/drawing/2014/main" xmlns="" val="2822901364"/>
                    </a:ext>
                  </a:extLst>
                </a:gridCol>
                <a:gridCol w="3141306">
                  <a:extLst>
                    <a:ext uri="{9D8B030D-6E8A-4147-A177-3AD203B41FA5}">
                      <a16:colId xmlns:a16="http://schemas.microsoft.com/office/drawing/2014/main" xmlns="" val="3094548507"/>
                    </a:ext>
                  </a:extLst>
                </a:gridCol>
                <a:gridCol w="2602219">
                  <a:extLst>
                    <a:ext uri="{9D8B030D-6E8A-4147-A177-3AD203B41FA5}">
                      <a16:colId xmlns:a16="http://schemas.microsoft.com/office/drawing/2014/main" xmlns="" val="3130897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ลำดับ</a:t>
                      </a:r>
                      <a:endParaRPr 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1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1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เหตุผล</a:t>
                      </a:r>
                      <a:endParaRPr 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943819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2365734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8425460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5836976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6556694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7933071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6.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9E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5545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32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5734306" y="2982920"/>
            <a:ext cx="310927" cy="310927"/>
          </a:xfrm>
          <a:prstGeom prst="ellipse">
            <a:avLst/>
          </a:prstGeom>
          <a:solidFill>
            <a:srgbClr val="E3AF8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8701" y="557154"/>
            <a:ext cx="489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การแก้ปัญหาด้วยอัลกอริทึม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4" y="2473097"/>
            <a:ext cx="4463275" cy="3873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90" y="2982920"/>
            <a:ext cx="1685962" cy="1060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04" y="2948718"/>
            <a:ext cx="1661371" cy="11029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04" y="4764544"/>
            <a:ext cx="1682140" cy="1116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90" y="4771534"/>
            <a:ext cx="1695200" cy="11310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993827" y="2982919"/>
            <a:ext cx="310927" cy="310927"/>
          </a:xfrm>
          <a:prstGeom prst="ellipse">
            <a:avLst/>
          </a:prstGeom>
          <a:solidFill>
            <a:srgbClr val="E3AF8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5734824" y="4771534"/>
            <a:ext cx="310927" cy="310927"/>
          </a:xfrm>
          <a:prstGeom prst="ellipse">
            <a:avLst/>
          </a:prstGeom>
          <a:solidFill>
            <a:srgbClr val="E3AF8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8993827" y="4771534"/>
            <a:ext cx="310927" cy="310927"/>
          </a:xfrm>
          <a:prstGeom prst="ellipse">
            <a:avLst/>
          </a:prstGeom>
          <a:solidFill>
            <a:srgbClr val="E3AF8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2929" y="1673970"/>
            <a:ext cx="7576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ถ้านักเรียนต้องการสั่งงานให้ศิลปินวาดภาพในส่วนที่ขาดไปต้องทำอย่างไร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โดยนำตัวเลขของบัตรคำสั่งมาเขียนเป็นผังงาน</a:t>
            </a:r>
          </a:p>
        </p:txBody>
      </p:sp>
    </p:spTree>
    <p:extLst>
      <p:ext uri="{BB962C8B-B14F-4D97-AF65-F5344CB8AC3E}">
        <p14:creationId xmlns:p14="http://schemas.microsoft.com/office/powerpoint/2010/main" val="377191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629396" y="1360907"/>
            <a:ext cx="1240655" cy="1179724"/>
          </a:xfrm>
          <a:prstGeom prst="roundRect">
            <a:avLst>
              <a:gd name="adj" fmla="val 11033"/>
            </a:avLst>
          </a:prstGeom>
          <a:solidFill>
            <a:srgbClr val="FFD28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4534" y="1818025"/>
            <a:ext cx="6577592" cy="1315989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47934" y="255013"/>
              <a:ext cx="3926422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เกมการแก้ปัญหา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767649" y="3459543"/>
            <a:ext cx="1214455" cy="1895039"/>
            <a:chOff x="10282206" y="4378896"/>
            <a:chExt cx="1214455" cy="1895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3550" y="1395589"/>
            <a:ext cx="6578875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เกมบันไดงู</a:t>
            </a:r>
          </a:p>
          <a:p>
            <a:endParaRPr lang="th-TH" sz="105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เกมบันไดงูเป็นเกมกระดานชนิดหนึ่งโดยจะมีผู้เล่นตั้งแต่ 2 คนขึ้นไป ลักษณะของตารางจะแบ่งเป็น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ช่อง ๆ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มีตัวเลขกำกับ มีงูและบันไดพาดไปมา ลักษณะของกระดานอาจแตกต่างกันไปขึ้นอยู่กับผู้ออกแบบ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868312" y="3227339"/>
            <a:ext cx="1240655" cy="1179724"/>
          </a:xfrm>
          <a:prstGeom prst="roundRect">
            <a:avLst>
              <a:gd name="adj" fmla="val 11033"/>
            </a:avLst>
          </a:prstGeom>
          <a:solidFill>
            <a:srgbClr val="FFD28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74534" y="3703090"/>
            <a:ext cx="6577592" cy="2770424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0850" y="3787456"/>
            <a:ext cx="6486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ตกลงกันระหว่างผู้เล่นว่าใครจะเริ่มเล่นก่อน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ผู้เล่นคนแรกทอดลูกเต๋า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ถ้าออกแต้มใดให้เดินไปยังหมายเลขนั้น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สลับกันเล่นกับผู้เล่นคนต่อไป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ถ้าเดินไปหยุดที่ช่องบันไดพอดีจะได้เดินขึ้นบันไดไปข้างบน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ถ้าเดินไปหยุดช่องที่มีงูต้องลงจากปากงูไปยังหางงู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การเดินครั้งต่อไปให้นับจำนวนช่องเดินตามแต้มของลูกเต๋าที่ทอดได้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ผู้เล่นคนใดถึงเส้นชัยก่อนจะเป็นผู้ชนะ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8" y="3355705"/>
            <a:ext cx="3252275" cy="32470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7711144" y="1360907"/>
            <a:ext cx="1696339" cy="1179724"/>
          </a:xfrm>
          <a:prstGeom prst="roundRect">
            <a:avLst>
              <a:gd name="adj" fmla="val 11033"/>
            </a:avLst>
          </a:prstGeom>
          <a:solidFill>
            <a:srgbClr val="FFD28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166908" y="1818025"/>
            <a:ext cx="2799602" cy="1315989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F89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13479" y="1392121"/>
            <a:ext cx="2799602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อุปกรณ์การเล่น</a:t>
            </a:r>
          </a:p>
          <a:p>
            <a:endParaRPr lang="th-TH" sz="105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แผ่นตารางเกมบันไดงู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ลูกเต๋า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ตัวเดิน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0184801" y="1823178"/>
            <a:ext cx="1813701" cy="944238"/>
          </a:xfrm>
          <a:prstGeom prst="wedgeRoundRectCallout">
            <a:avLst>
              <a:gd name="adj1" fmla="val 16805"/>
              <a:gd name="adj2" fmla="val 112343"/>
              <a:gd name="adj3" fmla="val 16667"/>
            </a:avLst>
          </a:prstGeom>
          <a:solidFill>
            <a:srgbClr val="FFF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08450" y="1941354"/>
            <a:ext cx="186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นักเรียนเคยเล่นเกม</a:t>
            </a:r>
          </a:p>
          <a:p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การแก้ปัญหาอะไรบ้าง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2281" y="3268759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วิธีการเล่น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246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446947" y="530044"/>
            <a:ext cx="3450016" cy="5630460"/>
            <a:chOff x="7866333" y="385665"/>
            <a:chExt cx="3450016" cy="5630460"/>
          </a:xfrm>
        </p:grpSpPr>
        <p:sp>
          <p:nvSpPr>
            <p:cNvPr id="9" name="Flowchart: Process 8"/>
            <p:cNvSpPr/>
            <p:nvPr/>
          </p:nvSpPr>
          <p:spPr>
            <a:xfrm>
              <a:off x="8074948" y="692546"/>
              <a:ext cx="1391529" cy="462565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ทอดลูกเต๋า แล้วเดินไปยังหมายเลขนั้น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6" name="Straight Arrow Connector 25"/>
            <p:cNvCxnSpPr>
              <a:endCxn id="9" idx="0"/>
            </p:cNvCxnSpPr>
            <p:nvPr/>
          </p:nvCxnSpPr>
          <p:spPr>
            <a:xfrm>
              <a:off x="8770713" y="385665"/>
              <a:ext cx="0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Decision 18"/>
            <p:cNvSpPr/>
            <p:nvPr/>
          </p:nvSpPr>
          <p:spPr>
            <a:xfrm>
              <a:off x="8074948" y="1911519"/>
              <a:ext cx="1391529" cy="505153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เดินไปพบบันได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Flowchart: Decision 19"/>
            <p:cNvSpPr/>
            <p:nvPr/>
          </p:nvSpPr>
          <p:spPr>
            <a:xfrm>
              <a:off x="8074948" y="3173080"/>
              <a:ext cx="1391529" cy="505153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เดินไปพบปากงู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Flowchart: Decision 20"/>
            <p:cNvSpPr/>
            <p:nvPr/>
          </p:nvSpPr>
          <p:spPr>
            <a:xfrm>
              <a:off x="8107263" y="5204087"/>
              <a:ext cx="1326898" cy="505153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ถึงเส้นชัย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Flowchart: Process 21"/>
            <p:cNvSpPr/>
            <p:nvPr/>
          </p:nvSpPr>
          <p:spPr>
            <a:xfrm>
              <a:off x="7866333" y="4434641"/>
              <a:ext cx="1808759" cy="462565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ทอดลูกเต๋า แล้วนับ</a:t>
              </a:r>
              <a:r>
                <a:rPr lang="th-TH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จำนวน</a:t>
              </a:r>
              <a:br>
                <a:rPr lang="th-TH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ช่อง</a:t>
              </a:r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 เพิ่มตามแต้มที่ได้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8699389" y="1461992"/>
              <a:ext cx="142646" cy="142646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8699389" y="2723553"/>
              <a:ext cx="142646" cy="142646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8699389" y="3985114"/>
              <a:ext cx="142646" cy="142646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8767539" y="1155111"/>
              <a:ext cx="0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3" idx="4"/>
              <a:endCxn id="19" idx="0"/>
            </p:cNvCxnSpPr>
            <p:nvPr/>
          </p:nvCxnSpPr>
          <p:spPr>
            <a:xfrm>
              <a:off x="8770712" y="1604638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9" idx="2"/>
              <a:endCxn id="24" idx="0"/>
            </p:cNvCxnSpPr>
            <p:nvPr/>
          </p:nvCxnSpPr>
          <p:spPr>
            <a:xfrm flipH="1">
              <a:off x="8770712" y="2416672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4" idx="4"/>
              <a:endCxn id="20" idx="0"/>
            </p:cNvCxnSpPr>
            <p:nvPr/>
          </p:nvCxnSpPr>
          <p:spPr>
            <a:xfrm>
              <a:off x="8770712" y="2866199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0" idx="2"/>
              <a:endCxn id="25" idx="0"/>
            </p:cNvCxnSpPr>
            <p:nvPr/>
          </p:nvCxnSpPr>
          <p:spPr>
            <a:xfrm flipH="1">
              <a:off x="8770712" y="3678233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25" idx="4"/>
              <a:endCxn id="22" idx="0"/>
            </p:cNvCxnSpPr>
            <p:nvPr/>
          </p:nvCxnSpPr>
          <p:spPr>
            <a:xfrm>
              <a:off x="8770712" y="4127760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22" idx="2"/>
              <a:endCxn id="21" idx="0"/>
            </p:cNvCxnSpPr>
            <p:nvPr/>
          </p:nvCxnSpPr>
          <p:spPr>
            <a:xfrm flipH="1">
              <a:off x="8770712" y="4897206"/>
              <a:ext cx="1" cy="30688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21" idx="2"/>
            </p:cNvCxnSpPr>
            <p:nvPr/>
          </p:nvCxnSpPr>
          <p:spPr>
            <a:xfrm>
              <a:off x="8770712" y="5709240"/>
              <a:ext cx="1" cy="30688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>
              <a:stCxn id="21" idx="1"/>
              <a:endCxn id="23" idx="2"/>
            </p:cNvCxnSpPr>
            <p:nvPr/>
          </p:nvCxnSpPr>
          <p:spPr>
            <a:xfrm rot="10800000" flipH="1">
              <a:off x="8107263" y="1533316"/>
              <a:ext cx="592126" cy="3923349"/>
            </a:xfrm>
            <a:prstGeom prst="bentConnector3">
              <a:avLst>
                <a:gd name="adj1" fmla="val -132103"/>
              </a:avLst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lowchart: Process 59"/>
            <p:cNvSpPr/>
            <p:nvPr/>
          </p:nvSpPr>
          <p:spPr>
            <a:xfrm>
              <a:off x="9675092" y="2340569"/>
              <a:ext cx="1641257" cy="287561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ขึ้นไปขั้นบนสุดของบันได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61" name="Elbow Connector 60"/>
            <p:cNvCxnSpPr>
              <a:stCxn id="19" idx="3"/>
              <a:endCxn id="60" idx="0"/>
            </p:cNvCxnSpPr>
            <p:nvPr/>
          </p:nvCxnSpPr>
          <p:spPr>
            <a:xfrm>
              <a:off x="9466477" y="2164096"/>
              <a:ext cx="1029244" cy="176473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lbow Connector 64"/>
            <p:cNvCxnSpPr>
              <a:stCxn id="60" idx="2"/>
              <a:endCxn id="24" idx="6"/>
            </p:cNvCxnSpPr>
            <p:nvPr/>
          </p:nvCxnSpPr>
          <p:spPr>
            <a:xfrm rot="5400000">
              <a:off x="9585505" y="1884660"/>
              <a:ext cx="166746" cy="1653686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lowchart: Process 67"/>
            <p:cNvSpPr/>
            <p:nvPr/>
          </p:nvSpPr>
          <p:spPr>
            <a:xfrm>
              <a:off x="9675092" y="3602130"/>
              <a:ext cx="1641257" cy="287561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ลงจากปากงูไปยังหางงู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69" name="Elbow Connector 68"/>
            <p:cNvCxnSpPr>
              <a:endCxn id="68" idx="0"/>
            </p:cNvCxnSpPr>
            <p:nvPr/>
          </p:nvCxnSpPr>
          <p:spPr>
            <a:xfrm>
              <a:off x="9466477" y="3425657"/>
              <a:ext cx="1029244" cy="176473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lbow Connector 69"/>
            <p:cNvCxnSpPr>
              <a:stCxn id="68" idx="2"/>
            </p:cNvCxnSpPr>
            <p:nvPr/>
          </p:nvCxnSpPr>
          <p:spPr>
            <a:xfrm rot="5400000">
              <a:off x="9585505" y="3146221"/>
              <a:ext cx="166746" cy="1653686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9665515" y="1899002"/>
              <a:ext cx="369011" cy="30777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th-TH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จริง</a:t>
              </a:r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07407" y="3145480"/>
              <a:ext cx="369011" cy="30777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th-TH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จริง</a:t>
              </a:r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934089" y="2517529"/>
              <a:ext cx="500072" cy="30777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th-TH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ไม่จริง</a:t>
              </a:r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37166" y="275511"/>
            <a:ext cx="6419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ถ้าพิจารณาการเดินของเกมบันไดงู จะพบว่าการเดินจะต้อง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พิจารณาตามเงื่อนไขที่เกมกำหนด สามารถเขียนเป็นผังงานได้ ดังนี้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22649" y="5834434"/>
            <a:ext cx="369011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จริง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511605" y="3874371"/>
            <a:ext cx="500072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ไม่จริง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43464" y="5265900"/>
            <a:ext cx="500072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ไม่จริง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5288"/>
            <a:ext cx="4822468" cy="48146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946767" y="248607"/>
            <a:ext cx="814874" cy="294475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007823" y="6167469"/>
            <a:ext cx="680659" cy="294475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16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 75"/>
          <p:cNvSpPr/>
          <p:nvPr/>
        </p:nvSpPr>
        <p:spPr>
          <a:xfrm>
            <a:off x="1014182" y="1223783"/>
            <a:ext cx="11177818" cy="5122015"/>
          </a:xfrm>
          <a:prstGeom prst="roundRect">
            <a:avLst>
              <a:gd name="adj" fmla="val 9256"/>
            </a:avLst>
          </a:prstGeom>
          <a:solidFill>
            <a:srgbClr val="8CC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929142" y="274321"/>
            <a:ext cx="5760408" cy="2411652"/>
          </a:xfrm>
          <a:prstGeom prst="roundRect">
            <a:avLst>
              <a:gd name="adj" fmla="val 22126"/>
            </a:avLst>
          </a:prstGeom>
          <a:solidFill>
            <a:srgbClr val="8CC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488137" y="277432"/>
            <a:ext cx="5726133" cy="2411921"/>
          </a:xfrm>
          <a:prstGeom prst="roundRect">
            <a:avLst>
              <a:gd name="adj" fmla="val 22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488138" y="1223783"/>
            <a:ext cx="11282184" cy="5122015"/>
          </a:xfrm>
          <a:prstGeom prst="roundRect">
            <a:avLst>
              <a:gd name="adj" fmla="val 92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88138" y="5338889"/>
            <a:ext cx="7933967" cy="457531"/>
          </a:xfrm>
          <a:prstGeom prst="rect">
            <a:avLst/>
          </a:prstGeom>
          <a:solidFill>
            <a:srgbClr val="FBC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88138" y="4569422"/>
            <a:ext cx="7933967" cy="457531"/>
          </a:xfrm>
          <a:prstGeom prst="rect">
            <a:avLst/>
          </a:prstGeom>
          <a:solidFill>
            <a:srgbClr val="DE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88138" y="3782780"/>
            <a:ext cx="7933967" cy="457531"/>
          </a:xfrm>
          <a:prstGeom prst="rect">
            <a:avLst/>
          </a:prstGeom>
          <a:solidFill>
            <a:srgbClr val="D1E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88138" y="3001289"/>
            <a:ext cx="7933968" cy="457531"/>
          </a:xfrm>
          <a:prstGeom prst="rect">
            <a:avLst/>
          </a:prstGeom>
          <a:solidFill>
            <a:srgbClr val="B1E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8138" y="2234438"/>
            <a:ext cx="7933967" cy="457531"/>
          </a:xfrm>
          <a:prstGeom prst="rect">
            <a:avLst/>
          </a:prstGeom>
          <a:solidFill>
            <a:srgbClr val="FDC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0303" y="176533"/>
            <a:ext cx="5156267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3800" b="1" dirty="0">
                <a:ln w="19050">
                  <a:noFill/>
                  <a:prstDash val="solid"/>
                </a:ln>
                <a:solidFill>
                  <a:srgbClr val="D9A4C8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สารบัญ</a:t>
            </a:r>
            <a:endParaRPr lang="en-US" sz="13800" b="1" dirty="0">
              <a:ln w="19050">
                <a:noFill/>
                <a:prstDash val="solid"/>
              </a:ln>
              <a:solidFill>
                <a:srgbClr val="D9A4C8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782165" y="2215103"/>
            <a:ext cx="400680" cy="565789"/>
            <a:chOff x="2563477" y="1335419"/>
            <a:chExt cx="400680" cy="565789"/>
          </a:xfrm>
        </p:grpSpPr>
        <p:sp>
          <p:nvSpPr>
            <p:cNvPr id="51" name="Rounded Rectangle 50"/>
            <p:cNvSpPr/>
            <p:nvPr/>
          </p:nvSpPr>
          <p:spPr>
            <a:xfrm>
              <a:off x="2563477" y="1335419"/>
              <a:ext cx="400680" cy="565789"/>
            </a:xfrm>
            <a:prstGeom prst="roundRect">
              <a:avLst/>
            </a:prstGeom>
            <a:solidFill>
              <a:srgbClr val="BAB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2597811" y="1368729"/>
              <a:ext cx="332012" cy="3815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721095" y="1784045"/>
              <a:ext cx="85444" cy="85444"/>
            </a:xfrm>
            <a:prstGeom prst="ellipse">
              <a:avLst/>
            </a:prstGeom>
            <a:solidFill>
              <a:srgbClr val="858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782165" y="2972433"/>
            <a:ext cx="400680" cy="565789"/>
            <a:chOff x="2563477" y="1335419"/>
            <a:chExt cx="400680" cy="565789"/>
          </a:xfrm>
        </p:grpSpPr>
        <p:sp>
          <p:nvSpPr>
            <p:cNvPr id="56" name="Rounded Rectangle 55"/>
            <p:cNvSpPr/>
            <p:nvPr/>
          </p:nvSpPr>
          <p:spPr>
            <a:xfrm>
              <a:off x="2563477" y="1335419"/>
              <a:ext cx="400680" cy="565789"/>
            </a:xfrm>
            <a:prstGeom prst="roundRect">
              <a:avLst/>
            </a:prstGeom>
            <a:solidFill>
              <a:srgbClr val="BAB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597811" y="1368729"/>
              <a:ext cx="332012" cy="3815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721095" y="1784045"/>
              <a:ext cx="85444" cy="85444"/>
            </a:xfrm>
            <a:prstGeom prst="ellipse">
              <a:avLst/>
            </a:prstGeom>
            <a:solidFill>
              <a:srgbClr val="858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80583" y="2840936"/>
            <a:ext cx="58753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   2	</a:t>
            </a:r>
            <a:r>
              <a:rPr lang="th-TH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การเขียนโปรแกรมคอมพิวเตอร์</a:t>
            </a:r>
            <a:endParaRPr lang="th-TH" sz="3200" dirty="0">
              <a:solidFill>
                <a:prstClr val="black">
                  <a:lumMod val="85000"/>
                  <a:lumOff val="15000"/>
                </a:prst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2781714" y="3735608"/>
            <a:ext cx="400680" cy="565789"/>
            <a:chOff x="2563477" y="1335419"/>
            <a:chExt cx="400680" cy="565789"/>
          </a:xfrm>
        </p:grpSpPr>
        <p:sp>
          <p:nvSpPr>
            <p:cNvPr id="60" name="Rounded Rectangle 59"/>
            <p:cNvSpPr/>
            <p:nvPr/>
          </p:nvSpPr>
          <p:spPr>
            <a:xfrm>
              <a:off x="2563477" y="1335419"/>
              <a:ext cx="400680" cy="565789"/>
            </a:xfrm>
            <a:prstGeom prst="roundRect">
              <a:avLst/>
            </a:prstGeom>
            <a:solidFill>
              <a:srgbClr val="BAB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2597811" y="1368729"/>
              <a:ext cx="332012" cy="3815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721095" y="1784045"/>
              <a:ext cx="85444" cy="85444"/>
            </a:xfrm>
            <a:prstGeom prst="ellipse">
              <a:avLst/>
            </a:prstGeom>
            <a:solidFill>
              <a:srgbClr val="858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780896" y="4532061"/>
            <a:ext cx="400680" cy="565789"/>
            <a:chOff x="2563477" y="1335419"/>
            <a:chExt cx="400680" cy="565789"/>
          </a:xfrm>
        </p:grpSpPr>
        <p:sp>
          <p:nvSpPr>
            <p:cNvPr id="64" name="Rounded Rectangle 63"/>
            <p:cNvSpPr/>
            <p:nvPr/>
          </p:nvSpPr>
          <p:spPr>
            <a:xfrm>
              <a:off x="2563477" y="1335419"/>
              <a:ext cx="400680" cy="565789"/>
            </a:xfrm>
            <a:prstGeom prst="roundRect">
              <a:avLst/>
            </a:prstGeom>
            <a:solidFill>
              <a:srgbClr val="BAB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2597811" y="1368729"/>
              <a:ext cx="332012" cy="3815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2721095" y="1784045"/>
              <a:ext cx="85444" cy="85444"/>
            </a:xfrm>
            <a:prstGeom prst="ellipse">
              <a:avLst/>
            </a:prstGeom>
            <a:solidFill>
              <a:srgbClr val="858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780896" y="5311852"/>
            <a:ext cx="400680" cy="565789"/>
            <a:chOff x="2563477" y="1335419"/>
            <a:chExt cx="400680" cy="565789"/>
          </a:xfrm>
        </p:grpSpPr>
        <p:sp>
          <p:nvSpPr>
            <p:cNvPr id="68" name="Rounded Rectangle 67"/>
            <p:cNvSpPr/>
            <p:nvPr/>
          </p:nvSpPr>
          <p:spPr>
            <a:xfrm>
              <a:off x="2563477" y="1335419"/>
              <a:ext cx="400680" cy="565789"/>
            </a:xfrm>
            <a:prstGeom prst="roundRect">
              <a:avLst/>
            </a:prstGeom>
            <a:solidFill>
              <a:srgbClr val="BAB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2597811" y="1368729"/>
              <a:ext cx="332012" cy="3815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721095" y="1784045"/>
              <a:ext cx="85444" cy="85444"/>
            </a:xfrm>
            <a:prstGeom prst="ellipse">
              <a:avLst/>
            </a:prstGeom>
            <a:solidFill>
              <a:srgbClr val="858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80583" y="3619705"/>
            <a:ext cx="44374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   3	</a:t>
            </a:r>
            <a:r>
              <a:rPr lang="th-TH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</a:t>
            </a:r>
            <a:endParaRPr lang="th-TH" sz="3200" dirty="0">
              <a:solidFill>
                <a:prstClr val="black">
                  <a:lumMod val="85000"/>
                  <a:lumOff val="15000"/>
                </a:prst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0583" y="4398474"/>
            <a:ext cx="58128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   4	</a:t>
            </a:r>
            <a:r>
              <a:rPr lang="th-TH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การใช้ซอฟต์แวร์นำเสนอข้อมูล</a:t>
            </a:r>
            <a:endParaRPr lang="th-TH" sz="3200" dirty="0">
              <a:solidFill>
                <a:prstClr val="black">
                  <a:lumMod val="85000"/>
                  <a:lumOff val="15000"/>
                </a:prst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0583" y="5177244"/>
            <a:ext cx="68739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   5	</a:t>
            </a:r>
            <a:r>
              <a:rPr lang="th-TH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การใช้เทคโนโลยีสารสนเทศอย่างปลอดภัย</a:t>
            </a:r>
            <a:endParaRPr lang="th-TH" sz="3200" dirty="0">
              <a:solidFill>
                <a:prstClr val="black">
                  <a:lumMod val="85000"/>
                  <a:lumOff val="15000"/>
                </a:prst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0583" y="2062167"/>
            <a:ext cx="64155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   1	</a:t>
            </a:r>
            <a:r>
              <a:rPr lang="th-TH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อัลกอริทึมและการแก้ปัญหาอย่างง่าย</a:t>
            </a:r>
            <a:endParaRPr lang="th-TH" sz="3200" dirty="0">
              <a:solidFill>
                <a:prstClr val="black">
                  <a:lumMod val="85000"/>
                  <a:lumOff val="15000"/>
                </a:prst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31" y="3768918"/>
            <a:ext cx="2898622" cy="228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43" y="847505"/>
            <a:ext cx="5237559" cy="5240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384" y="2392566"/>
            <a:ext cx="5245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เกมบันไดงูแต่ละเกมนั้นการเล่นอาจแตกต่างกันไปขึ้นอยู่กับผู้ออกแบบเกม เกมบางเกมอาจมีเงื่อนไขอื่น ๆ เขียนไว้ในช่องที่กำหนดด้วย และบางเกม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อาจใช้ภาพหรือเงื่อนไขอื่นแทนงูและบันได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ดังตัวอย่าง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731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70020" y="494457"/>
            <a:ext cx="2433817" cy="1046139"/>
          </a:xfrm>
          <a:prstGeom prst="roundRect">
            <a:avLst>
              <a:gd name="adj" fmla="val 11033"/>
            </a:avLst>
          </a:prstGeom>
          <a:solidFill>
            <a:srgbClr val="ADE3F9"/>
          </a:solidFill>
          <a:ln w="28575">
            <a:solidFill>
              <a:srgbClr val="6ACD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4388" y="1017527"/>
            <a:ext cx="10873447" cy="1675910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6ACD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807" y="494457"/>
            <a:ext cx="108270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เกมเททริส (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Tetris)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เกมเททริสเป็นเกมที่มีรูปสี่เหลี่ยมจำนวน 4 ชิ้น ประกอบกันเป็นรูปต่าง ๆ และมีการสร้างเป็นโปรแกรมคอมพิวเตอร์ ผู้เล่นจะต้องบังคับให้ตัวต่อที่ตกลงมาประกอบกันเป็นพื้นที่เต็ม ซึ่งตัวต่อแต่ละตัว สามารถหมุนไปในตำแหน่ง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ที่ต้องการได้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5" y="3100293"/>
            <a:ext cx="4620127" cy="30233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83" y="2834127"/>
            <a:ext cx="4594917" cy="40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9852145" y="2499457"/>
            <a:ext cx="1585156" cy="1046139"/>
          </a:xfrm>
          <a:prstGeom prst="roundRect">
            <a:avLst>
              <a:gd name="adj" fmla="val 11033"/>
            </a:avLst>
          </a:prstGeom>
          <a:solidFill>
            <a:srgbClr val="F1727A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4403" y="494457"/>
            <a:ext cx="1313162" cy="1046139"/>
          </a:xfrm>
          <a:prstGeom prst="roundRect">
            <a:avLst>
              <a:gd name="adj" fmla="val 11033"/>
            </a:avLst>
          </a:prstGeom>
          <a:solidFill>
            <a:srgbClr val="F1727A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0358" y="1093155"/>
            <a:ext cx="4104773" cy="1677546"/>
          </a:xfrm>
          <a:prstGeom prst="roundRect">
            <a:avLst>
              <a:gd name="adj" fmla="val 11033"/>
            </a:avLst>
          </a:prstGeom>
          <a:solidFill>
            <a:schemeClr val="bg1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23" y="414798"/>
            <a:ext cx="3753875" cy="255211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5576" y="3125052"/>
            <a:ext cx="11318683" cy="3302210"/>
          </a:xfrm>
          <a:prstGeom prst="roundRect">
            <a:avLst>
              <a:gd name="adj" fmla="val 7103"/>
            </a:avLst>
          </a:prstGeom>
          <a:solidFill>
            <a:srgbClr val="C9E7E9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473154" y="2143753"/>
            <a:ext cx="358636" cy="358636"/>
          </a:xfrm>
          <a:prstGeom prst="ellipse">
            <a:avLst/>
          </a:prstGeom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473154" y="1409782"/>
            <a:ext cx="358636" cy="358636"/>
          </a:xfrm>
          <a:prstGeom prst="ellipse">
            <a:avLst/>
          </a:prstGeom>
          <a:solidFill>
            <a:srgbClr val="F1727A"/>
          </a:solidFill>
          <a:ln w="28575">
            <a:solidFill>
              <a:srgbClr val="C6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7731" y="756268"/>
            <a:ext cx="33490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4594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อุปกรณ์การเล่น</a:t>
            </a:r>
          </a:p>
          <a:p>
            <a:endParaRPr lang="en-US" sz="1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กระดาษสำหรับเขียนเป็นตาราง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3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ช่อง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ปากกา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14" y="3711459"/>
            <a:ext cx="3009246" cy="15751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38" y="3711459"/>
            <a:ext cx="1575121" cy="1575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97" y="3711459"/>
            <a:ext cx="1575121" cy="15751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9" y="3711459"/>
            <a:ext cx="1575121" cy="15751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56" y="3711459"/>
            <a:ext cx="1575121" cy="157512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80621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67480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54339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41198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038144" y="3258566"/>
            <a:ext cx="358636" cy="358636"/>
          </a:xfrm>
          <a:prstGeom prst="ellipse">
            <a:avLst/>
          </a:prstGeom>
          <a:solidFill>
            <a:srgbClr val="C93D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9148" y="570173"/>
            <a:ext cx="40844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เกม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OX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OX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เป็นเกมที่เล่น 2 คน ออกแบบเป็นช่องตารางกว้าง 3 ช่อง ยาว 3 ช่อง แล้วให้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ผู้เล่นผลัดกันเขียนเครื่องหมาย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ลงในตาราง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633" y="5327389"/>
            <a:ext cx="1624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ตกลงกันว่าใครเป็นคนเล่นก่อน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4483" y="5327389"/>
            <a:ext cx="186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ผู้เล่นคนแรกเขียน เครื่องหมาย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ลงในตาราง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01342" y="5327389"/>
            <a:ext cx="186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ผู้เล่นคนต่อไปเขียน เครื่องหมายตรงกันข้ามลงในตาราง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38514" y="5327389"/>
            <a:ext cx="1764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ผู้เล่นผลัดกันเขียน</a:t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เครื่องหมายของตัวเอง</a:t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76328" y="5327389"/>
            <a:ext cx="3096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เครื่องหมายใดเรียงต่อกันเป็นแนวเส้นตรง หรือแนวทแยงได้จะเป็นฝ่ายชนะ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82610" y="2576358"/>
            <a:ext cx="138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วิธีการเล่น</a:t>
            </a:r>
          </a:p>
        </p:txBody>
      </p:sp>
    </p:spTree>
    <p:extLst>
      <p:ext uri="{BB962C8B-B14F-4D97-AF65-F5344CB8AC3E}">
        <p14:creationId xmlns:p14="http://schemas.microsoft.com/office/powerpoint/2010/main" val="226942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1.3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60753" y="518119"/>
            <a:ext cx="432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สนุกกับเกมแก้ปัญหา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743" y="1774201"/>
            <a:ext cx="11444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การเล่นเกมบันไดงู มีเงื่อนไขใดบ้างที่จะทำให้การเล่นไม่จบเกม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จากเกมเททริสดังภาพ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นักเรียนวาดชิ้นส่วนตัวต่ออีก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ที่สามารถทำให้เป็นพื้นที่ปิดได้มากที่สุด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นักเรียนชวนเพื่อนเล่นเกม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OX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โดยผลัดกันเล่นเป็นคนแรก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แล้วตอบคำถามต่อไปนี้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การเล่นแต่ละครั้งจนมีฝ่ายชนะ ต้องเขียนครบทุกช่องหรือไม่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นักเรียนมีวิธีการคิดอย่างไรที่จะเล่นให้ชนะ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992786"/>
            <a:ext cx="1934029" cy="203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6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01789" y="2423159"/>
            <a:ext cx="5754289" cy="2004753"/>
          </a:xfrm>
          <a:prstGeom prst="wedgeRoundRectCallout">
            <a:avLst>
              <a:gd name="adj1" fmla="val 38133"/>
              <a:gd name="adj2" fmla="val 720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137" y="418823"/>
            <a:ext cx="8212975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0294" y="2147352"/>
            <a:ext cx="551504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ข้อใดคือการแก้ปัญหา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รองเท้าเปียก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ตก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หนัก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วิธีเดินทางไป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สามารถเดินทางไปโรงเรียน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6196" y="1262954"/>
            <a:ext cx="8210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r>
              <a:rPr lang="th-TH" sz="40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en-US" sz="40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</a:t>
            </a:r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และการแก้ปัญหาอย่างง่าย</a:t>
            </a:r>
            <a:endParaRPr lang="en-US" sz="4000" b="1" dirty="0">
              <a:solidFill>
                <a:srgbClr val="7D95D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13941" y="460796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3216" y="2487916"/>
            <a:ext cx="54328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เพราะการหาวิธีเดินทางไปโรงเรียนโดยเลือกวิธีที่ดีที่สุด เพื่อเดินทางไปโรงเรียน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แต่  1)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2)  และ  4)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ปัญหาหรือสาเหตุ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57680" y="2170377"/>
            <a:ext cx="5652182" cy="1846502"/>
          </a:xfrm>
          <a:prstGeom prst="wedgeRoundRectCallout">
            <a:avLst>
              <a:gd name="adj1" fmla="val 39389"/>
              <a:gd name="adj2" fmla="val 876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9" y="745344"/>
            <a:ext cx="787266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การแก้ปัญหาที่ถูกวิธีควรนำหลักคิดใดเข้ามาช่วยแก้ปัญหา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ให้เร็ว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ศึกษา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อื่น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ประหยัดค่าใช้จ่าย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เหตุผลในการหาคำตอบ</a:t>
            </a:r>
          </a:p>
        </p:txBody>
      </p:sp>
      <p:sp>
        <p:nvSpPr>
          <p:cNvPr id="9" name="Oval 8"/>
          <p:cNvSpPr/>
          <p:nvPr/>
        </p:nvSpPr>
        <p:spPr>
          <a:xfrm>
            <a:off x="1109987" y="509868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8742" y="2446902"/>
            <a:ext cx="5682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เพราะทำให้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า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แก้ปัญหาได้อย่างเป็นลำดับ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แก้ปัญหาได้ถูกต้อง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57680" y="2170377"/>
            <a:ext cx="5652182" cy="1498307"/>
          </a:xfrm>
          <a:prstGeom prst="wedgeRoundRectCallout">
            <a:avLst>
              <a:gd name="adj1" fmla="val 39389"/>
              <a:gd name="adj2" fmla="val 1069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9" y="745344"/>
            <a:ext cx="556594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ข้อใดเป็นการให้เหตุผลในการแก้ปัญหา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ดินสอหาย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โรงเรียนมารับเร็ว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เกินไป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สบายเพราะเดินตาก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ฝนตกจะนำร่มไปโรงเรียน </a:t>
            </a:r>
          </a:p>
        </p:txBody>
      </p:sp>
      <p:sp>
        <p:nvSpPr>
          <p:cNvPr id="9" name="Oval 8"/>
          <p:cNvSpPr/>
          <p:nvPr/>
        </p:nvSpPr>
        <p:spPr>
          <a:xfrm>
            <a:off x="1133402" y="512835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3243" y="2261702"/>
            <a:ext cx="4132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เพราะการนำร่มไปโรงเรียนเมื่อฝน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ตก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การให้เหตุผล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818525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ถ้ามีตัวเลขเรียงลำดับต่อไปนี้ นักเรียนคิดว่าตัวเลขที่หายไปคือเลข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24   28   32 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___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40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44</a:t>
            </a:r>
            <a:endParaRPr lang="th-TH" sz="32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34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36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38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40 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01624" y="404961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7193280" y="2181952"/>
            <a:ext cx="4516582" cy="163685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7044" y="2201637"/>
            <a:ext cx="4397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เพราะเป็นการนับจำนวนที่เพิ่มขึ้นทีละ 4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ทำให้ตัวเลขที่หายไปคือ 36</a:t>
            </a:r>
          </a:p>
        </p:txBody>
      </p:sp>
    </p:spTree>
    <p:extLst>
      <p:ext uri="{BB962C8B-B14F-4D97-AF65-F5344CB8AC3E}">
        <p14:creationId xmlns:p14="http://schemas.microsoft.com/office/powerpoint/2010/main" val="11067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1044397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ต่อไปนี้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ภาพ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ควรเป็นภาพใด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35938" y="312959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7193280" y="2170377"/>
            <a:ext cx="4516582" cy="163685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7044" y="2201637"/>
            <a:ext cx="4035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เพราะเป็นการลดจำนวนมุม ทีละ 1 มุม จึงทำให้ภาพที่ 4 เป็นภาพสามเหลี่ยม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646" y="891481"/>
            <a:ext cx="2719819" cy="91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426" y="1998227"/>
            <a:ext cx="881382" cy="849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984" y="4055527"/>
            <a:ext cx="1152112" cy="748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426" y="4970242"/>
            <a:ext cx="842356" cy="814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5426" y="2899260"/>
            <a:ext cx="897563" cy="8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ข้อใดกล่าวถึงอัลกอริทึมได้ถูกต้อง 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การเขียนผังงาน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วิเคราะห์ปัญหา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เขียนโปรแกรมคอมพิวเตอร์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ถ่ายทอดความคิดอย่างเป็นลำดับขั้นตอน </a:t>
            </a:r>
          </a:p>
        </p:txBody>
      </p:sp>
      <p:sp>
        <p:nvSpPr>
          <p:cNvPr id="9" name="Oval 8"/>
          <p:cNvSpPr/>
          <p:nvPr/>
        </p:nvSpPr>
        <p:spPr>
          <a:xfrm>
            <a:off x="1129884" y="507249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999316" y="1756756"/>
            <a:ext cx="4710546" cy="2050473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7491" y="1874051"/>
            <a:ext cx="4294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เพราะอัลกอลิทึมเป็นการถ่ายทอดความคิดอย่างเป็นลำดับขั้นตอนโดยการอธิบาย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วาด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 หรือใช้สัญลักษณ์</a:t>
            </a:r>
          </a:p>
        </p:txBody>
      </p:sp>
    </p:spTree>
    <p:extLst>
      <p:ext uri="{BB962C8B-B14F-4D97-AF65-F5344CB8AC3E}">
        <p14:creationId xmlns:p14="http://schemas.microsoft.com/office/powerpoint/2010/main" val="25106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3475" y="404269"/>
            <a:ext cx="6333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อัลกอริทึมและการแก้ปัญหาอย่างง่าย</a:t>
            </a:r>
            <a:endParaRPr lang="th-TH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741634"/>
            <a:ext cx="3726024" cy="578889"/>
          </a:xfrm>
          <a:prstGeom prst="rect">
            <a:avLst/>
          </a:prstGeom>
          <a:solidFill>
            <a:srgbClr val="647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14178" y="692035"/>
            <a:ext cx="678086" cy="678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6479BA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3761" y="668574"/>
            <a:ext cx="32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  <a:endParaRPr lang="en-US" sz="4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96000" y="4008530"/>
            <a:ext cx="0" cy="1521202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425058" y="5189531"/>
            <a:ext cx="3341881" cy="1266528"/>
            <a:chOff x="8278800" y="1696223"/>
            <a:chExt cx="3341881" cy="1266528"/>
          </a:xfrm>
        </p:grpSpPr>
        <p:sp>
          <p:nvSpPr>
            <p:cNvPr id="86" name="Rounded Rectangle 85"/>
            <p:cNvSpPr/>
            <p:nvPr/>
          </p:nvSpPr>
          <p:spPr>
            <a:xfrm>
              <a:off x="8281480" y="1696223"/>
              <a:ext cx="3339201" cy="1266528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8278800" y="1696223"/>
              <a:ext cx="3339201" cy="258002"/>
            </a:xfrm>
            <a:custGeom>
              <a:avLst/>
              <a:gdLst>
                <a:gd name="connsiteX0" fmla="*/ 190308 w 3339201"/>
                <a:gd name="connsiteY0" fmla="*/ 0 h 258002"/>
                <a:gd name="connsiteX1" fmla="*/ 3148893 w 3339201"/>
                <a:gd name="connsiteY1" fmla="*/ 0 h 258002"/>
                <a:gd name="connsiteX2" fmla="*/ 3339201 w 3339201"/>
                <a:gd name="connsiteY2" fmla="*/ 190308 h 258002"/>
                <a:gd name="connsiteX3" fmla="*/ 3339201 w 3339201"/>
                <a:gd name="connsiteY3" fmla="*/ 258002 h 258002"/>
                <a:gd name="connsiteX4" fmla="*/ 0 w 3339201"/>
                <a:gd name="connsiteY4" fmla="*/ 258002 h 258002"/>
                <a:gd name="connsiteX5" fmla="*/ 0 w 3339201"/>
                <a:gd name="connsiteY5" fmla="*/ 190308 h 258002"/>
                <a:gd name="connsiteX6" fmla="*/ 190308 w 3339201"/>
                <a:gd name="connsiteY6" fmla="*/ 0 h 2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201" h="258002">
                  <a:moveTo>
                    <a:pt x="190308" y="0"/>
                  </a:moveTo>
                  <a:lnTo>
                    <a:pt x="3148893" y="0"/>
                  </a:lnTo>
                  <a:cubicBezTo>
                    <a:pt x="3253997" y="0"/>
                    <a:pt x="3339201" y="85204"/>
                    <a:pt x="3339201" y="190308"/>
                  </a:cubicBezTo>
                  <a:lnTo>
                    <a:pt x="3339201" y="258002"/>
                  </a:lnTo>
                  <a:lnTo>
                    <a:pt x="0" y="258002"/>
                  </a:lnTo>
                  <a:lnTo>
                    <a:pt x="0" y="190308"/>
                  </a:lnTo>
                  <a:cubicBezTo>
                    <a:pt x="0" y="85204"/>
                    <a:pt x="85204" y="0"/>
                    <a:pt x="190308" y="0"/>
                  </a:cubicBezTo>
                  <a:close/>
                </a:path>
              </a:pathLst>
            </a:custGeom>
            <a:solidFill>
              <a:srgbClr val="E6A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2937164" y="3470238"/>
            <a:ext cx="5784272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13482" y="2831089"/>
            <a:ext cx="10767717" cy="1272413"/>
            <a:chOff x="716006" y="1757361"/>
            <a:chExt cx="10767717" cy="1272413"/>
          </a:xfrm>
        </p:grpSpPr>
        <p:grpSp>
          <p:nvGrpSpPr>
            <p:cNvPr id="18" name="Group 17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3C3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A3CE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1488446" y="3276073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48480" y="5616923"/>
            <a:ext cx="1426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</a:t>
            </a:r>
          </a:p>
        </p:txBody>
      </p:sp>
      <p:sp>
        <p:nvSpPr>
          <p:cNvPr id="52" name="Oval 51"/>
          <p:cNvSpPr/>
          <p:nvPr/>
        </p:nvSpPr>
        <p:spPr>
          <a:xfrm>
            <a:off x="4598438" y="1991458"/>
            <a:ext cx="2995124" cy="2995124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991458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2135820"/>
            <a:ext cx="2706398" cy="2706398"/>
          </a:xfrm>
          <a:prstGeom prst="ellipse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2263557"/>
            <a:ext cx="2450926" cy="2450927"/>
          </a:xfrm>
          <a:prstGeom prst="ellipse">
            <a:avLst/>
          </a:prstGeom>
          <a:solidFill>
            <a:srgbClr val="647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2451" y="2381146"/>
            <a:ext cx="14590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อย่างง่าย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86655" y="3276073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เกมการแก้ปัญหา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5265" y="741634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85709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เพราะเหตุใดจึงต้องเขียนอัลกอริทึม 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เพื่อให้ทำงานได้เร็วขึ้น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ในการประเมินปัญหา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แก้ข้อผิดพลาดของโปรแกรม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เห็นแนวทางการแก้ปัญหา </a:t>
            </a:r>
          </a:p>
        </p:txBody>
      </p:sp>
      <p:sp>
        <p:nvSpPr>
          <p:cNvPr id="9" name="Oval 8"/>
          <p:cNvSpPr/>
          <p:nvPr/>
        </p:nvSpPr>
        <p:spPr>
          <a:xfrm>
            <a:off x="1124854" y="508755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66807" y="2033847"/>
            <a:ext cx="5043055" cy="177338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0257" y="2038005"/>
            <a:ext cx="34902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เพราะเป็นการเขียนอัลกอลิทึม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ให้เห็นแนวทางการ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เป็นขั้นตอน</a:t>
            </a:r>
          </a:p>
        </p:txBody>
      </p:sp>
    </p:spTree>
    <p:extLst>
      <p:ext uri="{BB962C8B-B14F-4D97-AF65-F5344CB8AC3E}">
        <p14:creationId xmlns:p14="http://schemas.microsoft.com/office/powerpoint/2010/main" val="343480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จากภาพ สัญลักษณ์นี้ใช้ในลักษณะใด 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แสดงข้อความ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ตัดสินใจ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ตามเงื่อนไข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ข้อมูลเข้ามาประมวลผล </a:t>
            </a:r>
          </a:p>
        </p:txBody>
      </p:sp>
      <p:sp>
        <p:nvSpPr>
          <p:cNvPr id="9" name="Oval 8"/>
          <p:cNvSpPr/>
          <p:nvPr/>
        </p:nvSpPr>
        <p:spPr>
          <a:xfrm>
            <a:off x="1136921" y="410771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66807" y="2033847"/>
            <a:ext cx="5043055" cy="177338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5950" y="2225009"/>
            <a:ext cx="4684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เพราะสัญลักษณ์ดังกล่าวใช้ในลักษณะตัดสินใจตามเงื่อนไข โดยแยกเป็น 2 ทางคือ จริงกับเท็จ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440" y="926821"/>
            <a:ext cx="2071082" cy="11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ข้อใดไม่ใช่ตัวต่อของเกมเทท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ริส</a:t>
            </a:r>
          </a:p>
          <a:p>
            <a:pPr lvl="1"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				2)</a:t>
            </a:r>
          </a:p>
          <a:p>
            <a:pPr marL="971550" lvl="1" indent="-514350">
              <a:lnSpc>
                <a:spcPct val="200000"/>
              </a:lnSpc>
              <a:buAutoNum type="arabicParenR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>
              <a:lnSpc>
                <a:spcPct val="200000"/>
              </a:lnSpc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3)				4)</a:t>
            </a:r>
            <a:endParaRPr lang="th-TH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30909" y="378613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7808422" y="2305396"/>
            <a:ext cx="3995398" cy="1595553"/>
          </a:xfrm>
          <a:prstGeom prst="wedgeRoundRectCallout">
            <a:avLst>
              <a:gd name="adj1" fmla="val 35580"/>
              <a:gd name="adj2" fmla="val 9881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87319" y="2410691"/>
            <a:ext cx="3888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เพราะมีจำนวน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ชิ้นส่วนที่ประกอบ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กันเกิน 4 ชิ้น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239" y="1802469"/>
            <a:ext cx="1147304" cy="766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239" y="3269672"/>
            <a:ext cx="1184037" cy="80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98" y="1620112"/>
            <a:ext cx="771804" cy="1130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073" y="3385087"/>
            <a:ext cx="1427139" cy="7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56919"/>
            <a:ext cx="501081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เกม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OX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ฝึกการคิดด้าน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ความจำ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คำนวณ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คาดการณ์ผลลัพธ์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ความเร็ว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08587" y="411362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511636" y="2305397"/>
            <a:ext cx="5292184" cy="1418706"/>
          </a:xfrm>
          <a:prstGeom prst="wedgeRoundRectCallout">
            <a:avLst>
              <a:gd name="adj1" fmla="val 35580"/>
              <a:gd name="adj2" fmla="val 9881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7710" y="2561492"/>
            <a:ext cx="575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เพราะเกม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OX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ฝึกการคิดด้านการคาดการณ์ผลลัพธ์</a:t>
            </a:r>
          </a:p>
        </p:txBody>
      </p:sp>
    </p:spTree>
    <p:extLst>
      <p:ext uri="{BB962C8B-B14F-4D97-AF65-F5344CB8AC3E}">
        <p14:creationId xmlns:p14="http://schemas.microsoft.com/office/powerpoint/2010/main" val="40091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D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76" y="2400163"/>
            <a:ext cx="4046357" cy="3910181"/>
          </a:xfrm>
          <a:prstGeom prst="rect">
            <a:avLst/>
          </a:prstGeom>
          <a:ln w="28575">
            <a:noFill/>
          </a:ln>
        </p:spPr>
      </p:pic>
      <p:grpSp>
        <p:nvGrpSpPr>
          <p:cNvPr id="36" name="Group 35"/>
          <p:cNvGrpSpPr/>
          <p:nvPr/>
        </p:nvGrpSpPr>
        <p:grpSpPr>
          <a:xfrm>
            <a:off x="1201201" y="239045"/>
            <a:ext cx="4055707" cy="924480"/>
            <a:chOff x="6447143" y="174937"/>
            <a:chExt cx="4055707" cy="9244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143" y="174937"/>
              <a:ext cx="4055707" cy="924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816002" y="177310"/>
              <a:ext cx="13179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อัลกอริทึม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6181169" y="178423"/>
            <a:ext cx="2300842" cy="451206"/>
          </a:xfrm>
          <a:prstGeom prst="roundRect">
            <a:avLst>
              <a:gd name="adj" fmla="val 49732"/>
            </a:avLst>
          </a:prstGeom>
          <a:solidFill>
            <a:srgbClr val="82C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91272" y="862688"/>
            <a:ext cx="1880636" cy="438783"/>
            <a:chOff x="6202483" y="2971275"/>
            <a:chExt cx="1362727" cy="459433"/>
          </a:xfrm>
          <a:solidFill>
            <a:srgbClr val="BED980"/>
          </a:solidFill>
        </p:grpSpPr>
        <p:sp>
          <p:nvSpPr>
            <p:cNvPr id="13" name="Rectangle 12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92394" y="2971275"/>
              <a:ext cx="982905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เข้าประตูโรงเรียน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91272" y="1536178"/>
            <a:ext cx="1880636" cy="438783"/>
            <a:chOff x="6202483" y="2971275"/>
            <a:chExt cx="1362727" cy="459433"/>
          </a:xfrm>
          <a:solidFill>
            <a:srgbClr val="BED980"/>
          </a:solidFill>
        </p:grpSpPr>
        <p:sp>
          <p:nvSpPr>
            <p:cNvPr id="16" name="Rectangle 15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50580" y="2971275"/>
              <a:ext cx="1066537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เดินตรงไปอาคาร </a:t>
              </a:r>
              <a:r>
                <a: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endPara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91272" y="220966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19" name="Rectangle 18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96829" y="2971276"/>
              <a:ext cx="574039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เลี้ยวซ้าย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91272" y="288315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22" name="Rectangle 21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50585" y="2971276"/>
              <a:ext cx="1066537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เดินตรงไปอาคาร </a:t>
              </a:r>
              <a:r>
                <a: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</a:t>
              </a:r>
              <a:endPara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91272" y="355664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25" name="Rectangle 24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96834" y="2971276"/>
              <a:ext cx="574039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เลี้ยวซ้าย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91272" y="423013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28" name="Rectangle 27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91717" y="2971276"/>
              <a:ext cx="784280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ตรงไปสุดทาง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91272" y="4903628"/>
            <a:ext cx="188063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31" name="Rectangle 30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00906" y="2971276"/>
              <a:ext cx="565908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เลี้ยวขวา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49268" y="5577118"/>
            <a:ext cx="2964586" cy="438782"/>
            <a:chOff x="6202483" y="2971276"/>
            <a:chExt cx="1362727" cy="459432"/>
          </a:xfrm>
          <a:solidFill>
            <a:srgbClr val="BED980"/>
          </a:solidFill>
        </p:grpSpPr>
        <p:sp>
          <p:nvSpPr>
            <p:cNvPr id="34" name="Rectangle 33"/>
            <p:cNvSpPr/>
            <p:nvPr/>
          </p:nvSpPr>
          <p:spPr>
            <a:xfrm>
              <a:off x="6202483" y="2973508"/>
              <a:ext cx="1362727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57676" y="2971276"/>
              <a:ext cx="1052369" cy="4189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ตรงไปสนามฟุตบอลอยู่ด้านซ้าย</a:t>
              </a: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6181169" y="6250609"/>
            <a:ext cx="2300842" cy="451206"/>
          </a:xfrm>
          <a:prstGeom prst="roundRect">
            <a:avLst>
              <a:gd name="adj" fmla="val 49732"/>
            </a:avLst>
          </a:prstGeom>
          <a:solidFill>
            <a:srgbClr val="82C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>
            <a:off x="7331590" y="629629"/>
            <a:ext cx="0" cy="22353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</p:cNvCxnSpPr>
          <p:nvPr/>
        </p:nvCxnSpPr>
        <p:spPr>
          <a:xfrm>
            <a:off x="7331590" y="1301471"/>
            <a:ext cx="0" cy="225186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6" idx="2"/>
          </p:cNvCxnSpPr>
          <p:nvPr/>
        </p:nvCxnSpPr>
        <p:spPr>
          <a:xfrm>
            <a:off x="7331590" y="1974961"/>
            <a:ext cx="1" cy="222954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2"/>
          </p:cNvCxnSpPr>
          <p:nvPr/>
        </p:nvCxnSpPr>
        <p:spPr>
          <a:xfrm>
            <a:off x="7331590" y="2648450"/>
            <a:ext cx="0" cy="22518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2" idx="2"/>
          </p:cNvCxnSpPr>
          <p:nvPr/>
        </p:nvCxnSpPr>
        <p:spPr>
          <a:xfrm>
            <a:off x="7331590" y="3321940"/>
            <a:ext cx="0" cy="22518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5" idx="2"/>
          </p:cNvCxnSpPr>
          <p:nvPr/>
        </p:nvCxnSpPr>
        <p:spPr>
          <a:xfrm>
            <a:off x="7331590" y="3995430"/>
            <a:ext cx="0" cy="222955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2"/>
          </p:cNvCxnSpPr>
          <p:nvPr/>
        </p:nvCxnSpPr>
        <p:spPr>
          <a:xfrm>
            <a:off x="7331590" y="4668920"/>
            <a:ext cx="0" cy="22518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1" idx="2"/>
          </p:cNvCxnSpPr>
          <p:nvPr/>
        </p:nvCxnSpPr>
        <p:spPr>
          <a:xfrm>
            <a:off x="7331590" y="5342410"/>
            <a:ext cx="0" cy="22518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4" idx="2"/>
          </p:cNvCxnSpPr>
          <p:nvPr/>
        </p:nvCxnSpPr>
        <p:spPr>
          <a:xfrm>
            <a:off x="7331561" y="6015900"/>
            <a:ext cx="29" cy="222955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58270" y="1383727"/>
            <a:ext cx="5440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ถ้านักเรียนต้องการเดินทางจากประตูโรงเรียนไปยัง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 สามารถเขียนเป็นผังงานได้ดังนี้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9156229" y="1584224"/>
            <a:ext cx="2714803" cy="4726120"/>
            <a:chOff x="9270388" y="1163525"/>
            <a:chExt cx="2714803" cy="4726120"/>
          </a:xfrm>
        </p:grpSpPr>
        <p:sp>
          <p:nvSpPr>
            <p:cNvPr id="60" name="Rounded Rectangle 59"/>
            <p:cNvSpPr/>
            <p:nvPr/>
          </p:nvSpPr>
          <p:spPr>
            <a:xfrm>
              <a:off x="9270388" y="1327756"/>
              <a:ext cx="2714803" cy="4561889"/>
            </a:xfrm>
            <a:prstGeom prst="roundRect">
              <a:avLst/>
            </a:prstGeom>
            <a:solidFill>
              <a:srgbClr val="BED9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2321" y="1163525"/>
              <a:ext cx="1850935" cy="1783266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9340210" y="3060992"/>
              <a:ext cx="257515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การแสดงอัลกอริทึมด้วยสัญลักษณ์ เรียกว่า 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ผังงาน </a:t>
              </a: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การทำงานที่เรียงลำดับตั้งแต่ขั้นตอนแรกไปจนถึง</a:t>
              </a:r>
              <a: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ขั้นตอนสุดท้าย เรียกว่า </a:t>
              </a:r>
              <a:b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ผังงานโครงสร้าง</a:t>
              </a:r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แบบเรียงลำดับ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93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0731" y="1680614"/>
            <a:ext cx="10330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problem solving)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เป็นการหาวิธีแก้ปัญหาหรือการทำงานนั้นให้สำเร็จ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โดยใช้เหตุผลประกอบ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การแก้ปัญหาอย่างเป็นขั้นตอน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หลายปัญหาสามารถแก้ไขได้ด้วยตัวของนักเรียน เช่น การสลับรองเท้ากับเพื่อน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หรือปัญหาจากการเล่นเกมฝึกทักษะต่าง ๆ การแก้ปัญหาลักษณะนี้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นักเรียนอาจเขียนชื่อติดไว้ในรองเท้า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หรือบางปัญหาอาจใช้เหตุผลเชิงตรรกะมาช่วยในการแก้ปัญหา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3" y="3754135"/>
            <a:ext cx="3136028" cy="2024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93" y="3754135"/>
            <a:ext cx="2966131" cy="20246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02149" y="5853998"/>
            <a:ext cx="20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การฝึกทักษะด้วยเกม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OX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2569" y="5853998"/>
            <a:ext cx="2386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การแก้ปัญหาในชีวิตประจำวัน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746578" y="4438316"/>
            <a:ext cx="1214455" cy="1895039"/>
            <a:chOff x="10282206" y="4378896"/>
            <a:chExt cx="1214455" cy="189503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5" name="Rounded Rectangular Callout 24"/>
          <p:cNvSpPr/>
          <p:nvPr/>
        </p:nvSpPr>
        <p:spPr>
          <a:xfrm>
            <a:off x="7019921" y="3754136"/>
            <a:ext cx="3628667" cy="1813129"/>
          </a:xfrm>
          <a:prstGeom prst="wedgeRoundRectCallout">
            <a:avLst>
              <a:gd name="adj1" fmla="val 59631"/>
              <a:gd name="adj2" fmla="val -13521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113446" y="3945845"/>
            <a:ext cx="353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นักเรียนเติบโตขึ้นและพบปัญหาเดิมซึ่งเกิดขึ้นอีกหรืออาจพบปัญหาใหม่นักเรียนมีวิธีแก้ปัญหาที่ดีกว่าเดิมหรือไม่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023797" y="90874"/>
            <a:ext cx="8144407" cy="1398031"/>
            <a:chOff x="2038942" y="90874"/>
            <a:chExt cx="8144407" cy="1398031"/>
          </a:xfrm>
        </p:grpSpPr>
        <p:sp>
          <p:nvSpPr>
            <p:cNvPr id="31" name="Freeform 30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27229" y="1212981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98436" y="291313"/>
              <a:ext cx="28254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การแก้ปัญหา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35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82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831" y="656117"/>
            <a:ext cx="53852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การใช้เหตุผลเชิงตรรกะ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logical reasoning)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ใช้เหตุผล เงื่อนไข หรือกฎเกณฑ์ที่เกี่ยวข้องกับปัญหานั้น เพื่อตรวจสอบความสมเหตุสมผล หรือความเป็นไปได้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ในการแก้ปัญหาต่าง ๆ ที่สนใจ เช่น การเดินเข้าไปใน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เขาวงกต จะต้องเดินทางไปตามเส้นทางที่เลือกเท่านั้น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ไม่สามารถเดินทะลุกำแพงได้ หรือการเล่นเกมจะต้อง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ทำตามเงื่อนไขที่เกมกำหนด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ปัญหาแต่ละปัญหาจะมีความซับซ้อนไม่เท่ากัน ปัญหาที่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มีความซับซ้อนมากขึ้นอาจต้องวางแผนและใช้เหตุผลมากขึ้น ปัญหาเดียวกันอาจมีวิธีการแก้ไขได้หลายวิธี ดังนั้นในการแก้ปัญหาควรเลือกวิธีการที่เหมาะสมที่สุด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46" y="730618"/>
            <a:ext cx="4882769" cy="4897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3683" y="5692262"/>
            <a:ext cx="4117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ตัวละครจะต้องเดินไปจัดการหมู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โดยต้องหาเส้นทางเดินไม่ให้ชนสิ่งกีดขวาง</a:t>
            </a:r>
          </a:p>
        </p:txBody>
      </p:sp>
    </p:spTree>
    <p:extLst>
      <p:ext uri="{BB962C8B-B14F-4D97-AF65-F5344CB8AC3E}">
        <p14:creationId xmlns:p14="http://schemas.microsoft.com/office/powerpoint/2010/main" val="420159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866898" y="2499475"/>
            <a:ext cx="2989944" cy="3151753"/>
          </a:xfrm>
          <a:prstGeom prst="roundRect">
            <a:avLst>
              <a:gd name="adj" fmla="val 11824"/>
            </a:avLst>
          </a:prstGeom>
          <a:solidFill>
            <a:srgbClr val="E7F5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11" y="2091788"/>
            <a:ext cx="4014643" cy="4014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886" y="1155523"/>
            <a:ext cx="9479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ถ้าต้องการให้ผึ้งเดินทางไปเก็บน้ำหวานที่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ดอกไม้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 โดยผึ้งเดินทางไปข้างหน้า 1 ครั้ง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จะเคลื่อนที่ไปได้ 1 ช่องตาราง การ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เดินทางของ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ผึ้งจะต้องเป็นดังนี้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01302" y="292680"/>
            <a:ext cx="1422400" cy="696685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06083" y="368189"/>
            <a:ext cx="558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     </a:t>
            </a:r>
            <a:r>
              <a: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การเดินทางของผึ้งไปเก็บน้ำหวาน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4124" y="2593934"/>
            <a:ext cx="27327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5.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เก็บน้ำหวาน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3485" y="2390465"/>
            <a:ext cx="3196771" cy="3369773"/>
          </a:xfrm>
          <a:prstGeom prst="roundRect">
            <a:avLst>
              <a:gd name="adj" fmla="val 11824"/>
            </a:avLst>
          </a:prstGeom>
          <a:noFill/>
          <a:ln w="57150">
            <a:solidFill>
              <a:srgbClr val="E7F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38200" y="217714"/>
            <a:ext cx="1549400" cy="828799"/>
          </a:xfrm>
          <a:prstGeom prst="roundRect">
            <a:avLst/>
          </a:prstGeom>
          <a:noFill/>
          <a:ln w="28575">
            <a:solidFill>
              <a:srgbClr val="F28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44341" y="6173978"/>
            <a:ext cx="368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การเดินทางของผึ้งไปเก็บน้ำหวานที่ดอกไม้</a:t>
            </a:r>
          </a:p>
        </p:txBody>
      </p:sp>
    </p:spTree>
    <p:extLst>
      <p:ext uri="{BB962C8B-B14F-4D97-AF65-F5344CB8AC3E}">
        <p14:creationId xmlns:p14="http://schemas.microsoft.com/office/powerpoint/2010/main" val="10901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85" y="1795120"/>
            <a:ext cx="4215770" cy="431131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66898" y="2499475"/>
            <a:ext cx="3063526" cy="3475549"/>
          </a:xfrm>
          <a:prstGeom prst="roundRect">
            <a:avLst>
              <a:gd name="adj" fmla="val 11824"/>
            </a:avLst>
          </a:prstGeom>
          <a:solidFill>
            <a:srgbClr val="E7F5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886" y="1155523"/>
            <a:ext cx="9479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จากตัวอย่างที่ผ่านมาเป็นการเดินทางเป็นเส้นตรง แต่ถ้าเส้นทางซับซ้อนมากขึ้น การเดินทางของผึ้ง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จะมีเงื่อนไขที่ต้องพิจารณามากขึ้น ดังเส้นทางต่อไปนี้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01302" y="292680"/>
            <a:ext cx="1422400" cy="696685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9084" y="2501643"/>
            <a:ext cx="25190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เก็บน้ำหวาน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หันขวา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เดินหน้า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เก็บน้ำหวาน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3485" y="2390465"/>
            <a:ext cx="3275443" cy="3715967"/>
          </a:xfrm>
          <a:prstGeom prst="roundRect">
            <a:avLst>
              <a:gd name="adj" fmla="val 11824"/>
            </a:avLst>
          </a:prstGeom>
          <a:noFill/>
          <a:ln w="57150">
            <a:solidFill>
              <a:srgbClr val="E7F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38200" y="217714"/>
            <a:ext cx="1548605" cy="846617"/>
          </a:xfrm>
          <a:prstGeom prst="roundRect">
            <a:avLst/>
          </a:prstGeom>
          <a:noFill/>
          <a:ln w="28575">
            <a:solidFill>
              <a:srgbClr val="F28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44341" y="6173978"/>
            <a:ext cx="330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การเดินทางของผึ้งที่มีความซับซ้อน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6082" y="368189"/>
            <a:ext cx="6209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     </a:t>
            </a:r>
            <a:r>
              <a: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การเดินทางของผึ้งไปเก็บน้ำหวาน (ต่อ)</a:t>
            </a:r>
          </a:p>
          <a:p>
            <a:pPr algn="ctr"/>
            <a:endPara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498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53371" y="423259"/>
            <a:ext cx="4160601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1.1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0801" y="341087"/>
            <a:ext cx="4160601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0342" y="588891"/>
            <a:ext cx="383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การใช้เหตุผลในการแก้ปัญหา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438" y="1850358"/>
            <a:ext cx="9780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นักเรียนวาดภาพในตำแหน่งที่หายไป และบอกว่าเหตุใด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จึงคิดว่าเป็นภาพนั้น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นักเรียนวาดลูกศรระหว่างช่อง โดยเริ่มจากนกสีแดงไปยังหมูสีเขียว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เพื่อแสดงเส้นทางที่นกจะเคลื่อนที่ไปหาหมูโดยไม่ผ่านกับระเบิด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แล้วตอบคำถาม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ถ้านกสีแดงเดิน 1 ก้าว จะเดินผ่านได้ 1 ช่อง จงบอกจำนวนก้าวในการเดินทั้งหมด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เขียนคำอธิยายการเดินทางของตัวละครเป็นขั้นตอน</a:t>
            </a:r>
          </a:p>
          <a:p>
            <a:pPr marL="457200" indent="-457200">
              <a:buFont typeface="+mj-lt"/>
              <a:buAutoNum type="arabicPeriod" startAt="2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21" y="1794859"/>
            <a:ext cx="5211293" cy="1295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11" y="3426698"/>
            <a:ext cx="3089103" cy="31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1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8979</TotalTime>
  <Words>1814</Words>
  <Application>Microsoft Office PowerPoint</Application>
  <PresentationFormat>Custom</PresentationFormat>
  <Paragraphs>338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Angsana New</vt:lpstr>
      <vt:lpstr>Calibri</vt:lpstr>
      <vt:lpstr>Wingdings</vt:lpstr>
      <vt:lpstr>Browallia New</vt:lpstr>
      <vt:lpstr>TH Sarabun New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370</cp:revision>
  <dcterms:created xsi:type="dcterms:W3CDTF">2019-08-18T07:31:36Z</dcterms:created>
  <dcterms:modified xsi:type="dcterms:W3CDTF">2020-03-04T06:57:01Z</dcterms:modified>
</cp:coreProperties>
</file>