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37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372" r:id="rId16"/>
    <p:sldId id="271" r:id="rId17"/>
    <p:sldId id="272" r:id="rId18"/>
    <p:sldId id="273" r:id="rId19"/>
    <p:sldId id="274" r:id="rId20"/>
    <p:sldId id="275" r:id="rId21"/>
    <p:sldId id="276" r:id="rId22"/>
    <p:sldId id="373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</p:sldIdLst>
  <p:sldSz cx="12192000" cy="6858000"/>
  <p:notesSz cx="6858000" cy="9144000"/>
  <p:embeddedFontLst>
    <p:embeddedFont>
      <p:font typeface="Angsana New" pitchFamily="18" charset="-34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  <p:embeddedFont>
      <p:font typeface="TH Sarabun New" pitchFamily="34" charset="-34"/>
      <p:regular r:id="rId40"/>
      <p:bold r:id="rId41"/>
      <p:italic r:id="rId42"/>
      <p:boldItalic r:id="rId43"/>
    </p:embeddedFont>
    <p:embeddedFont>
      <p:font typeface="Cordia New" pitchFamily="34" charset="-34"/>
      <p:regular r:id="rId44"/>
      <p:bold r:id="rId45"/>
      <p:italic r:id="rId46"/>
      <p:bold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CA2"/>
    <a:srgbClr val="0000FF"/>
    <a:srgbClr val="ED1C92"/>
    <a:srgbClr val="B5E2E6"/>
    <a:srgbClr val="F9B6B9"/>
    <a:srgbClr val="C7B2D6"/>
    <a:srgbClr val="E2EBA4"/>
    <a:srgbClr val="6D419A"/>
    <a:srgbClr val="E5A44D"/>
    <a:srgbClr val="F9E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0461EBE1-A9E1-4408-B099-22925CDA9A58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4E8754C1-F1B4-46D8-8EC5-7EA31D824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295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5697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095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67395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4594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4442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94826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7669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443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5164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122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220820"/>
            <a:chOff x="0" y="0"/>
            <a:chExt cx="12192000" cy="8220820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2342271"/>
                <a:ext cx="8354291" cy="1536367"/>
              </a:xfrm>
              <a:prstGeom prst="rect">
                <a:avLst/>
              </a:prstGeom>
              <a:solidFill>
                <a:srgbClr val="6D41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" r="6082"/>
              <a:stretch/>
            </p:blipFill>
            <p:spPr>
              <a:xfrm>
                <a:off x="8049490" y="2129782"/>
                <a:ext cx="4142509" cy="472821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1070" y="3872714"/>
                <a:ext cx="2022604" cy="298528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72714"/>
                <a:ext cx="2767932" cy="298528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2342271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77794" y="2688497"/>
              <a:ext cx="71304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r>
                <a:rPr lang="th-TH" sz="6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6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(วิทยาการคำนวณ)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67519" y="3711893"/>
              <a:ext cx="1863011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7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๒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30639" y="4154558"/>
              <a:ext cx="34115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379029" y="167134"/>
              <a:ext cx="4951787" cy="664108"/>
              <a:chOff x="6379029" y="167134"/>
              <a:chExt cx="4951787" cy="66410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379029" y="167134"/>
                <a:ext cx="4841470" cy="664108"/>
                <a:chOff x="9333915" y="1790488"/>
                <a:chExt cx="2864176" cy="405446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9333915" y="1790488"/>
                  <a:ext cx="1814732" cy="4029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0509968" y="1790488"/>
                  <a:ext cx="1688123" cy="4054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6542326" y="184911"/>
                <a:ext cx="47884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สถาบันพัฒนาคุณภาพ</a:t>
                </a:r>
                <a:r>
                  <a:rPr lang="th-TH" sz="36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วิชาการ (</a:t>
                </a:r>
                <a:r>
                  <a:rPr lang="th-TH" sz="3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พว.)</a:t>
                </a:r>
                <a:endPara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499" y="167134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0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1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3455" y="334680"/>
            <a:ext cx="3405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 smtClean="0">
                <a:latin typeface="TH Sarabun New" pitchFamily="34" charset="-34"/>
                <a:cs typeface="TH Sarabun New" pitchFamily="34" charset="-34"/>
              </a:rPr>
              <a:t>ขั้นตอนการแก้ปัญหา</a:t>
            </a:r>
            <a:endParaRPr lang="en-US" sz="4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960" y="1112577"/>
            <a:ext cx="7682349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th-TH" sz="40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วิธีการแก้ปัญหา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2.1 การลองผิดลองถูก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เป็นการแก้ปัญหาที่ง่าย ๆ ไม่ซับซ้อน เช่น การลากเส้นเพื่อหาทางออกจากเขาวงกต 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โดยลากเส้นไปตามที่ต้องการ ถ้าพบทางตันก็เปลี่ยนเส้นทางจนกว่าจะหาทางออกได้</a:t>
            </a:r>
          </a:p>
          <a:p>
            <a:pPr lvl="1"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.2 ใช้ความสัมพันธ์ของข้อมูลที่มีเหตุผลซึ่งกันและกัน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นำข้อมูลพื้นฐาน มาวิเคราะห์ สรุปผล และนำไปแก้ปัญหา</a:t>
            </a:r>
          </a:p>
          <a:p>
            <a:pPr lvl="1">
              <a:lnSpc>
                <a:spcPct val="150000"/>
              </a:lnSpc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2.3 การขจัด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การแก้ปัญหาโดยหาความสัมพันธ์ของข้อมูลให้ได้มากที่สุด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แล้วพยายามขจัดสิ่งที่ไม่เกี่ยวข้องออกจนได้คำตอบที่ต้องการ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pPr lvl="1">
              <a:lnSpc>
                <a:spcPct val="150000"/>
              </a:lnSpc>
            </a:pPr>
            <a:endParaRPr lang="th-TH" sz="2400" dirty="0" smtClean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8" t="24950" r="9811" b="42727"/>
          <a:stretch/>
        </p:blipFill>
        <p:spPr>
          <a:xfrm>
            <a:off x="8606571" y="1553135"/>
            <a:ext cx="1850707" cy="1856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25" y="3990093"/>
            <a:ext cx="2955200" cy="5742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94419" y="1238216"/>
            <a:ext cx="101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ทางออก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917669" y="4921111"/>
            <a:ext cx="4822343" cy="1936889"/>
            <a:chOff x="6912935" y="4667727"/>
            <a:chExt cx="4822343" cy="1936889"/>
          </a:xfrm>
        </p:grpSpPr>
        <p:grpSp>
          <p:nvGrpSpPr>
            <p:cNvPr id="18" name="Group 17"/>
            <p:cNvGrpSpPr/>
            <p:nvPr/>
          </p:nvGrpSpPr>
          <p:grpSpPr>
            <a:xfrm>
              <a:off x="6912935" y="4852926"/>
              <a:ext cx="3174601" cy="925886"/>
              <a:chOff x="7128051" y="5124364"/>
              <a:chExt cx="3174601" cy="925886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7229652" y="5124364"/>
                <a:ext cx="2972094" cy="925886"/>
              </a:xfrm>
              <a:prstGeom prst="wedgeRoundRectCallout">
                <a:avLst>
                  <a:gd name="adj1" fmla="val 70977"/>
                  <a:gd name="adj2" fmla="val -1385"/>
                  <a:gd name="adj3" fmla="val 16667"/>
                </a:avLst>
              </a:prstGeom>
              <a:solidFill>
                <a:srgbClr val="FFD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128051" y="5214676"/>
                <a:ext cx="31746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นักเรียนมีวิธีการแก้ปัญหา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อย่างไร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ให้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เร็วที่สุด</a:t>
                </a:r>
                <a:endParaRPr lang="en-US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0334355" y="4667727"/>
              <a:ext cx="1400923" cy="1936889"/>
              <a:chOff x="10334355" y="4667727"/>
              <a:chExt cx="1400923" cy="193688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983" y="4667727"/>
                <a:ext cx="1032417" cy="1407490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10334355" y="6109084"/>
                <a:ext cx="1400923" cy="495532"/>
                <a:chOff x="9470277" y="6129438"/>
                <a:chExt cx="1400923" cy="495532"/>
              </a:xfrm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9489473" y="6129438"/>
                  <a:ext cx="1381727" cy="461665"/>
                </a:xfrm>
                <a:prstGeom prst="roundRect">
                  <a:avLst/>
                </a:prstGeom>
                <a:solidFill>
                  <a:srgbClr val="B5E2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9470277" y="6163305"/>
                  <a:ext cx="14009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คำถามสำคัญ</a:t>
                  </a:r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05005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2" y="267548"/>
            <a:ext cx="6520378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4836559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7" y="267448"/>
            <a:ext cx="6422504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5565" y="206743"/>
            <a:ext cx="1285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67746"/>
            <a:ext cx="1755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ความคิดฉับไว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1958" y="236520"/>
            <a:ext cx="519694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2</a:t>
            </a:r>
            <a:endParaRPr lang="th-TH" sz="28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8621" y="1555342"/>
            <a:ext cx="1065383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นักเรียนสังเกตการเรียงก้านไม้ขีด ดังภาพ</a:t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นักเรียนสร้างรูป 3 เหลี่ยมด้านเท่าให้ได้มากที่สุด โดยย้ายก้านไม้ขีดได้เพียง 3 ก้าน</a:t>
            </a:r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723910" y="390717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27071" r="13774" b="52525"/>
          <a:stretch/>
        </p:blipFill>
        <p:spPr>
          <a:xfrm>
            <a:off x="3021764" y="3188800"/>
            <a:ext cx="6148473" cy="248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006" y="3521676"/>
            <a:ext cx="1899231" cy="17423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122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2" y="267548"/>
            <a:ext cx="6520378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4836559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7" y="267448"/>
            <a:ext cx="6422504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2987" y="184165"/>
            <a:ext cx="1285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3878" y="179035"/>
            <a:ext cx="1755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ความคิดฉับไว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7425" y="168786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2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3153" y="1555342"/>
            <a:ext cx="10653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นักเรียนลองวาดภาพในตำแหน่งที่หายไป และบอกว่าเหตุใดจึงคิดว่าเป็นภาพนั้น</a:t>
            </a:r>
            <a:endParaRPr lang="th-TH" sz="32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723910" y="390717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58384" r="7123" b="29495"/>
          <a:stretch/>
        </p:blipFill>
        <p:spPr>
          <a:xfrm>
            <a:off x="1029952" y="3274811"/>
            <a:ext cx="10132095" cy="2019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36" y="3274811"/>
            <a:ext cx="1902743" cy="20465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12103" y="5588760"/>
            <a:ext cx="584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u="sng" dirty="0" smtClean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 smtClean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rPr>
              <a:t> เพราะ เกิดจากการหมุนภาพไปทางซ้ายมือหรือทวนเข็มนาฬิกา</a:t>
            </a:r>
            <a:endParaRPr lang="th-TH" sz="2400" b="1" dirty="0">
              <a:solidFill>
                <a:srgbClr val="ED1C9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89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2" y="267548"/>
            <a:ext cx="6520378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4836559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7" y="267448"/>
            <a:ext cx="6422504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5566" y="206743"/>
            <a:ext cx="1285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201613"/>
            <a:ext cx="1755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ความคิดฉับไว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0003" y="191364"/>
            <a:ext cx="566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7997" y="1476319"/>
            <a:ext cx="9843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ในแต่ละวันนักเรียนแต่ละคนจะมีขยะ ถ้านักเรียนพบว่าในห้องของนักเรียน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มีกลิ่นจากขยะ นักเรียนคิดว่าขยะชนิดใดบ้างควรนำไปทิ้งในถังขยะนอกห้อง 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และนักเรียนจะใช้วิธีการใด</a:t>
            </a:r>
            <a:endParaRPr lang="th-TH" sz="32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723910" y="390717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83939" r="75130" b="9899"/>
          <a:stretch/>
        </p:blipFill>
        <p:spPr>
          <a:xfrm>
            <a:off x="1626954" y="3098331"/>
            <a:ext cx="1841104" cy="114112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283485" y="2476024"/>
            <a:ext cx="3101332" cy="4184588"/>
            <a:chOff x="9360342" y="2849996"/>
            <a:chExt cx="2092956" cy="3367411"/>
          </a:xfrm>
        </p:grpSpPr>
        <p:sp>
          <p:nvSpPr>
            <p:cNvPr id="9" name="TextBox 8"/>
            <p:cNvSpPr txBox="1"/>
            <p:nvPr/>
          </p:nvSpPr>
          <p:spPr>
            <a:xfrm>
              <a:off x="9673588" y="2849996"/>
              <a:ext cx="1517979" cy="47057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ขั้นตอนการทิ้งขยะ</a:t>
              </a:r>
              <a:endParaRPr lang="en-US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360342" y="3237084"/>
              <a:ext cx="2092956" cy="2980323"/>
              <a:chOff x="9360342" y="3237084"/>
              <a:chExt cx="2092956" cy="298032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9360343" y="3237084"/>
                <a:ext cx="2092955" cy="497840"/>
              </a:xfrm>
              <a:prstGeom prst="rect">
                <a:avLst/>
              </a:prstGeom>
              <a:solidFill>
                <a:srgbClr val="B5E2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สวมถุงมือ</a:t>
                </a:r>
                <a:endParaRPr lang="en-US" sz="32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360343" y="4063358"/>
                <a:ext cx="2092955" cy="497840"/>
              </a:xfrm>
              <a:prstGeom prst="rect">
                <a:avLst/>
              </a:prstGeom>
              <a:solidFill>
                <a:srgbClr val="F9B6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8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นำเศษอาหารบรรจุในภาชนะ</a:t>
                </a:r>
                <a:endParaRPr lang="en-US" sz="28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360342" y="5719567"/>
                <a:ext cx="2092955" cy="497840"/>
              </a:xfrm>
              <a:prstGeom prst="rect">
                <a:avLst/>
              </a:prstGeom>
              <a:solidFill>
                <a:srgbClr val="F0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นำขยะไปทิ้ง</a:t>
                </a:r>
                <a:endParaRPr lang="en-US" sz="32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360343" y="4893826"/>
                <a:ext cx="2092955" cy="49784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ปิดฝาให้สนิท</a:t>
                </a:r>
                <a:endParaRPr lang="en-US" sz="36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7" name="Straight Arrow Connector 6"/>
              <p:cNvCxnSpPr>
                <a:stCxn id="5" idx="2"/>
                <a:endCxn id="26" idx="0"/>
              </p:cNvCxnSpPr>
              <p:nvPr/>
            </p:nvCxnSpPr>
            <p:spPr>
              <a:xfrm>
                <a:off x="10406821" y="3734924"/>
                <a:ext cx="0" cy="328434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10406819" y="5391666"/>
                <a:ext cx="0" cy="328434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0406819" y="4561198"/>
                <a:ext cx="0" cy="328434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7" t="83939" r="61107" b="9899"/>
          <a:stretch/>
        </p:blipFill>
        <p:spPr>
          <a:xfrm>
            <a:off x="1280958" y="4331423"/>
            <a:ext cx="1646704" cy="10579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83939" r="50776" b="9899"/>
          <a:stretch/>
        </p:blipFill>
        <p:spPr>
          <a:xfrm>
            <a:off x="3580052" y="4074678"/>
            <a:ext cx="1436796" cy="12307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5" t="84754" r="37615" b="9899"/>
          <a:stretch/>
        </p:blipFill>
        <p:spPr>
          <a:xfrm>
            <a:off x="4212091" y="2999768"/>
            <a:ext cx="2131231" cy="12365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5" t="83939" r="22227" b="9899"/>
          <a:stretch/>
        </p:blipFill>
        <p:spPr>
          <a:xfrm>
            <a:off x="3258256" y="5374612"/>
            <a:ext cx="2313331" cy="128599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8" t="83939" r="6699" b="9899"/>
          <a:stretch/>
        </p:blipFill>
        <p:spPr>
          <a:xfrm>
            <a:off x="5571587" y="4217192"/>
            <a:ext cx="2255882" cy="12601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10828" y="2842405"/>
            <a:ext cx="2533756" cy="1397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41008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9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14658" r="5615" b="52412"/>
          <a:stretch/>
        </p:blipFill>
        <p:spPr>
          <a:xfrm>
            <a:off x="5188527" y="1477651"/>
            <a:ext cx="6761722" cy="35212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2" y="267548"/>
            <a:ext cx="6520378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4836559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7" y="267448"/>
            <a:ext cx="6422504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5565" y="195454"/>
            <a:ext cx="1285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90324"/>
            <a:ext cx="2385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พาหุ่นยนต์กลับบ้าน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0003" y="180075"/>
            <a:ext cx="566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3937" y="1562702"/>
            <a:ext cx="5449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ถ้าหุ่นยนต์อยู่ในตำแหน่งดังภาพ และสามารถเดินได้ทีละบล็อก เราสามารถสั่งให้หุ่นยนต์เดินได้โดยใช้บัตรคำสั่ง ดังนี้</a:t>
            </a:r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723910" y="390717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27192" y="5367191"/>
            <a:ext cx="7689849" cy="1200329"/>
            <a:chOff x="2027192" y="5401058"/>
            <a:chExt cx="7689849" cy="1200329"/>
          </a:xfrm>
        </p:grpSpPr>
        <p:sp>
          <p:nvSpPr>
            <p:cNvPr id="45" name="Rounded Rectangle 44"/>
            <p:cNvSpPr/>
            <p:nvPr/>
          </p:nvSpPr>
          <p:spPr>
            <a:xfrm>
              <a:off x="2027192" y="5451288"/>
              <a:ext cx="7689849" cy="1131218"/>
            </a:xfrm>
            <a:prstGeom prst="roundRect">
              <a:avLst>
                <a:gd name="adj" fmla="val 22358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31503" y="5401058"/>
              <a:ext cx="69108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นักเรียนคิดว่าควรเลือกเส้นทางใดให้หุ่นยนต์เดิน พร้อมอธิบายเหตุผล</a:t>
              </a:r>
            </a:p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ถ้าต้องการสั่งหุ่นยนต์ในชีวิตจริง นักเรียนคิดว่าทำอย่างไรหุ่นยนต์จึงจะเข้าใจคำสั่งนั้น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143" y="5543184"/>
              <a:ext cx="404079" cy="52683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19" y="6034011"/>
              <a:ext cx="404079" cy="52683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944095" y="4297002"/>
            <a:ext cx="2179749" cy="600164"/>
            <a:chOff x="2944095" y="4308291"/>
            <a:chExt cx="2179749" cy="600164"/>
          </a:xfrm>
        </p:grpSpPr>
        <p:sp>
          <p:nvSpPr>
            <p:cNvPr id="44" name="TextBox 43"/>
            <p:cNvSpPr txBox="1"/>
            <p:nvPr/>
          </p:nvSpPr>
          <p:spPr>
            <a:xfrm>
              <a:off x="3630004" y="4308291"/>
              <a:ext cx="149384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ไปทางซ้าย</a:t>
              </a:r>
              <a:endParaRPr lang="th-TH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095" y="4426827"/>
              <a:ext cx="685909" cy="35627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710167" y="3184949"/>
            <a:ext cx="1492899" cy="682579"/>
            <a:chOff x="710167" y="3196238"/>
            <a:chExt cx="1492899" cy="682579"/>
          </a:xfrm>
        </p:grpSpPr>
        <p:sp>
          <p:nvSpPr>
            <p:cNvPr id="41" name="TextBox 40"/>
            <p:cNvSpPr txBox="1"/>
            <p:nvPr/>
          </p:nvSpPr>
          <p:spPr>
            <a:xfrm>
              <a:off x="1219927" y="3262360"/>
              <a:ext cx="98313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เดินขึ้น</a:t>
              </a:r>
              <a:endParaRPr lang="th-TH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167" y="3196238"/>
              <a:ext cx="356273" cy="6825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123570" y="3186825"/>
            <a:ext cx="1489573" cy="696484"/>
            <a:chOff x="3123570" y="3198114"/>
            <a:chExt cx="1489573" cy="696484"/>
          </a:xfrm>
        </p:grpSpPr>
        <p:sp>
          <p:nvSpPr>
            <p:cNvPr id="42" name="TextBox 41"/>
            <p:cNvSpPr txBox="1"/>
            <p:nvPr/>
          </p:nvSpPr>
          <p:spPr>
            <a:xfrm>
              <a:off x="3630004" y="3294434"/>
              <a:ext cx="98313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เดินลง</a:t>
              </a:r>
              <a:endParaRPr lang="th-TH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570" y="3198114"/>
              <a:ext cx="352943" cy="68590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47015" y="4287524"/>
            <a:ext cx="2179581" cy="600164"/>
            <a:chOff x="547015" y="4298813"/>
            <a:chExt cx="2179581" cy="600164"/>
          </a:xfrm>
        </p:grpSpPr>
        <p:sp>
          <p:nvSpPr>
            <p:cNvPr id="43" name="TextBox 42"/>
            <p:cNvSpPr txBox="1"/>
            <p:nvPr/>
          </p:nvSpPr>
          <p:spPr>
            <a:xfrm>
              <a:off x="1232756" y="4298813"/>
              <a:ext cx="149384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ไปทางขวา</a:t>
              </a:r>
              <a:endParaRPr lang="th-TH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15" y="4426828"/>
              <a:ext cx="682579" cy="356273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95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2" y="267548"/>
            <a:ext cx="6520378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4836559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7" y="267448"/>
            <a:ext cx="6422504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5567" y="195454"/>
            <a:ext cx="1285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90324"/>
            <a:ext cx="2385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พาหุ่นยนต์กลับบ้าน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0003" y="180075"/>
            <a:ext cx="5661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723910" y="390717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027192" y="4577528"/>
            <a:ext cx="7689849" cy="2168712"/>
          </a:xfrm>
          <a:prstGeom prst="roundRect">
            <a:avLst>
              <a:gd name="adj" fmla="val 1533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08925" y="4538587"/>
            <a:ext cx="72202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นักเรียนคิดว่าควรเลือกเส้นทางใดให้หุ่นยนต์เดิน พร้อมอธิบายเหตุผล</a:t>
            </a:r>
          </a:p>
          <a:p>
            <a:pPr>
              <a:lnSpc>
                <a:spcPct val="150000"/>
              </a:lnSpc>
            </a:pPr>
            <a:endParaRPr lang="th-TH" sz="2400" b="1" dirty="0" smtClean="0"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ถ้าต้องการสั่งหุ่นยนต์ในชีวิตจริง นักเรียนคิดว่าทำอย่างไรหุ่นยนต์จึงจะเข้าใจคำสั่งนั้น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10" y="4658135"/>
            <a:ext cx="404079" cy="52683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86" y="5773239"/>
            <a:ext cx="404079" cy="5268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9057" y="1420180"/>
            <a:ext cx="3714498" cy="2921754"/>
            <a:chOff x="199057" y="1420180"/>
            <a:chExt cx="3714498" cy="2921754"/>
          </a:xfrm>
        </p:grpSpPr>
        <p:sp>
          <p:nvSpPr>
            <p:cNvPr id="40" name="TextBox 39"/>
            <p:cNvSpPr txBox="1"/>
            <p:nvPr/>
          </p:nvSpPr>
          <p:spPr>
            <a:xfrm>
              <a:off x="772473" y="1420180"/>
              <a:ext cx="26669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เส้นทางที่ 1</a:t>
              </a:r>
              <a:endParaRPr lang="th-TH" sz="3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057" y="2193094"/>
              <a:ext cx="3714498" cy="214884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173018" y="1442758"/>
            <a:ext cx="3721163" cy="2899176"/>
            <a:chOff x="4173018" y="1442758"/>
            <a:chExt cx="3721163" cy="28991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3018" y="2193094"/>
              <a:ext cx="3721163" cy="214884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5031991" y="1442758"/>
              <a:ext cx="22380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เส้นทางที่ 2</a:t>
              </a:r>
              <a:endParaRPr lang="th-TH" sz="3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53631" y="1452057"/>
            <a:ext cx="3765736" cy="2889877"/>
            <a:chOff x="8153631" y="1452057"/>
            <a:chExt cx="3765736" cy="28898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3631" y="2193094"/>
              <a:ext cx="3765736" cy="214884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226804" y="1452057"/>
              <a:ext cx="19936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เส้นทางที่ 3</a:t>
              </a:r>
              <a:endParaRPr lang="th-TH" sz="3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531503" y="4861887"/>
            <a:ext cx="6280887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8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เลือกเส้นทางที่ 2 เพราะใช้บล็อกคำสั่งให้หุ่นยนต์น้อยที่สุด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31503" y="5832458"/>
            <a:ext cx="4107215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8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เขียนโปรแกรมให้หุ่นยนต์เข้าใจง่าย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20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8384" y="33468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latin typeface="TH Sarabun New" pitchFamily="34" charset="-34"/>
                <a:cs typeface="TH Sarabun New" pitchFamily="34" charset="-34"/>
              </a:rPr>
              <a:t>ขั้นตอนการแก้ปัญหา</a:t>
            </a:r>
            <a:endParaRPr lang="en-US" sz="4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960" y="1198270"/>
            <a:ext cx="1106285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th-TH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เกมตัวต่อ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		เกมตัวต่อเป็นเกมที่ฝึกสมองได้เป็นอย่างดี เราสามารถนำตัวต่อที่สร้างจากไม้ พลาสติก กระดาษ หรืออาจจะเป็นการวาดภาพมาต่อเป็นรูปร่าง รูปทรงต่าง ๆ หรือ</a:t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อาจฝึกคิดในการนำมาต่อกันให้เป็นรูปพื้นที่เต็มก็ได้ 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  <a:p>
            <a:pPr lvl="1">
              <a:lnSpc>
                <a:spcPct val="150000"/>
              </a:lnSpc>
            </a:pPr>
            <a:endParaRPr lang="th-TH" sz="2000" dirty="0" smtClean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34976" r="39245" b="38994"/>
          <a:stretch/>
        </p:blipFill>
        <p:spPr>
          <a:xfrm>
            <a:off x="6862750" y="3460743"/>
            <a:ext cx="3602424" cy="2542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6" t="62981" r="7150" b="24110"/>
          <a:stretch/>
        </p:blipFill>
        <p:spPr>
          <a:xfrm>
            <a:off x="1371122" y="3876381"/>
            <a:ext cx="4095265" cy="1711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73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2" y="267548"/>
            <a:ext cx="6520378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4836559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7" y="267448"/>
            <a:ext cx="6422504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5565" y="218032"/>
            <a:ext cx="1285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212902"/>
            <a:ext cx="1678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คิดหารูปแบบ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0003" y="202653"/>
            <a:ext cx="566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4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7685" y="1859156"/>
            <a:ext cx="4825283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ถ้าเรามีบล็อกสี่เหลี่ยม แบ่งเป็น บล็อกสีเหลือง แดง ม่วง เขียว เมื่อเรานำบล็อกมาวางเรียงต่อกันจำนวน 4 ชุด </a:t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จะได้ดังภาพ</a:t>
            </a:r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723910" y="390717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736808" y="5391253"/>
            <a:ext cx="9048029" cy="1091698"/>
          </a:xfrm>
          <a:prstGeom prst="roundRect">
            <a:avLst>
              <a:gd name="adj" fmla="val 37499"/>
            </a:avLst>
          </a:prstGeom>
          <a:solidFill>
            <a:srgbClr val="F9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92783" y="5282314"/>
            <a:ext cx="83760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หากต้องการวางบล็อกให้เรียงสีเหมือนกับชุดที่ 3 และ 4 ใน 4 ชุดแรกจะต้องวางบล็อกต่อไปอีกกี่ชุด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77" y="5550673"/>
            <a:ext cx="653736" cy="85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t="24848" r="31604" b="53233"/>
          <a:stretch/>
        </p:blipFill>
        <p:spPr>
          <a:xfrm>
            <a:off x="1806177" y="3195331"/>
            <a:ext cx="2185056" cy="1769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88" y="3044475"/>
            <a:ext cx="3367972" cy="19201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01951" y="1873972"/>
            <a:ext cx="4825283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ถ้าวางบล็อกต่อไปทางขวาอีก 2 ชุด นักเรียนคิดว่าแต่ละบล็อกจะเป็นสีอะไร</a:t>
            </a:r>
            <a:endParaRPr lang="th-TH" sz="32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98992" y="2717811"/>
            <a:ext cx="1805352" cy="2258053"/>
            <a:chOff x="5105212" y="2604662"/>
            <a:chExt cx="1805352" cy="2258053"/>
          </a:xfrm>
        </p:grpSpPr>
        <p:sp>
          <p:nvSpPr>
            <p:cNvPr id="5" name="Rectangle 4"/>
            <p:cNvSpPr/>
            <p:nvPr/>
          </p:nvSpPr>
          <p:spPr>
            <a:xfrm>
              <a:off x="5105212" y="2829869"/>
              <a:ext cx="1805352" cy="2032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601" r="66877" b="-1"/>
            <a:stretch/>
          </p:blipFill>
          <p:spPr>
            <a:xfrm>
              <a:off x="5159656" y="2604662"/>
              <a:ext cx="1115580" cy="2258053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2472495" y="5528949"/>
            <a:ext cx="13740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2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2 ชุด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791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3455" y="345969"/>
            <a:ext cx="3405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 smtClean="0">
                <a:latin typeface="TH Sarabun New" pitchFamily="34" charset="-34"/>
                <a:cs typeface="TH Sarabun New" pitchFamily="34" charset="-34"/>
              </a:rPr>
              <a:t>ขั้นตอนการแก้ปัญหา</a:t>
            </a:r>
            <a:endParaRPr lang="en-US" sz="4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3006" y="1198270"/>
            <a:ext cx="5148507" cy="4247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th-TH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เกมเททริส </a:t>
            </a:r>
            <a:r>
              <a:rPr lang="en-US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(Tetris)</a:t>
            </a:r>
            <a:endParaRPr lang="th-TH" sz="2400" dirty="0" smtClean="0">
              <a:latin typeface="TH Sarabun New" pitchFamily="34" charset="-34"/>
              <a:cs typeface="TH Sarabun New" pitchFamily="34" charset="-34"/>
            </a:endParaRPr>
          </a:p>
          <a:p>
            <a:pPr lvl="1"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เป็นเกมตัวต่อที่มีสี่เหลี่ยมจำนวน 4 ชิ้นประกอบกันเป็นรูปร่างต่าง ๆ ชื่อเกมนี้มาจากคำว่า “เทตทรา” (</a:t>
            </a:r>
            <a:r>
              <a:rPr lang="en-US" sz="2400" dirty="0" smtClean="0">
                <a:latin typeface="TH Sarabun New" pitchFamily="34" charset="-34"/>
                <a:cs typeface="TH Sarabun New" pitchFamily="34" charset="-34"/>
              </a:rPr>
              <a:t>tetra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) 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ซึ่งเป็นคำที่ใช้เรียกจำนวน 4 ของชาวกรีก เกมนี้ได้ทำเป็นเกมคอมพิวเตอร์ ผู้เล่นจะต้องบังคับให้แต่ละชิ้นส่วน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ที่ตกลงมาประกอบกันเป็นพื้นที่เต็ม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pPr lvl="1">
              <a:lnSpc>
                <a:spcPct val="150000"/>
              </a:lnSpc>
            </a:pPr>
            <a:endParaRPr lang="th-TH" sz="2400" dirty="0" smtClean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/>
          <a:stretch/>
        </p:blipFill>
        <p:spPr>
          <a:xfrm>
            <a:off x="6097685" y="2149640"/>
            <a:ext cx="5057855" cy="1958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71" y="4372623"/>
            <a:ext cx="5517198" cy="221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12"/>
          <a:stretch/>
        </p:blipFill>
        <p:spPr>
          <a:xfrm>
            <a:off x="2303827" y="4346084"/>
            <a:ext cx="2256885" cy="2187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5567" y="195454"/>
            <a:ext cx="1285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90324"/>
            <a:ext cx="3485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ทำอย่างไรไม่ให้ชิ้นส่วนกองสูง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0003" y="180075"/>
            <a:ext cx="5661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05842" y="1280477"/>
            <a:ext cx="10083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เกมนี้จะมีชิ้นส่วนของตัวต่อตกลงมากองสูงขึ้นเรื่อย ๆ นักเรียนจะทำอย่างไร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ให้แต่ละชิ้นส่วนต่อกันเป็นพื้นที่ปิดในแนวนอน เพื่อให้พื้นที่ของชิ้นส่วนที่เป็นพื้นที่ปิดนั้นหายไป ดังภาพ</a:t>
            </a:r>
            <a:endParaRPr lang="th-TH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5" y="2837346"/>
            <a:ext cx="2218402" cy="3675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6" y="3626090"/>
            <a:ext cx="2581011" cy="2583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60" y="3560774"/>
            <a:ext cx="2656627" cy="2667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481" y="3539915"/>
            <a:ext cx="2703563" cy="2670048"/>
          </a:xfrm>
          <a:prstGeom prst="rect">
            <a:avLst/>
          </a:prstGeom>
        </p:spPr>
      </p:pic>
      <p:sp>
        <p:nvSpPr>
          <p:cNvPr id="7" name="Notched Right Arrow 6"/>
          <p:cNvSpPr/>
          <p:nvPr/>
        </p:nvSpPr>
        <p:spPr>
          <a:xfrm>
            <a:off x="2672080" y="4592320"/>
            <a:ext cx="985520" cy="416560"/>
          </a:xfrm>
          <a:prstGeom prst="notchedRightArrow">
            <a:avLst/>
          </a:prstGeom>
          <a:solidFill>
            <a:srgbClr val="ED1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Notched Right Arrow 27"/>
          <p:cNvSpPr/>
          <p:nvPr/>
        </p:nvSpPr>
        <p:spPr>
          <a:xfrm>
            <a:off x="8503515" y="4592320"/>
            <a:ext cx="985520" cy="416560"/>
          </a:xfrm>
          <a:prstGeom prst="notchedRightArrow">
            <a:avLst/>
          </a:prstGeom>
          <a:solidFill>
            <a:srgbClr val="ED1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431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68303" y="174808"/>
            <a:ext cx="5817618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7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การแก้ปัญหาอย่างง่าย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27042" y="1991458"/>
            <a:ext cx="9959991" cy="3861241"/>
            <a:chOff x="1127042" y="1991458"/>
            <a:chExt cx="9959991" cy="3861241"/>
          </a:xfrm>
        </p:grpSpPr>
        <p:grpSp>
          <p:nvGrpSpPr>
            <p:cNvPr id="4" name="Group 3"/>
            <p:cNvGrpSpPr/>
            <p:nvPr/>
          </p:nvGrpSpPr>
          <p:grpSpPr>
            <a:xfrm>
              <a:off x="1127042" y="3489020"/>
              <a:ext cx="3505496" cy="2363679"/>
              <a:chOff x="1127042" y="3489020"/>
              <a:chExt cx="3505496" cy="2363679"/>
            </a:xfrm>
          </p:grpSpPr>
          <p:cxnSp>
            <p:nvCxnSpPr>
              <p:cNvPr id="5" name="Elbow Connector 4"/>
              <p:cNvCxnSpPr/>
              <p:nvPr/>
            </p:nvCxnSpPr>
            <p:spPr>
              <a:xfrm flipH="1">
                <a:off x="2657610" y="3489020"/>
                <a:ext cx="1974928" cy="1957335"/>
              </a:xfrm>
              <a:prstGeom prst="bentConnector2">
                <a:avLst/>
              </a:prstGeom>
              <a:ln w="127000">
                <a:solidFill>
                  <a:srgbClr val="D25C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/>
              <p:cNvGrpSpPr/>
              <p:nvPr/>
            </p:nvGrpSpPr>
            <p:grpSpPr>
              <a:xfrm>
                <a:off x="1127042" y="4611727"/>
                <a:ext cx="3087409" cy="1240972"/>
                <a:chOff x="711418" y="2336195"/>
                <a:chExt cx="3508311" cy="1240972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711418" y="2336195"/>
                  <a:ext cx="3508311" cy="1240972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" name="Freeform 8"/>
                <p:cNvSpPr/>
                <p:nvPr/>
              </p:nvSpPr>
              <p:spPr>
                <a:xfrm>
                  <a:off x="711418" y="2336195"/>
                  <a:ext cx="3508311" cy="338166"/>
                </a:xfrm>
                <a:custGeom>
                  <a:avLst/>
                  <a:gdLst>
                    <a:gd name="connsiteX0" fmla="*/ 206833 w 3508311"/>
                    <a:gd name="connsiteY0" fmla="*/ 0 h 338166"/>
                    <a:gd name="connsiteX1" fmla="*/ 3301478 w 3508311"/>
                    <a:gd name="connsiteY1" fmla="*/ 0 h 338166"/>
                    <a:gd name="connsiteX2" fmla="*/ 3508311 w 3508311"/>
                    <a:gd name="connsiteY2" fmla="*/ 206833 h 338166"/>
                    <a:gd name="connsiteX3" fmla="*/ 3508311 w 3508311"/>
                    <a:gd name="connsiteY3" fmla="*/ 338166 h 338166"/>
                    <a:gd name="connsiteX4" fmla="*/ 0 w 3508311"/>
                    <a:gd name="connsiteY4" fmla="*/ 338166 h 338166"/>
                    <a:gd name="connsiteX5" fmla="*/ 0 w 3508311"/>
                    <a:gd name="connsiteY5" fmla="*/ 206833 h 338166"/>
                    <a:gd name="connsiteX6" fmla="*/ 206833 w 3508311"/>
                    <a:gd name="connsiteY6" fmla="*/ 0 h 33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08311" h="338166">
                      <a:moveTo>
                        <a:pt x="206833" y="0"/>
                      </a:moveTo>
                      <a:lnTo>
                        <a:pt x="3301478" y="0"/>
                      </a:lnTo>
                      <a:cubicBezTo>
                        <a:pt x="3415709" y="0"/>
                        <a:pt x="3508311" y="92602"/>
                        <a:pt x="3508311" y="206833"/>
                      </a:cubicBezTo>
                      <a:lnTo>
                        <a:pt x="3508311" y="338166"/>
                      </a:lnTo>
                      <a:lnTo>
                        <a:pt x="0" y="338166"/>
                      </a:lnTo>
                      <a:lnTo>
                        <a:pt x="0" y="206833"/>
                      </a:lnTo>
                      <a:cubicBezTo>
                        <a:pt x="0" y="92602"/>
                        <a:pt x="92602" y="0"/>
                        <a:pt x="206833" y="0"/>
                      </a:cubicBezTo>
                      <a:close/>
                    </a:path>
                  </a:pathLst>
                </a:custGeom>
                <a:solidFill>
                  <a:srgbClr val="D25C3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1377025" y="5073820"/>
                <a:ext cx="254589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4000" b="1" dirty="0" smtClean="0">
                    <a:latin typeface="TH Sarabun New" pitchFamily="34" charset="-34"/>
                    <a:cs typeface="TH Sarabun New" pitchFamily="34" charset="-34"/>
                  </a:rPr>
                  <a:t>การค้นพบปัญหา</a:t>
                </a:r>
                <a:endParaRPr lang="en-US" sz="4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598438" y="1991458"/>
              <a:ext cx="2995124" cy="2995125"/>
              <a:chOff x="4598438" y="2167308"/>
              <a:chExt cx="2995124" cy="299512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4598438" y="2167308"/>
                <a:ext cx="2995124" cy="2995124"/>
              </a:xfrm>
              <a:prstGeom prst="ellipse">
                <a:avLst/>
              </a:prstGeom>
              <a:solidFill>
                <a:srgbClr val="E092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solidFill>
                    <a:schemeClr val="bg1">
                      <a:lumMod val="8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4598438" y="2167308"/>
                <a:ext cx="1497562" cy="2995125"/>
              </a:xfrm>
              <a:custGeom>
                <a:avLst/>
                <a:gdLst>
                  <a:gd name="connsiteX0" fmla="*/ 1711705 w 1711705"/>
                  <a:gd name="connsiteY0" fmla="*/ 0 h 3423412"/>
                  <a:gd name="connsiteX1" fmla="*/ 1711705 w 1711705"/>
                  <a:gd name="connsiteY1" fmla="*/ 3423412 h 3423412"/>
                  <a:gd name="connsiteX2" fmla="*/ 1536694 w 1711705"/>
                  <a:gd name="connsiteY2" fmla="*/ 3414575 h 3423412"/>
                  <a:gd name="connsiteX3" fmla="*/ 0 w 1711705"/>
                  <a:gd name="connsiteY3" fmla="*/ 1711706 h 3423412"/>
                  <a:gd name="connsiteX4" fmla="*/ 1536694 w 1711705"/>
                  <a:gd name="connsiteY4" fmla="*/ 8837 h 342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705" h="3423412">
                    <a:moveTo>
                      <a:pt x="1711705" y="0"/>
                    </a:moveTo>
                    <a:lnTo>
                      <a:pt x="1711705" y="3423412"/>
                    </a:lnTo>
                    <a:lnTo>
                      <a:pt x="1536694" y="3414575"/>
                    </a:lnTo>
                    <a:cubicBezTo>
                      <a:pt x="673556" y="3326918"/>
                      <a:pt x="0" y="2597971"/>
                      <a:pt x="0" y="1711706"/>
                    </a:cubicBezTo>
                    <a:cubicBezTo>
                      <a:pt x="0" y="825441"/>
                      <a:pt x="673556" y="96494"/>
                      <a:pt x="1536694" y="8837"/>
                    </a:cubicBezTo>
                    <a:close/>
                  </a:path>
                </a:pathLst>
              </a:custGeom>
              <a:solidFill>
                <a:srgbClr val="D25C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742800" y="2311670"/>
                <a:ext cx="2706398" cy="2706398"/>
              </a:xfrm>
              <a:prstGeom prst="ellipse">
                <a:avLst/>
              </a:prstGeom>
              <a:solidFill>
                <a:srgbClr val="F9E9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solidFill>
                    <a:schemeClr val="bg1">
                      <a:lumMod val="8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870536" y="2439407"/>
                <a:ext cx="2450926" cy="2450927"/>
              </a:xfrm>
              <a:prstGeom prst="ellipse">
                <a:avLst/>
              </a:prstGeom>
              <a:solidFill>
                <a:srgbClr val="D367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877090" y="3051837"/>
                <a:ext cx="241604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48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การแก้ปัญหา</a:t>
                </a:r>
                <a:br>
                  <a:rPr lang="th-TH" sz="48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48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อย่างง่าย</a:t>
                </a:r>
                <a:endParaRPr lang="en-US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559461" y="3489019"/>
              <a:ext cx="3527572" cy="2363680"/>
              <a:chOff x="7559461" y="3489019"/>
              <a:chExt cx="3527572" cy="2363680"/>
            </a:xfrm>
          </p:grpSpPr>
          <p:cxnSp>
            <p:nvCxnSpPr>
              <p:cNvPr id="18" name="Elbow Connector 17"/>
              <p:cNvCxnSpPr/>
              <p:nvPr/>
            </p:nvCxnSpPr>
            <p:spPr>
              <a:xfrm>
                <a:off x="7559461" y="3489019"/>
                <a:ext cx="1974928" cy="1957335"/>
              </a:xfrm>
              <a:prstGeom prst="bentConnector2">
                <a:avLst/>
              </a:prstGeom>
              <a:ln w="127000">
                <a:solidFill>
                  <a:srgbClr val="E092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/>
              <p:cNvGrpSpPr/>
              <p:nvPr/>
            </p:nvGrpSpPr>
            <p:grpSpPr>
              <a:xfrm>
                <a:off x="7977549" y="4611727"/>
                <a:ext cx="3087409" cy="1240972"/>
                <a:chOff x="7677166" y="1742867"/>
                <a:chExt cx="3508311" cy="1240972"/>
              </a:xfrm>
            </p:grpSpPr>
            <p:sp>
              <p:nvSpPr>
                <p:cNvPr id="21" name="Rounded Rectangle 20"/>
                <p:cNvSpPr/>
                <p:nvPr/>
              </p:nvSpPr>
              <p:spPr>
                <a:xfrm>
                  <a:off x="7677166" y="1742867"/>
                  <a:ext cx="3508311" cy="1240972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7677166" y="1742867"/>
                  <a:ext cx="3508311" cy="338166"/>
                </a:xfrm>
                <a:custGeom>
                  <a:avLst/>
                  <a:gdLst>
                    <a:gd name="connsiteX0" fmla="*/ 206833 w 3508311"/>
                    <a:gd name="connsiteY0" fmla="*/ 0 h 338166"/>
                    <a:gd name="connsiteX1" fmla="*/ 3301478 w 3508311"/>
                    <a:gd name="connsiteY1" fmla="*/ 0 h 338166"/>
                    <a:gd name="connsiteX2" fmla="*/ 3508311 w 3508311"/>
                    <a:gd name="connsiteY2" fmla="*/ 206833 h 338166"/>
                    <a:gd name="connsiteX3" fmla="*/ 3508311 w 3508311"/>
                    <a:gd name="connsiteY3" fmla="*/ 338166 h 338166"/>
                    <a:gd name="connsiteX4" fmla="*/ 0 w 3508311"/>
                    <a:gd name="connsiteY4" fmla="*/ 338166 h 338166"/>
                    <a:gd name="connsiteX5" fmla="*/ 0 w 3508311"/>
                    <a:gd name="connsiteY5" fmla="*/ 206833 h 338166"/>
                    <a:gd name="connsiteX6" fmla="*/ 206833 w 3508311"/>
                    <a:gd name="connsiteY6" fmla="*/ 0 h 33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08311" h="338166">
                      <a:moveTo>
                        <a:pt x="206833" y="0"/>
                      </a:moveTo>
                      <a:lnTo>
                        <a:pt x="3301478" y="0"/>
                      </a:lnTo>
                      <a:cubicBezTo>
                        <a:pt x="3415709" y="0"/>
                        <a:pt x="3508311" y="92602"/>
                        <a:pt x="3508311" y="206833"/>
                      </a:cubicBezTo>
                      <a:lnTo>
                        <a:pt x="3508311" y="338166"/>
                      </a:lnTo>
                      <a:lnTo>
                        <a:pt x="0" y="338166"/>
                      </a:lnTo>
                      <a:lnTo>
                        <a:pt x="0" y="206833"/>
                      </a:lnTo>
                      <a:cubicBezTo>
                        <a:pt x="0" y="92602"/>
                        <a:pt x="92602" y="0"/>
                        <a:pt x="206833" y="0"/>
                      </a:cubicBezTo>
                      <a:close/>
                    </a:path>
                  </a:pathLst>
                </a:custGeom>
                <a:solidFill>
                  <a:srgbClr val="E092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7973680" y="5093414"/>
                <a:ext cx="31133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4000" b="1" dirty="0" smtClean="0">
                    <a:latin typeface="TH Sarabun New" pitchFamily="34" charset="-34"/>
                    <a:cs typeface="TH Sarabun New" pitchFamily="34" charset="-34"/>
                  </a:rPr>
                  <a:t>ขั้นตอนการแก้ปัญหา</a:t>
                </a:r>
                <a:endParaRPr lang="en-US" sz="4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48945" y="772744"/>
            <a:ext cx="4456876" cy="700192"/>
            <a:chOff x="-48945" y="348190"/>
            <a:chExt cx="4456876" cy="700192"/>
          </a:xfrm>
        </p:grpSpPr>
        <p:grpSp>
          <p:nvGrpSpPr>
            <p:cNvPr id="3" name="Group 2"/>
            <p:cNvGrpSpPr/>
            <p:nvPr/>
          </p:nvGrpSpPr>
          <p:grpSpPr>
            <a:xfrm>
              <a:off x="-48945" y="402051"/>
              <a:ext cx="3940671" cy="646331"/>
              <a:chOff x="-48945" y="402051"/>
              <a:chExt cx="3940671" cy="646331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1" y="402590"/>
                <a:ext cx="3891727" cy="578889"/>
              </a:xfrm>
              <a:prstGeom prst="rect">
                <a:avLst/>
              </a:prstGeom>
              <a:solidFill>
                <a:srgbClr val="D367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0" name="TextBox 2"/>
              <p:cNvSpPr txBox="1"/>
              <p:nvPr/>
            </p:nvSpPr>
            <p:spPr>
              <a:xfrm>
                <a:off x="-48945" y="402051"/>
                <a:ext cx="39392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36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แผนผังหัวข้อหน่วยการ</a:t>
                </a:r>
                <a:r>
                  <a:rPr lang="th-TH" sz="36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เรียนรู้</a:t>
                </a:r>
                <a:endParaRPr lang="th-TH" sz="3600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729845" y="348190"/>
              <a:ext cx="678086" cy="687073"/>
              <a:chOff x="2879227" y="692035"/>
              <a:chExt cx="678086" cy="68707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879227" y="692035"/>
                <a:ext cx="678086" cy="6780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57150">
                <a:solidFill>
                  <a:srgbClr val="D367A3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041109" y="732777"/>
                <a:ext cx="3593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600" b="1" dirty="0" smtClean="0">
                    <a:latin typeface="TH Sarabun New" pitchFamily="34" charset="-34"/>
                    <a:cs typeface="TH Sarabun New" pitchFamily="34" charset="-34"/>
                  </a:rPr>
                  <a:t>1</a:t>
                </a:r>
                <a:endParaRPr lang="en-US" sz="36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2055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9328" y="368547"/>
            <a:ext cx="3113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 smtClean="0">
                <a:latin typeface="TH Sarabun New" pitchFamily="34" charset="-34"/>
                <a:cs typeface="TH Sarabun New" pitchFamily="34" charset="-34"/>
              </a:rPr>
              <a:t>ขั้นตอนการแก้ปัญหา</a:t>
            </a:r>
            <a:endParaRPr lang="en-US" sz="4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960" y="1198270"/>
            <a:ext cx="5306295" cy="4801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เกมตัวต่อ 7 ชิ้น </a:t>
            </a:r>
            <a:r>
              <a:rPr lang="en-US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(Tangram)</a:t>
            </a:r>
            <a:endParaRPr lang="th-TH" sz="2800" dirty="0" smtClean="0">
              <a:latin typeface="TH Sarabun New" pitchFamily="34" charset="-34"/>
              <a:cs typeface="TH Sarabun New" pitchFamily="34" charset="-34"/>
            </a:endParaRPr>
          </a:p>
          <a:p>
            <a:pPr lvl="1">
              <a:lnSpc>
                <a:spcPct val="150000"/>
              </a:lnSpc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เป็นเกมที่ใช้ฝึกทักษะทางคณิตศาสตร์ โดยเราจะต้องใช้ความคิดในการประกอบตัวต่อให้ออก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มาเป็นรูปร่างต่าง ๆ ได้อย่างไม่จำกัดจินตนาการ ตัวต่อนี้จะเป็นแผ่นปริศนา 7 ชิ้น โดยเป็นสามเหลี่ยม 5 ชิ้น และสี่เหลี่ยม 2 ชิ้น ดังภาพ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pPr lvl="1">
              <a:lnSpc>
                <a:spcPct val="150000"/>
              </a:lnSpc>
            </a:pPr>
            <a:endParaRPr lang="th-TH" sz="2800" dirty="0" smtClean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44" y="2038796"/>
            <a:ext cx="2201941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991" y="2038796"/>
            <a:ext cx="2627311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55" y="3794400"/>
            <a:ext cx="6424036" cy="2794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8" y="5191436"/>
            <a:ext cx="4475019" cy="141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205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4546" y="150298"/>
            <a:ext cx="1425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5167" y="145168"/>
            <a:ext cx="2390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ทำอย่างไรให้พอดี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4669" y="134919"/>
            <a:ext cx="614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1.6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3694" y="1577672"/>
            <a:ext cx="4237003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1. เมื่อมีชิ้นส่วน 2 ชิ้นกำลังตกลงมา 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นักเรียนจะวางตำแหน่งของ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ชิ้นส่วน </a:t>
            </a: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A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และชิ้นส่วน </a:t>
            </a: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B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อย่างไร</a:t>
            </a:r>
            <a:endParaRPr lang="th-TH" sz="32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2" t="25353" r="35991" b="50000"/>
          <a:stretch/>
        </p:blipFill>
        <p:spPr>
          <a:xfrm>
            <a:off x="4642971" y="2179425"/>
            <a:ext cx="3376968" cy="41826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88839" y="2443977"/>
            <a:ext cx="3259919" cy="3816491"/>
            <a:chOff x="7022001" y="2188069"/>
            <a:chExt cx="3259919" cy="3816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2001" y="2188069"/>
              <a:ext cx="3259919" cy="381649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090877" y="4219648"/>
              <a:ext cx="558932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A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42065" y="3683599"/>
              <a:ext cx="558932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smtClean="0">
                  <a:latin typeface="TH Sarabun New" pitchFamily="34" charset="-34"/>
                  <a:cs typeface="TH Sarabun New" pitchFamily="34" charset="-34"/>
                </a:rPr>
                <a:t>B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525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5565" y="218032"/>
            <a:ext cx="1285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212902"/>
            <a:ext cx="2145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ทำอย่างไรให้พอดี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0003" y="202653"/>
            <a:ext cx="566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1.6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t="55859" r="11204" b="7675"/>
          <a:stretch/>
        </p:blipFill>
        <p:spPr>
          <a:xfrm>
            <a:off x="1026366" y="3315932"/>
            <a:ext cx="3866174" cy="27692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9184" y="1453494"/>
            <a:ext cx="4763938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. จากภาพ นักเรียนนำแต่ละชิ้นส่วนมาวางในพื้นที่สีดำ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793" y="2087880"/>
            <a:ext cx="4644044" cy="4117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562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7789" y="321530"/>
            <a:ext cx="8010526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</a:t>
            </a: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ตัวชี้วัด</a:t>
            </a:r>
            <a:endParaRPr lang="th-TH" sz="36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4" y="2105046"/>
            <a:ext cx="512512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ข้อใดเป็นการแก้ปัญหา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ลืมกุญแจบ้าน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การคำนวณหาพื้นที่รูปสามเหลี่ยม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การมาโรงเรียนสายเพราะรถติด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6467" y="1192547"/>
            <a:ext cx="7428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หน่วยงานเรียนรู้ที่ 1 การ</a:t>
            </a:r>
            <a:r>
              <a:rPr lang="th-TH" sz="4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แก้ปัญหาอย่างง่าย</a:t>
            </a:r>
            <a:endParaRPr lang="en-US" sz="48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43280" y="473074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6" y="163345"/>
            <a:ext cx="839586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57" y="163345"/>
            <a:ext cx="739422" cy="1371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41340" y="2573866"/>
            <a:ext cx="5414738" cy="3929992"/>
            <a:chOff x="6341340" y="2573866"/>
            <a:chExt cx="5414738" cy="3929992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341340" y="2573866"/>
              <a:ext cx="5241060" cy="2000095"/>
            </a:xfrm>
            <a:prstGeom prst="wedgeRoundRectCallout">
              <a:avLst>
                <a:gd name="adj1" fmla="val 35483"/>
                <a:gd name="adj2" fmla="val 6491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5644" y="2789083"/>
              <a:ext cx="53552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เพราะการคำนวณหาพื้นที่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รูปสี่เหลี่ยมเป็นการแก้ปัญหาทางคณิตศาสตร์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 และ 3 ผิดเพราะเป็นปัญหา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636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5306261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เหตุใดจึงควรทำความเข้าใจกับปัญหา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เพื่อให้มีปัญหามากมาย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เพื่อทดสอบความสามารถ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เพื่อหาวิธีแก้ปัญหาอย่างเหมาะสม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485200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9592" y="2737048"/>
            <a:ext cx="4998285" cy="3676588"/>
            <a:chOff x="6757792" y="2819400"/>
            <a:chExt cx="4998285" cy="3676588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757792" y="2819400"/>
              <a:ext cx="4427951" cy="1516380"/>
            </a:xfrm>
            <a:prstGeom prst="wedgeRoundRectCallout">
              <a:avLst>
                <a:gd name="adj1" fmla="val 37901"/>
                <a:gd name="adj2" fmla="val 8055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81330" y="2828557"/>
              <a:ext cx="422539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เพราะการทำความเข้าใจ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กับปัญหาจะทำให้ค้นหาวิธีแก้ปัญหาได้อย่างเหมาะสม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0" y="5026898"/>
              <a:ext cx="1441227" cy="146909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4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3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3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9767417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“เขาไม่มีดินสอเขียน เพราะเขาลืมไว้ที่บ้าน” จากข้อความข้อใดคือปัญหา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จะทำอย่างไรให้ไม่ลืมดินสอ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ลืมดินสอไว้ที่บ้าน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ไม่มีดินสอเขียน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483227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71330" y="3026525"/>
            <a:ext cx="4782650" cy="3530520"/>
            <a:chOff x="6653613" y="2487916"/>
            <a:chExt cx="4782650" cy="353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4237" y="4549346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653613" y="2487916"/>
              <a:ext cx="4782650" cy="1077218"/>
            </a:xfrm>
            <a:prstGeom prst="wedgeRoundRectCallout">
              <a:avLst>
                <a:gd name="adj1" fmla="val 26818"/>
                <a:gd name="adj2" fmla="val 12429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89048" y="2487916"/>
              <a:ext cx="47472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เพราะเขาลืมดินสอไว้ที่บ้าน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จึงทำให้เกิดปัญหาคือ เขาไม่มีดินสอเขียน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949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6627135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จากข้อ 3 ควรตั้งคำถามอย่างไรในการแก้ปัญหา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ทำไมจึงลืมดินสอไว้ที่บ้าน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ลืมดินสอไว้ที่บ้านบ่อยแค่ไหน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จะทำอย่างไรให้ไม่ลืมดินสอไว้ที่บ้าน</a:t>
            </a:r>
          </a:p>
        </p:txBody>
      </p:sp>
      <p:sp>
        <p:nvSpPr>
          <p:cNvPr id="9" name="Oval 8"/>
          <p:cNvSpPr/>
          <p:nvPr/>
        </p:nvSpPr>
        <p:spPr>
          <a:xfrm>
            <a:off x="1043280" y="482875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32320" y="2423160"/>
            <a:ext cx="4623758" cy="4080698"/>
            <a:chOff x="7132320" y="2423160"/>
            <a:chExt cx="4623758" cy="408069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132320" y="2423160"/>
              <a:ext cx="4623758" cy="1540660"/>
            </a:xfrm>
            <a:prstGeom prst="wedgeRoundRectCallout">
              <a:avLst>
                <a:gd name="adj1" fmla="val 31678"/>
                <a:gd name="adj2" fmla="val 10521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50148" y="2654881"/>
              <a:ext cx="44332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เพราะเมื่อเกิดปัญหาควรตั้งคำถามว่าจะแก้ปัญหาอย่างไร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220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4469" y="1238624"/>
            <a:ext cx="4820550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ข้อใดควรปฏิบัติอย่างเป็นขั้นตอน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การซักผ้า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การหกล้ม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อาการปวดหัว</a:t>
            </a:r>
          </a:p>
        </p:txBody>
      </p:sp>
      <p:sp>
        <p:nvSpPr>
          <p:cNvPr id="9" name="Oval 8"/>
          <p:cNvSpPr/>
          <p:nvPr/>
        </p:nvSpPr>
        <p:spPr>
          <a:xfrm>
            <a:off x="1720614" y="248791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32320" y="2423160"/>
            <a:ext cx="4623758" cy="4080698"/>
            <a:chOff x="7132320" y="2423160"/>
            <a:chExt cx="4623758" cy="408069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132320" y="2423160"/>
              <a:ext cx="4419600" cy="1654702"/>
            </a:xfrm>
            <a:prstGeom prst="wedgeRoundRectCallout">
              <a:avLst>
                <a:gd name="adj1" fmla="val 31682"/>
                <a:gd name="adj2" fmla="val 10320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32320" y="2508202"/>
              <a:ext cx="45979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เพราะการซักผ้าต้องมีการซักเป็นขั้นตอน ส่วน 2) เป็นอุบัติเหตุ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 3) เป็นความรู้สึก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719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77166"/>
            <a:ext cx="7301999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นักเรียนควรใช้อะไรในการแสดงขั้นตอนการแก้ปัญหา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ความคิด, ภาพ, ความจำ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ภาพ, สัญลักษณ์, ความจำ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สัญลักษณ์, ภาพ, ข้อความ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447597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75021" y="2291644"/>
            <a:ext cx="5479455" cy="4212214"/>
            <a:chOff x="6175021" y="2291644"/>
            <a:chExt cx="5479455" cy="42122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272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175021" y="2291644"/>
              <a:ext cx="5317067" cy="2184334"/>
            </a:xfrm>
            <a:prstGeom prst="wedgeRoundRectCallout">
              <a:avLst>
                <a:gd name="adj1" fmla="val 32928"/>
                <a:gd name="adj2" fmla="val 6623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15313" y="2402585"/>
              <a:ext cx="543916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เพราะการแสดงขั้นตอนการแก้ปัญหาใช้การเขียน บอกเล่า วาดภาพ และสัญลักษณ์ ส่วนความคิดกับความจำ ไม่สามารถแสดงขั้นตอนการแก้ปัญหาได้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949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67616" y="1940437"/>
            <a:ext cx="4716010" cy="4563421"/>
            <a:chOff x="6567616" y="1940437"/>
            <a:chExt cx="4716010" cy="45634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2399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567616" y="1940437"/>
              <a:ext cx="4670854" cy="2308324"/>
            </a:xfrm>
            <a:prstGeom prst="wedgeRoundRectCallout">
              <a:avLst>
                <a:gd name="adj1" fmla="val 35420"/>
                <a:gd name="adj2" fmla="val 8216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05447" y="1951726"/>
              <a:ext cx="45781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เพราะการจัดกระเป๋ามาโรงเรียนเป็นการจัดหนังสือ และอุปกรณ์การเรียน ส่วน 1 และ 2 เป็นขั้นตอนการแต่งตัวมาโรงเรียน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5164" y="1077166"/>
            <a:ext cx="7048724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ข้อใดกล่าวไม่ถูกต้องเกี่ยวกับการแต่งตัวมาโรงเรียน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ใส่เสื้อนักเรียน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ใส่ถุงเท้านักเรียน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จัดกระเป๋านักเรียน</a:t>
            </a:r>
          </a:p>
        </p:txBody>
      </p:sp>
      <p:sp>
        <p:nvSpPr>
          <p:cNvPr id="13" name="Oval 12"/>
          <p:cNvSpPr/>
          <p:nvPr/>
        </p:nvSpPr>
        <p:spPr>
          <a:xfrm>
            <a:off x="1054569" y="446468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84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58" y="0"/>
            <a:ext cx="9217742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792" y="370218"/>
            <a:ext cx="3155031" cy="2669659"/>
            <a:chOff x="373792" y="370218"/>
            <a:chExt cx="3155031" cy="2669659"/>
          </a:xfrm>
        </p:grpSpPr>
        <p:grpSp>
          <p:nvGrpSpPr>
            <p:cNvPr id="12" name="Group 11"/>
            <p:cNvGrpSpPr/>
            <p:nvPr/>
          </p:nvGrpSpPr>
          <p:grpSpPr>
            <a:xfrm>
              <a:off x="877947" y="370218"/>
              <a:ext cx="2153378" cy="1939637"/>
              <a:chOff x="382003" y="678872"/>
              <a:chExt cx="2153378" cy="1939637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82003" y="678872"/>
                <a:ext cx="2153378" cy="1939637"/>
              </a:xfrm>
              <a:prstGeom prst="roundRect">
                <a:avLst>
                  <a:gd name="adj" fmla="val 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755" y="751608"/>
                <a:ext cx="2019874" cy="1794164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373792" y="2393546"/>
              <a:ext cx="31550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ปิดน้ำทุกครั้งหลังใช้งาน</a:t>
              </a:r>
              <a:endParaRPr lang="en-US" sz="3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35775" y="3339904"/>
            <a:ext cx="3974165" cy="2666564"/>
            <a:chOff x="-35775" y="3339904"/>
            <a:chExt cx="3974165" cy="2666564"/>
          </a:xfrm>
        </p:grpSpPr>
        <p:grpSp>
          <p:nvGrpSpPr>
            <p:cNvPr id="13" name="Group 12"/>
            <p:cNvGrpSpPr/>
            <p:nvPr/>
          </p:nvGrpSpPr>
          <p:grpSpPr>
            <a:xfrm>
              <a:off x="877947" y="3339904"/>
              <a:ext cx="2153378" cy="1939637"/>
              <a:chOff x="382003" y="3445359"/>
              <a:chExt cx="2153378" cy="193963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382003" y="3445359"/>
                <a:ext cx="2153378" cy="1939637"/>
              </a:xfrm>
              <a:prstGeom prst="roundRect">
                <a:avLst>
                  <a:gd name="adj" fmla="val 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503" y="3519053"/>
                <a:ext cx="2017721" cy="1792251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-35775" y="5360137"/>
              <a:ext cx="39741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ป้ายเตือนการปิดอุปกรณ์ไฟฟ้า</a:t>
              </a:r>
              <a:endParaRPr lang="en-US" sz="3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828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2386986"/>
            <a:ext cx="6623929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จากความสัมพันธ์ของตัวเลขในช่องว่างคือข้อใด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48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49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50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359292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37210" y="3877963"/>
            <a:ext cx="6818868" cy="2625895"/>
            <a:chOff x="4937210" y="3877963"/>
            <a:chExt cx="6818868" cy="26258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4937210" y="3877963"/>
              <a:ext cx="4203082" cy="1470660"/>
            </a:xfrm>
            <a:prstGeom prst="wedgeRoundRectCallout">
              <a:avLst>
                <a:gd name="adj1" fmla="val 85146"/>
                <a:gd name="adj2" fmla="val 4165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23896" y="3891853"/>
              <a:ext cx="40276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เพราะจากความสัมพันธ์ตัวเลขเป็นการนำตัวเลขคูณด้วย 2 ไปเรื่อย ๆ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5164" y="723408"/>
            <a:ext cx="1058719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นักเรียนสังเกตความสัมพันธ์ของตัวเลข แล้วตอบคำถามข้อ 8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	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1715" y="1616013"/>
            <a:ext cx="6462196" cy="770973"/>
            <a:chOff x="1861715" y="1616013"/>
            <a:chExt cx="6462196" cy="770973"/>
          </a:xfrm>
        </p:grpSpPr>
        <p:sp>
          <p:nvSpPr>
            <p:cNvPr id="2" name="Rounded Rectangle 1"/>
            <p:cNvSpPr/>
            <p:nvPr/>
          </p:nvSpPr>
          <p:spPr>
            <a:xfrm>
              <a:off x="1861715" y="1616013"/>
              <a:ext cx="1094291" cy="7434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6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en-US" sz="6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205107" y="1621223"/>
              <a:ext cx="1094291" cy="7434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6</a:t>
              </a:r>
              <a:endParaRPr lang="en-US" sz="6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554172" y="1632294"/>
              <a:ext cx="1094291" cy="7434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12</a:t>
              </a:r>
              <a:endParaRPr lang="en-US" sz="6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880701" y="1643583"/>
              <a:ext cx="1094291" cy="7434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24</a:t>
              </a:r>
              <a:endParaRPr lang="en-US" sz="6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229620" y="1632294"/>
              <a:ext cx="1094291" cy="7434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0617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37539" y="1498630"/>
            <a:ext cx="103603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หากต้องการจัดกิจกรรมโดยให้ทุกคน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มีส่วนร่วม ใครควรได้รับหน้าที่ร้องเพลง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ขจร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อาทร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มานพ</a:t>
            </a:r>
          </a:p>
        </p:txBody>
      </p:sp>
      <p:sp>
        <p:nvSpPr>
          <p:cNvPr id="9" name="Oval 8"/>
          <p:cNvSpPr/>
          <p:nvPr/>
        </p:nvSpPr>
        <p:spPr>
          <a:xfrm>
            <a:off x="6495814" y="363294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6431" y="4971329"/>
            <a:ext cx="8335897" cy="1712216"/>
            <a:chOff x="2012820" y="4548763"/>
            <a:chExt cx="8335897" cy="17122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820" y="4667782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3741914" y="4548763"/>
              <a:ext cx="6327775" cy="1712216"/>
            </a:xfrm>
            <a:prstGeom prst="wedgeRoundRectCallout">
              <a:avLst>
                <a:gd name="adj1" fmla="val -55600"/>
                <a:gd name="adj2" fmla="val -2492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42774" y="4646162"/>
              <a:ext cx="65059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เพราะอาทรมีความสามารถด้านการร้องเพลงอย่างเดียว หากต้องการจัดกิจกรรมให้ทุกคนมีส่วนร่วม อาทรจึงควรได้รับหน้าที่ร้องเพลง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6431" y="650007"/>
            <a:ext cx="1058719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นักเรียนสังเกตตารางความสามารถต่อไปนี้ แล้วตอบคำถามข้อ 9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		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343092"/>
              </p:ext>
            </p:extLst>
          </p:nvPr>
        </p:nvGraphicFramePr>
        <p:xfrm>
          <a:off x="461893" y="1733021"/>
          <a:ext cx="5440355" cy="2560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640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61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61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41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7237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รายชื่อ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ร้องเพลง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เล่นดนตรี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เต้น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8652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มานพ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ได้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ได้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ได้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8652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อาทร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ได้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ไม่ได้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ไม่ได้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7397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ขจร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ได้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ไม่ได้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ได้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493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5346335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เกมตัวต่อเสริมสร้างพัฒนาการด้านใด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กล้ามเนื้อ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การพูด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สมอง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456823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77077" y="2598419"/>
            <a:ext cx="6105323" cy="3905439"/>
            <a:chOff x="4930141" y="2598419"/>
            <a:chExt cx="6105323" cy="390543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4237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4930141" y="2598419"/>
              <a:ext cx="5941060" cy="1630310"/>
            </a:xfrm>
            <a:prstGeom prst="wedgeRoundRectCallout">
              <a:avLst>
                <a:gd name="adj1" fmla="val 37972"/>
                <a:gd name="adj2" fmla="val 9775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74920" y="2659069"/>
              <a:ext cx="59605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เพราะเกมตัวต่อเป็นเกมที่ฝึกการคิด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เช่น คิดสร้างสรรค์ ซึ่งเป็นการเสริมสร้างพัฒนาการ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ด้านสมอง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437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824346" y="1681790"/>
            <a:ext cx="4953000" cy="3321608"/>
          </a:xfrm>
          <a:prstGeom prst="roundRect">
            <a:avLst>
              <a:gd name="adj" fmla="val 4570"/>
            </a:avLst>
          </a:prstGeom>
          <a:solidFill>
            <a:srgbClr val="AD857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66061" y="1792909"/>
            <a:ext cx="4672740" cy="3085796"/>
          </a:xfrm>
          <a:prstGeom prst="roundRect">
            <a:avLst>
              <a:gd name="adj" fmla="val 4570"/>
            </a:avLst>
          </a:prstGeom>
          <a:solidFill>
            <a:srgbClr val="AD8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7415" y="254740"/>
            <a:ext cx="3017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การค้นพบปัญหา</a:t>
            </a:r>
            <a:endParaRPr lang="en-US" sz="48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10937" y="1853489"/>
            <a:ext cx="59544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solidFill>
                  <a:srgbClr val="45454B"/>
                </a:solidFill>
                <a:latin typeface="TH Sarabun New" pitchFamily="34" charset="-34"/>
                <a:cs typeface="TH Sarabun New" pitchFamily="34" charset="-34"/>
              </a:rPr>
              <a:t>เข้าใจปัญหา</a:t>
            </a:r>
          </a:p>
          <a:p>
            <a:pPr>
              <a:lnSpc>
                <a:spcPct val="150000"/>
              </a:lnSpc>
            </a:pP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การเปิดอุปกรณ์ไฟฟ้าทิ้งไว้แล้วลืมปิดหลังเลิกใช้งาน เราอาจแก้ปัญหานี้ได้ด้วยวิธีการเขียนป้ายเตือน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ให้ปิดอุปกรณ์ไฟฟ้า</a:t>
            </a:r>
            <a:endParaRPr lang="en-US" sz="32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30494" y="5146798"/>
            <a:ext cx="6205847" cy="667155"/>
            <a:chOff x="4430494" y="5408062"/>
            <a:chExt cx="6205847" cy="667155"/>
          </a:xfrm>
        </p:grpSpPr>
        <p:sp>
          <p:nvSpPr>
            <p:cNvPr id="34" name="Rounded Rectangular Callout 33"/>
            <p:cNvSpPr/>
            <p:nvPr/>
          </p:nvSpPr>
          <p:spPr>
            <a:xfrm>
              <a:off x="4713514" y="5408062"/>
              <a:ext cx="5541818" cy="667155"/>
            </a:xfrm>
            <a:prstGeom prst="wedgeRoundRectCallout">
              <a:avLst>
                <a:gd name="adj1" fmla="val 57013"/>
                <a:gd name="adj2" fmla="val -2990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30494" y="5512188"/>
              <a:ext cx="6205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นักเรียนมีวิธีการอย่างไรในการทำความเข้าใจกับปัญหา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70" y="1886715"/>
            <a:ext cx="4446105" cy="28795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334355" y="4667727"/>
            <a:ext cx="1400923" cy="1936889"/>
            <a:chOff x="10334355" y="4667727"/>
            <a:chExt cx="1400923" cy="193688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983" y="4667727"/>
              <a:ext cx="1032417" cy="140749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0334355" y="6109084"/>
              <a:ext cx="1400923" cy="495532"/>
              <a:chOff x="9470277" y="6129438"/>
              <a:chExt cx="1400923" cy="495532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9489473" y="6129438"/>
                <a:ext cx="1381727" cy="461665"/>
              </a:xfrm>
              <a:prstGeom prst="roundRect">
                <a:avLst/>
              </a:prstGeom>
              <a:solidFill>
                <a:srgbClr val="B5E2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9470277" y="6163305"/>
                <a:ext cx="14009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คำถามสำคัญ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8619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1712" y="84285"/>
            <a:ext cx="6526350" cy="1015663"/>
            <a:chOff x="841712" y="84285"/>
            <a:chExt cx="6526350" cy="1015663"/>
          </a:xfrm>
        </p:grpSpPr>
        <p:sp>
          <p:nvSpPr>
            <p:cNvPr id="69" name="Freeform 68"/>
            <p:cNvSpPr/>
            <p:nvPr/>
          </p:nvSpPr>
          <p:spPr>
            <a:xfrm>
              <a:off x="841712" y="267548"/>
              <a:ext cx="6520378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31503" y="269347"/>
              <a:ext cx="4836559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45557" y="267448"/>
              <a:ext cx="642250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5835" y="122073"/>
              <a:ext cx="14253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51772" y="84285"/>
              <a:ext cx="16690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รู้จักปัญหา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5958" y="117580"/>
              <a:ext cx="6142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1.1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93771" y="1316182"/>
            <a:ext cx="889780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ในการดำเนินชีวิตประจำวัน นักเรียนพบปัญหาอะไรบ้าง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73489" y="2140891"/>
            <a:ext cx="4791197" cy="1528310"/>
            <a:chOff x="6573489" y="2140891"/>
            <a:chExt cx="4791197" cy="1528310"/>
          </a:xfrm>
        </p:grpSpPr>
        <p:grpSp>
          <p:nvGrpSpPr>
            <p:cNvPr id="6" name="Group 5"/>
            <p:cNvGrpSpPr/>
            <p:nvPr/>
          </p:nvGrpSpPr>
          <p:grpSpPr>
            <a:xfrm>
              <a:off x="7075714" y="2490672"/>
              <a:ext cx="4288972" cy="1178529"/>
              <a:chOff x="7075714" y="2490672"/>
              <a:chExt cx="4288972" cy="1178529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7075714" y="2490672"/>
                <a:ext cx="4288972" cy="1077218"/>
              </a:xfrm>
              <a:prstGeom prst="roundRect">
                <a:avLst>
                  <a:gd name="adj" fmla="val 2798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257827" y="2591983"/>
                <a:ext cx="3945311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 smtClean="0">
                    <a:latin typeface="TH Sarabun New" pitchFamily="34" charset="-34"/>
                    <a:cs typeface="TH Sarabun New" pitchFamily="34" charset="-34"/>
                  </a:rPr>
                  <a:t>ปัญหาใดเป็นปัญหาที่พบบ่อยที่สุด</a:t>
                </a:r>
                <a:br>
                  <a:rPr lang="th-TH" sz="32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latin typeface="TH Sarabun New" pitchFamily="34" charset="-34"/>
                    <a:cs typeface="TH Sarabun New" pitchFamily="34" charset="-34"/>
                  </a:rPr>
                  <a:t>และมีสาเหตุมาจากอะไรบ้าง</a:t>
                </a: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489" y="2140891"/>
              <a:ext cx="794573" cy="1035960"/>
            </a:xfrm>
            <a:prstGeom prst="rect">
              <a:avLst/>
            </a:prstGeom>
          </p:spPr>
        </p:pic>
      </p:grp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723910" y="390717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60163" y="2118184"/>
            <a:ext cx="5649244" cy="3406360"/>
            <a:chOff x="3573757" y="2185783"/>
            <a:chExt cx="5649244" cy="34063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7" t="19609" r="29623" b="60724"/>
            <a:stretch/>
          </p:blipFill>
          <p:spPr>
            <a:xfrm>
              <a:off x="3717420" y="2185783"/>
              <a:ext cx="5335949" cy="340636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573757" y="2459655"/>
              <a:ext cx="5649244" cy="2988355"/>
              <a:chOff x="3573757" y="2797121"/>
              <a:chExt cx="5649244" cy="298835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573757" y="3589129"/>
                <a:ext cx="2012670" cy="854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600" b="1" dirty="0" smtClean="0">
                    <a:latin typeface="TH Sarabun New" pitchFamily="34" charset="-34"/>
                    <a:cs typeface="TH Sarabun New" pitchFamily="34" charset="-34"/>
                  </a:rPr>
                  <a:t>น้ำไม่ไหล</a:t>
                </a:r>
                <a:endParaRPr lang="th-TH" sz="36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884523" y="4923699"/>
                <a:ext cx="1658359" cy="854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600" b="1" dirty="0" smtClean="0">
                    <a:latin typeface="TH Sarabun New" pitchFamily="34" charset="-34"/>
                    <a:cs typeface="TH Sarabun New" pitchFamily="34" charset="-34"/>
                  </a:rPr>
                  <a:t>รถติด</a:t>
                </a:r>
                <a:endParaRPr lang="th-TH" sz="36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60238" y="4931396"/>
                <a:ext cx="1888231" cy="854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600" b="1" dirty="0" smtClean="0">
                    <a:latin typeface="TH Sarabun New" pitchFamily="34" charset="-34"/>
                    <a:cs typeface="TH Sarabun New" pitchFamily="34" charset="-34"/>
                  </a:rPr>
                  <a:t>อากาศร้อน</a:t>
                </a:r>
                <a:endParaRPr lang="th-TH" sz="36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066145" y="3646207"/>
                <a:ext cx="215685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ง่วงนอนขณะ</a:t>
                </a:r>
                <a:b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เรียนหนังสือ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773604" y="2797121"/>
                <a:ext cx="1223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600" b="1" dirty="0" smtClean="0">
                    <a:latin typeface="TH Sarabun New" pitchFamily="34" charset="-34"/>
                    <a:cs typeface="TH Sarabun New" pitchFamily="34" charset="-34"/>
                  </a:rPr>
                  <a:t>ฝนตก</a:t>
                </a:r>
                <a:endParaRPr lang="th-TH" sz="36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7107768" y="3762799"/>
            <a:ext cx="4613288" cy="1087623"/>
            <a:chOff x="7085996" y="3871659"/>
            <a:chExt cx="4613288" cy="1087623"/>
          </a:xfrm>
        </p:grpSpPr>
        <p:sp>
          <p:nvSpPr>
            <p:cNvPr id="43" name="Rounded Rectangle 42"/>
            <p:cNvSpPr/>
            <p:nvPr/>
          </p:nvSpPr>
          <p:spPr>
            <a:xfrm>
              <a:off x="7085996" y="3871659"/>
              <a:ext cx="4288972" cy="1077218"/>
            </a:xfrm>
            <a:prstGeom prst="roundRect">
              <a:avLst>
                <a:gd name="adj" fmla="val 2798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30526" y="3882064"/>
              <a:ext cx="43687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u="sng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ง่วงนอนขณะเรียนหนังสือ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มีสาเหตุมาจากการเข้านอนดึก</a:t>
              </a:r>
              <a:endPara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840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94026"/>
              </p:ext>
            </p:extLst>
          </p:nvPr>
        </p:nvGraphicFramePr>
        <p:xfrm>
          <a:off x="5458865" y="1984881"/>
          <a:ext cx="6289617" cy="322268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893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94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934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873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4386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ลำดับ</a:t>
                      </a:r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ปัญหาที่พบ</a:t>
                      </a:r>
                      <a:r>
                        <a:rPr lang="en-US" sz="20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/>
                      </a:r>
                      <a:br>
                        <a:rPr lang="en-US" sz="2000" b="1" dirty="0" smtClean="0">
                          <a:latin typeface="TH Sarabun New" pitchFamily="34" charset="-34"/>
                          <a:cs typeface="TH Sarabun New" pitchFamily="34" charset="-34"/>
                        </a:rPr>
                      </a:br>
                      <a:r>
                        <a:rPr lang="th-TH" sz="20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ในโรงเรียน</a:t>
                      </a:r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ผลกระทบ</a:t>
                      </a:r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ต่อตนเอง</a:t>
                      </a:r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 New" pitchFamily="34" charset="-34"/>
                          <a:cs typeface="TH Sarabun New" pitchFamily="34" charset="-34"/>
                        </a:rPr>
                        <a:t>ต่อเพื่อนๆ</a:t>
                      </a:r>
                      <a:endParaRPr lang="en-US" sz="20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 smtClean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  <a:p>
                      <a:endParaRPr lang="en-US" sz="1600" dirty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5524">
                <a:tc>
                  <a:txBody>
                    <a:bodyPr/>
                    <a:lstStyle/>
                    <a:p>
                      <a:pPr algn="ctr"/>
                      <a:endParaRPr lang="th-TH" sz="2400" dirty="0" smtClean="0">
                        <a:solidFill>
                          <a:schemeClr val="tx1"/>
                        </a:solidFill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4062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 smtClean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  <a:p>
                      <a:endParaRPr lang="en-US" sz="1600" dirty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149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Sarabun" panose="00000500000000000000" pitchFamily="2" charset="-34"/>
                        <a:cs typeface="Sarabun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792" y="1338550"/>
            <a:ext cx="91281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3400" b="1" dirty="0" smtClean="0">
                <a:latin typeface="TH Sarabun New" pitchFamily="34" charset="-34"/>
                <a:cs typeface="TH Sarabun New" pitchFamily="34" charset="-34"/>
              </a:rPr>
              <a:t>โรงเรียนของนักเรียนมีปัญหาอะไรบ้าง ที่ส่งผลต่อตนเองและเพื่อน ๆ</a:t>
            </a:r>
            <a:endParaRPr lang="th-TH" sz="3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6874" y="5047166"/>
            <a:ext cx="8390438" cy="811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th-TH" sz="3400" b="1" dirty="0" smtClean="0">
                <a:latin typeface="TH Sarabun New" pitchFamily="34" charset="-34"/>
                <a:cs typeface="TH Sarabun New" pitchFamily="34" charset="-34"/>
              </a:rPr>
              <a:t>ถ้าไฟฟ้าดับขณะเรียนหนังสือจะมีปัญหาต่อนักเรียนหรือไม่ อย่างไร</a:t>
            </a:r>
            <a:endParaRPr lang="th-TH" sz="3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723910" y="390717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5036" y="1984881"/>
            <a:ext cx="4659520" cy="1131218"/>
            <a:chOff x="475083" y="2889196"/>
            <a:chExt cx="4659520" cy="1131218"/>
          </a:xfrm>
        </p:grpSpPr>
        <p:sp>
          <p:nvSpPr>
            <p:cNvPr id="50" name="Rounded Rectangle 49"/>
            <p:cNvSpPr/>
            <p:nvPr/>
          </p:nvSpPr>
          <p:spPr>
            <a:xfrm>
              <a:off x="475083" y="2889196"/>
              <a:ext cx="4659520" cy="1131218"/>
            </a:xfrm>
            <a:prstGeom prst="roundRect">
              <a:avLst>
                <a:gd name="adj" fmla="val 26645"/>
              </a:avLst>
            </a:prstGeom>
            <a:solidFill>
              <a:srgbClr val="E2E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03958" y="3034239"/>
              <a:ext cx="4230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นักเรียนรู้หรือไม่ว่าปัญหาเหล่านั้นเกิดจากสาเหตุใด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33" y="2981092"/>
              <a:ext cx="404079" cy="52683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9" y="3471919"/>
              <a:ext cx="404079" cy="52683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895086" y="3520035"/>
              <a:ext cx="3775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ปัญหาใดที่มีผลกระทบมากที่สุด เพราะเหตุใด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4108" y="5783719"/>
            <a:ext cx="8640814" cy="974885"/>
            <a:chOff x="624108" y="5685745"/>
            <a:chExt cx="8640814" cy="974885"/>
          </a:xfrm>
        </p:grpSpPr>
        <p:sp>
          <p:nvSpPr>
            <p:cNvPr id="57" name="Rounded Rectangle 56"/>
            <p:cNvSpPr/>
            <p:nvPr/>
          </p:nvSpPr>
          <p:spPr>
            <a:xfrm>
              <a:off x="624108" y="5685745"/>
              <a:ext cx="8617863" cy="953113"/>
            </a:xfrm>
            <a:prstGeom prst="roundRect">
              <a:avLst>
                <a:gd name="adj" fmla="val 26645"/>
              </a:avLst>
            </a:prstGeom>
            <a:solidFill>
              <a:srgbClr val="B5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8503" y="5706523"/>
              <a:ext cx="85864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u="sng" dirty="0" smtClean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800" b="1" dirty="0" smtClean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rPr>
                <a:t> มี เพราะไฟฟ้าดับทำให้เครื่องใช้ไฟฟ้า เช่น พัดลมหรือเครื่องปรับอากาศไม่ทำงาน </a:t>
              </a:r>
              <a:br>
                <a:rPr lang="th-TH" sz="2800" b="1" dirty="0" smtClean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rPr>
                <a:t>ทำให้อากาศร้อน ส่งผลให้ไม่มีสมาธิในการเรียน</a:t>
              </a:r>
              <a:endParaRPr lang="th-TH" sz="2800" b="1" dirty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41712" y="84285"/>
            <a:ext cx="6526350" cy="1015663"/>
            <a:chOff x="841712" y="84285"/>
            <a:chExt cx="6526350" cy="1015663"/>
          </a:xfrm>
        </p:grpSpPr>
        <p:sp>
          <p:nvSpPr>
            <p:cNvPr id="66" name="Freeform 65"/>
            <p:cNvSpPr/>
            <p:nvPr/>
          </p:nvSpPr>
          <p:spPr>
            <a:xfrm>
              <a:off x="841712" y="267548"/>
              <a:ext cx="6520378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2531503" y="269347"/>
              <a:ext cx="4836559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945557" y="267448"/>
              <a:ext cx="642250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25835" y="122073"/>
              <a:ext cx="14253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51772" y="84285"/>
              <a:ext cx="16690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รู้จักปัญหา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495958" y="117580"/>
              <a:ext cx="6142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1.1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94700" y="2846552"/>
            <a:ext cx="6361689" cy="2388617"/>
            <a:chOff x="5594700" y="2846552"/>
            <a:chExt cx="6361689" cy="2388617"/>
          </a:xfrm>
        </p:grpSpPr>
        <p:grpSp>
          <p:nvGrpSpPr>
            <p:cNvPr id="9" name="Group 8"/>
            <p:cNvGrpSpPr/>
            <p:nvPr/>
          </p:nvGrpSpPr>
          <p:grpSpPr>
            <a:xfrm>
              <a:off x="6022637" y="2846552"/>
              <a:ext cx="5933752" cy="2388617"/>
              <a:chOff x="6022637" y="2846552"/>
              <a:chExt cx="5933752" cy="238861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206297" y="3434152"/>
                <a:ext cx="12796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800" b="1" dirty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น้ำไม่</a:t>
                </a:r>
                <a:r>
                  <a:rPr lang="th-TH" sz="28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ไหล</a:t>
                </a:r>
                <a:endParaRPr lang="en-US" sz="28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160390" y="4034491"/>
                <a:ext cx="12796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8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ไฟฟ้าดับ</a:t>
                </a:r>
                <a:endParaRPr lang="en-US" sz="28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224654" y="4711949"/>
                <a:ext cx="12796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8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เสียงดัง</a:t>
                </a:r>
                <a:endParaRPr lang="en-US" sz="28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022637" y="2854489"/>
                <a:ext cx="16318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4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ห้องเรียนสกปรก</a:t>
                </a:r>
                <a:endParaRPr lang="en-US" sz="24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052906" y="2846552"/>
                <a:ext cx="12796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8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สุขภาพเสีย</a:t>
                </a:r>
                <a:endParaRPr lang="en-US" sz="28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061503" y="3453896"/>
                <a:ext cx="12796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8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ไม่มีน้ำใช้</a:t>
                </a:r>
                <a:endParaRPr lang="en-US" sz="28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707778" y="3902287"/>
                <a:ext cx="20311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4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มองเห็นตัวหนังสือ</a:t>
                </a:r>
                <a:br>
                  <a:rPr lang="th-TH" sz="24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ไม่ชัดเจน</a:t>
                </a:r>
                <a:endParaRPr lang="en-US" sz="24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511893" y="4719741"/>
                <a:ext cx="238124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6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ไม่มีสมาธิในการเรียน</a:t>
                </a:r>
                <a:endParaRPr lang="en-US" sz="26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9575141" y="2910799"/>
                <a:ext cx="23812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0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ต้องช่วยกันทำความสะอาด</a:t>
                </a:r>
                <a:endParaRPr lang="en-US" sz="20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0062525" y="3429689"/>
                <a:ext cx="12796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8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ไม่มีน้ำใช้</a:t>
                </a:r>
                <a:endParaRPr lang="en-US" sz="28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749799" y="3916495"/>
                <a:ext cx="20311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4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ยากต่อการทำกิจกรรมร่วมกัน</a:t>
                </a:r>
                <a:endParaRPr lang="en-US" sz="24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9813590" y="4724742"/>
                <a:ext cx="189122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600" b="1" dirty="0" smtClean="0">
                    <a:solidFill>
                      <a:srgbClr val="ED1C92"/>
                    </a:solidFill>
                    <a:latin typeface="TH Sarabun New" pitchFamily="34" charset="-34"/>
                    <a:cs typeface="TH Sarabun New" pitchFamily="34" charset="-34"/>
                  </a:rPr>
                  <a:t>เรียนไม่เข้าใจ</a:t>
                </a:r>
                <a:endParaRPr lang="en-US" sz="2600" b="1" dirty="0">
                  <a:solidFill>
                    <a:srgbClr val="ED1C9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594700" y="2855557"/>
              <a:ext cx="326040" cy="2312959"/>
              <a:chOff x="5594700" y="2855557"/>
              <a:chExt cx="326040" cy="231295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5617560" y="2855557"/>
                <a:ext cx="3030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 smtClean="0">
                    <a:solidFill>
                      <a:srgbClr val="EF5CA2"/>
                    </a:solidFill>
                    <a:latin typeface="TH Sarabun New" pitchFamily="34" charset="-34"/>
                    <a:cs typeface="TH Sarabun New" pitchFamily="34" charset="-34"/>
                  </a:rPr>
                  <a:t>1</a:t>
                </a:r>
                <a:endParaRPr lang="th-TH" sz="2400" b="1" dirty="0">
                  <a:solidFill>
                    <a:srgbClr val="EF5CA2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594700" y="3464929"/>
                <a:ext cx="326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rgbClr val="EF5CA2"/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605330" y="4052253"/>
                <a:ext cx="3030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rgbClr val="EF5CA2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5594873" y="4706851"/>
                <a:ext cx="3030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rgbClr val="EF5CA2"/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2408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1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8773" y="300813"/>
            <a:ext cx="4134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0E404E"/>
                </a:solidFill>
                <a:latin typeface="TH Sarabun New" pitchFamily="34" charset="-34"/>
                <a:cs typeface="TH Sarabun New" pitchFamily="34" charset="-34"/>
              </a:rPr>
              <a:t>ขั้นตอนการแก้ปัญหา</a:t>
            </a:r>
            <a:endParaRPr lang="en-US" sz="5400" b="1" dirty="0">
              <a:solidFill>
                <a:srgbClr val="0E404E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960" y="1080758"/>
            <a:ext cx="804256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40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การวางแผนแก้ปัญหา</a:t>
            </a:r>
            <a:r>
              <a:rPr lang="th-TH" sz="3600" b="1" dirty="0" smtClean="0">
                <a:solidFill>
                  <a:srgbClr val="434E81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solidFill>
                  <a:srgbClr val="434E8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1.1 การพิจารณาปัญหา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คือ การทำความเข้าใจปัญหาที่เกิดขึ้นอย่างละเอียด</a:t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แล้วพิจารณาว่ามีองค์ประกอบอะไรบ้าง</a:t>
            </a:r>
          </a:p>
          <a:p>
            <a:pPr lvl="1"/>
            <a:endParaRPr lang="th-TH" sz="3600" dirty="0" smtClean="0">
              <a:latin typeface="TH Sarabun New" pitchFamily="34" charset="-34"/>
              <a:cs typeface="TH Sarabun New" pitchFamily="34" charset="-34"/>
            </a:endParaRPr>
          </a:p>
          <a:p>
            <a:pPr lvl="1"/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1.2 การวางแผนแก้ปัญหา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คือ การกำหนดขั้นตอนวิธีการแก้ปัญหา อุปกรณ์ เครื่องมือ</a:t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ที่ใช้ในการแก้ปัญหา และระยะเวลาที่ใช้ในการแก้ปัญหา เพื่อให้เข้าใจตรงกันและปฏิบัติไปในแนวทางเดียวกัน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57002" y="2974896"/>
            <a:ext cx="3378276" cy="3629720"/>
            <a:chOff x="8357002" y="2974896"/>
            <a:chExt cx="3378276" cy="3629720"/>
          </a:xfrm>
        </p:grpSpPr>
        <p:grpSp>
          <p:nvGrpSpPr>
            <p:cNvPr id="2" name="Group 1"/>
            <p:cNvGrpSpPr/>
            <p:nvPr/>
          </p:nvGrpSpPr>
          <p:grpSpPr>
            <a:xfrm>
              <a:off x="8357002" y="2974896"/>
              <a:ext cx="3225398" cy="1111085"/>
              <a:chOff x="8572118" y="3246334"/>
              <a:chExt cx="3225398" cy="1111085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8572118" y="3246334"/>
                <a:ext cx="3157664" cy="1111085"/>
              </a:xfrm>
              <a:prstGeom prst="wedgeRoundRectCallout">
                <a:avLst>
                  <a:gd name="adj1" fmla="val 31740"/>
                  <a:gd name="adj2" fmla="val 108141"/>
                  <a:gd name="adj3" fmla="val 16667"/>
                </a:avLst>
              </a:prstGeom>
              <a:solidFill>
                <a:srgbClr val="FFD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622915" y="3280201"/>
                <a:ext cx="317460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 smtClean="0">
                    <a:latin typeface="TH Sarabun New" pitchFamily="34" charset="-34"/>
                    <a:cs typeface="TH Sarabun New" pitchFamily="34" charset="-34"/>
                  </a:rPr>
                  <a:t>ทำไมจึงต้องมีการวางแผน</a:t>
                </a:r>
              </a:p>
              <a:p>
                <a:pPr algn="ctr"/>
                <a:r>
                  <a:rPr lang="th-TH" sz="3200" b="1" dirty="0" smtClean="0">
                    <a:latin typeface="TH Sarabun New" pitchFamily="34" charset="-34"/>
                    <a:cs typeface="TH Sarabun New" pitchFamily="34" charset="-34"/>
                  </a:rPr>
                  <a:t>แล้วค่อยแก้ปัญหา</a:t>
                </a:r>
                <a:endParaRPr lang="en-US" sz="32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0334355" y="4667727"/>
              <a:ext cx="1400923" cy="1936889"/>
              <a:chOff x="10334355" y="4667727"/>
              <a:chExt cx="1400923" cy="193688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983" y="4667727"/>
                <a:ext cx="1032417" cy="1407490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10334355" y="6109084"/>
                <a:ext cx="1400923" cy="495532"/>
                <a:chOff x="9470277" y="6129438"/>
                <a:chExt cx="1400923" cy="495532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>
                  <a:off x="9489473" y="6129438"/>
                  <a:ext cx="1381727" cy="461665"/>
                </a:xfrm>
                <a:prstGeom prst="roundRect">
                  <a:avLst/>
                </a:prstGeom>
                <a:solidFill>
                  <a:srgbClr val="B5E2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9470277" y="6163305"/>
                  <a:ext cx="14009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คำถามสำคัญ</a:t>
                  </a:r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359878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227"/>
            <a:ext cx="12192000" cy="5614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0" y="1244227"/>
            <a:ext cx="6241473" cy="56137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23109" y="1981201"/>
            <a:ext cx="4691559" cy="3612024"/>
            <a:chOff x="1323109" y="1981201"/>
            <a:chExt cx="4691559" cy="3612024"/>
          </a:xfrm>
        </p:grpSpPr>
        <p:sp>
          <p:nvSpPr>
            <p:cNvPr id="2" name="Rounded Rectangle 1"/>
            <p:cNvSpPr/>
            <p:nvPr/>
          </p:nvSpPr>
          <p:spPr>
            <a:xfrm>
              <a:off x="1323109" y="1981201"/>
              <a:ext cx="4668981" cy="3612024"/>
            </a:xfrm>
            <a:prstGeom prst="roundRect">
              <a:avLst>
                <a:gd name="adj" fmla="val 12640"/>
              </a:avLst>
            </a:prstGeom>
            <a:solidFill>
              <a:schemeClr val="bg1"/>
            </a:solidFill>
            <a:ln w="38100">
              <a:solidFill>
                <a:srgbClr val="B356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50738" y="2278097"/>
              <a:ext cx="436393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b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	1. ใส่เสื้อและกางเกงนักเรียน</a:t>
              </a:r>
            </a:p>
            <a:p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2. ใส่เข็มขัด</a:t>
              </a:r>
              <a:b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	3. ใส่ถุงเท้า</a:t>
              </a:r>
              <a:b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	4. ใส่รองเท้า</a:t>
              </a:r>
              <a:b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	5. จัดเครื่องแต่งกายให้เรียบร้อย</a:t>
              </a:r>
            </a:p>
            <a:p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8384" y="312102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0E404E"/>
                </a:solidFill>
                <a:latin typeface="TH Sarabun New" pitchFamily="34" charset="-34"/>
                <a:cs typeface="TH Sarabun New" pitchFamily="34" charset="-34"/>
              </a:rPr>
              <a:t>ขั้นตอนการแก้ปัญหา</a:t>
            </a:r>
            <a:endParaRPr lang="en-US" sz="4800" b="1" dirty="0">
              <a:solidFill>
                <a:srgbClr val="0E404E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446" y="1137732"/>
            <a:ext cx="7484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ตัวอย่าง 1 การแต่งกายไปโรงเรียนของนักเรียนชายปฏิบัติได้ 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134697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8384" y="33468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0E404E"/>
                </a:solidFill>
                <a:latin typeface="TH Sarabun New" pitchFamily="34" charset="-34"/>
                <a:cs typeface="TH Sarabun New" pitchFamily="34" charset="-34"/>
              </a:rPr>
              <a:t>ขั้นตอนการแก้ปัญหา</a:t>
            </a:r>
            <a:endParaRPr lang="en-US" sz="4800" b="1" dirty="0">
              <a:solidFill>
                <a:srgbClr val="0E404E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0" t="60026" r="19717" b="7347"/>
          <a:stretch/>
        </p:blipFill>
        <p:spPr>
          <a:xfrm>
            <a:off x="7237077" y="2170765"/>
            <a:ext cx="3539332" cy="381067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27361" y="1354113"/>
            <a:ext cx="9218150" cy="4507039"/>
            <a:chOff x="727361" y="1354113"/>
            <a:chExt cx="9218150" cy="4507039"/>
          </a:xfrm>
        </p:grpSpPr>
        <p:sp>
          <p:nvSpPr>
            <p:cNvPr id="11" name="Rounded Rectangle 10"/>
            <p:cNvSpPr/>
            <p:nvPr/>
          </p:nvSpPr>
          <p:spPr>
            <a:xfrm>
              <a:off x="1087580" y="2711306"/>
              <a:ext cx="4329548" cy="3149846"/>
            </a:xfrm>
            <a:prstGeom prst="roundRect">
              <a:avLst>
                <a:gd name="adj" fmla="val 12640"/>
              </a:avLst>
            </a:prstGeom>
            <a:solidFill>
              <a:schemeClr val="bg1"/>
            </a:solidFill>
            <a:ln w="38100">
              <a:solidFill>
                <a:srgbClr val="BEA8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7361" y="1354113"/>
              <a:ext cx="9218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ตัวอย่าง 2 ปัญหาเรื่อง ฝน เราอาจแสดงการแก้ปัญหาเรื่องฝนได้ ดังนี้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81480" y="3015424"/>
              <a:ext cx="415495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ฝนตกหรือไม่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ถ้าฝนตก อ่านหนังสือก่อน 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จึงซักผ้าแล้วนำไปตาก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ถ้าฝนไม่ตก ซักผ้าแล้วตาก</a:t>
              </a:r>
            </a:p>
            <a:p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จบ</a:t>
              </a:r>
            </a:p>
            <a:p>
              <a:endParaRPr lang="th-TH" sz="2400" b="1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61289" y="6063545"/>
            <a:ext cx="360520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การเขียนผังงานการแก้ปัญหาเรื่อง ฝน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42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1242</Words>
  <Application>Microsoft Office PowerPoint</Application>
  <PresentationFormat>Custom</PresentationFormat>
  <Paragraphs>235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Angsana New</vt:lpstr>
      <vt:lpstr>Sarabun</vt:lpstr>
      <vt:lpstr>Calibri Light</vt:lpstr>
      <vt:lpstr>TH Sarabun New</vt:lpstr>
      <vt:lpstr>Cordia New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Pawarit Methanan</dc:creator>
  <cp:lastModifiedBy>Sopin</cp:lastModifiedBy>
  <cp:revision>202</cp:revision>
  <dcterms:created xsi:type="dcterms:W3CDTF">2019-06-02T14:24:22Z</dcterms:created>
  <dcterms:modified xsi:type="dcterms:W3CDTF">2020-01-02T03:35:23Z</dcterms:modified>
</cp:coreProperties>
</file>