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376" r:id="rId3"/>
    <p:sldId id="324" r:id="rId4"/>
    <p:sldId id="325" r:id="rId5"/>
    <p:sldId id="327" r:id="rId6"/>
    <p:sldId id="328" r:id="rId7"/>
    <p:sldId id="330" r:id="rId8"/>
    <p:sldId id="331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</p:sldIdLst>
  <p:sldSz cx="12192000" cy="6858000"/>
  <p:notesSz cx="6858000" cy="9144000"/>
  <p:embeddedFontLst>
    <p:embeddedFont>
      <p:font typeface="Angsana New" pitchFamily="18" charset="-34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  <p:embeddedFont>
      <p:font typeface="TH Sarabun New" pitchFamily="34" charset="-34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AE0"/>
    <a:srgbClr val="FFC981"/>
    <a:srgbClr val="FEE2CC"/>
    <a:srgbClr val="FEECBA"/>
    <a:srgbClr val="E4F5FD"/>
    <a:srgbClr val="FBD0D7"/>
    <a:srgbClr val="CCBFDD"/>
    <a:srgbClr val="DAEBC1"/>
    <a:srgbClr val="95989D"/>
    <a:srgbClr val="A6C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1" autoAdjust="0"/>
    <p:restoredTop sz="91308" autoAdjust="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C03C1-4B91-4AF0-B4B7-F01974C0787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B6AD2-298F-4D01-A697-8F64326AD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6AD2-298F-4D01-A697-8F64326AD7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1964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569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8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3072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8584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908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6472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958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46174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43723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382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193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4026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66267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641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656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800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6332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769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946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857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3964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88EE-8F23-44DD-9946-A2B57D5D3CF7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6D09-1130-4D0D-A568-02595197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88EE-8F23-44DD-9946-A2B57D5D3C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6D09-1130-4D0D-A568-0259519754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9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7876863"/>
            <a:chOff x="0" y="0"/>
            <a:chExt cx="12192000" cy="78768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173" y="3878856"/>
              <a:ext cx="2756356" cy="29793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878638"/>
              <a:ext cx="1906172" cy="29797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2342271"/>
              <a:ext cx="7807763" cy="1536367"/>
            </a:xfrm>
            <a:prstGeom prst="rect">
              <a:avLst/>
            </a:prstGeom>
            <a:solidFill>
              <a:srgbClr val="FF5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62763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9670" y="2756014"/>
              <a:ext cx="776206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200" b="1" dirty="0" smtClean="0">
                  <a:solidFill>
                    <a:prstClr val="white"/>
                  </a:solidFill>
                  <a:latin typeface="TH Sarabun New" pitchFamily="34" charset="-34"/>
                  <a:cs typeface="TH Sarabun New" pitchFamily="34" charset="-34"/>
                </a:rPr>
                <a:t>เทคโนโลยี</a:t>
              </a:r>
              <a:r>
                <a:rPr lang="th-TH" sz="7200" b="1" dirty="0">
                  <a:solidFill>
                    <a:prstClr val="white"/>
                  </a:solidFill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7200" b="1" dirty="0" smtClean="0">
                  <a:solidFill>
                    <a:prstClr val="white"/>
                  </a:solidFill>
                  <a:latin typeface="TH Sarabun New" pitchFamily="34" charset="-34"/>
                  <a:cs typeface="TH Sarabun New" pitchFamily="34" charset="-34"/>
                </a:rPr>
                <a:t>(วิทยาการคำนวณ)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763" y="2627635"/>
              <a:ext cx="4384237" cy="423036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4787007" y="2998604"/>
              <a:ext cx="2874506" cy="4878259"/>
              <a:chOff x="4787007" y="2998604"/>
              <a:chExt cx="2874506" cy="487825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299342" y="2998604"/>
                <a:ext cx="2004075" cy="4878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11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๑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87007" y="4078475"/>
                <a:ext cx="28745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 smtClean="0">
                    <a:solidFill>
                      <a:prstClr val="black"/>
                    </a:solidFill>
                    <a:latin typeface="TH Sarabun New" pitchFamily="34" charset="-34"/>
                    <a:cs typeface="TH Sarabun New" pitchFamily="34" charset="-34"/>
                  </a:rPr>
                  <a:t>ชั้นประถมศึกษาปีที่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890657" y="275336"/>
              <a:ext cx="4329842" cy="584776"/>
              <a:chOff x="6890657" y="275336"/>
              <a:chExt cx="4329842" cy="58477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890657" y="275336"/>
                <a:ext cx="4329842" cy="55590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42095" y="275337"/>
                <a:ext cx="4267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b="1" dirty="0">
                    <a:solidFill>
                      <a:srgbClr val="484AE0"/>
                    </a:solidFill>
                    <a:latin typeface="TH Sarabun New" pitchFamily="34" charset="-34"/>
                    <a:cs typeface="TH Sarabun New" pitchFamily="34" charset="-34"/>
                  </a:rPr>
                  <a:t>สถาบันพัฒนาคุณภาพวิชาการ (พว.)</a:t>
                </a:r>
                <a:endParaRPr lang="th-TH" sz="3200" b="1" dirty="0" smtClean="0">
                  <a:solidFill>
                    <a:srgbClr val="484AE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929" y="199792"/>
              <a:ext cx="723803" cy="664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649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14446"/>
            <a:ext cx="10126490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3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ข้อใดเป็นประโยชน์ของการปฏิบัติตามข้อกำหนดในการใช้อุปกรณ์เทคโนโลยี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อายุการใช้งานยาวนานขึ้น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อุปกรณ์ใหม่อยู่เสมอ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ไม่เกิดการชำรุด</a:t>
            </a:r>
          </a:p>
        </p:txBody>
      </p:sp>
      <p:sp>
        <p:nvSpPr>
          <p:cNvPr id="9" name="Oval 8"/>
          <p:cNvSpPr/>
          <p:nvPr/>
        </p:nvSpPr>
        <p:spPr>
          <a:xfrm>
            <a:off x="1032797" y="2623790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4	5	6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89420" y="2486630"/>
            <a:ext cx="4966658" cy="4017228"/>
            <a:chOff x="6789420" y="2486630"/>
            <a:chExt cx="4966658" cy="40172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4851" y="5034768"/>
              <a:ext cx="1441227" cy="146909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6789420" y="2486630"/>
              <a:ext cx="4959256" cy="2080801"/>
              <a:chOff x="6789420" y="2623790"/>
              <a:chExt cx="4959256" cy="2080801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6789420" y="2623790"/>
                <a:ext cx="4959256" cy="1962938"/>
              </a:xfrm>
              <a:prstGeom prst="wedgeRoundRectCallout">
                <a:avLst>
                  <a:gd name="adj1" fmla="val 34787"/>
                  <a:gd name="adj2" fmla="val 73170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48277" y="2642488"/>
                <a:ext cx="462039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ตอบ 1)</a:t>
                </a:r>
                <a:r>
                  <a:rPr lang="th-TH" sz="3200" b="1" dirty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เพราะการปฏิบัติตามข้อกำหนดในการใช้อุปกรณ์เทคโนโลยีสามารถยืดอายุการใช้งานของอุปกรณ์ต่าง ๆ ได้ยาวนานขึ้น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14446"/>
            <a:ext cx="60933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มารยาทในการใช้สื่อสังคมออนไลน์คือข้อใด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แสดงความคิดเห็นต่อผู้อื่นด้วยความสุภาพ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นำข้อมูลของผู้อื่นมาเป็นของตนเอง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นำข้อมูลผู้อื่นไปเผยแพร่</a:t>
            </a:r>
          </a:p>
        </p:txBody>
      </p:sp>
      <p:sp>
        <p:nvSpPr>
          <p:cNvPr id="9" name="Oval 8"/>
          <p:cNvSpPr/>
          <p:nvPr/>
        </p:nvSpPr>
        <p:spPr>
          <a:xfrm>
            <a:off x="1054569" y="2629596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5	6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43800" y="1679649"/>
            <a:ext cx="4305300" cy="4824209"/>
            <a:chOff x="7543800" y="1679649"/>
            <a:chExt cx="4305300" cy="48242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2193" y="5034768"/>
              <a:ext cx="1441227" cy="146909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7543800" y="1679649"/>
              <a:ext cx="4305300" cy="2330096"/>
              <a:chOff x="7587344" y="2811780"/>
              <a:chExt cx="4305300" cy="2330096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7587344" y="2811780"/>
                <a:ext cx="4305300" cy="2297438"/>
              </a:xfrm>
              <a:prstGeom prst="wedgeRoundRectCallout">
                <a:avLst>
                  <a:gd name="adj1" fmla="val 30980"/>
                  <a:gd name="adj2" fmla="val 90202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824656" y="2833552"/>
                <a:ext cx="397546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ตอบ 1)</a:t>
                </a:r>
                <a:r>
                  <a:rPr lang="th-TH" sz="3600" b="1" dirty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เพราะ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มารยาท</a:t>
                </a:r>
                <a:b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ใน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การใช้สื่อสังคม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ออนไลน์</a:t>
                </a:r>
                <a:b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ควรแสดงความ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คิดเห็นต่อผู้อื่นด้วยความสุภาพ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7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050" y="742988"/>
            <a:ext cx="8069838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การใช้สื่อสังคมออนไลน์ควรปฏิบัติตนอย่างไรจึงจะปลอดภัย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มีเพื่อนในสังคมออนไลน์ให้มากที่สุด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แลกเปลี่ยนข้อมูลส่วนตัวกับคนแปลกหน้า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ไม่โพสต์แจ้งความเคลื่อนไหวของตนเองให้ผู้อื่นทราบ</a:t>
            </a:r>
          </a:p>
        </p:txBody>
      </p:sp>
      <p:sp>
        <p:nvSpPr>
          <p:cNvPr id="9" name="Oval 8"/>
          <p:cNvSpPr/>
          <p:nvPr/>
        </p:nvSpPr>
        <p:spPr>
          <a:xfrm>
            <a:off x="683108" y="4148966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6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4237" y="5024008"/>
            <a:ext cx="10081841" cy="1479850"/>
            <a:chOff x="1674237" y="5024008"/>
            <a:chExt cx="10081841" cy="14798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4851" y="5034768"/>
              <a:ext cx="1441227" cy="146909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674237" y="5024008"/>
              <a:ext cx="8797834" cy="1154335"/>
              <a:chOff x="1674237" y="5024008"/>
              <a:chExt cx="8797834" cy="1154335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1674237" y="5024008"/>
                <a:ext cx="8373277" cy="1154335"/>
              </a:xfrm>
              <a:prstGeom prst="wedgeRoundRectCallout">
                <a:avLst>
                  <a:gd name="adj1" fmla="val 52962"/>
                  <a:gd name="adj2" fmla="val -23614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74237" y="5101125"/>
                <a:ext cx="879783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ตอบ 3)</a:t>
                </a:r>
                <a:r>
                  <a:rPr lang="th-TH" sz="3200" b="1" dirty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เพราะสังคมออนไลน์เป็นสังคมเปิด ยากที่จะควบคุมพวกมิจฉาชีพ</a:t>
                </a:r>
                <a:b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เพื่อความปลอดภัยไม่ควรโพสต์ความเคลื่อนไหวของตนเองให้ผู้อื่นทราบ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06826"/>
            <a:ext cx="6272871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ข้อใดไม่ควรปฏิบัติในการใช้สื่อสังคมออนไลน์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แลกเปลี่ยนความรู้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ช่วยเหลือผู้อื่นในการค้นหาข้อมูล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แลกเปลี่ยนที่อยู่ หมายเลขโทรศัพท์</a:t>
            </a:r>
          </a:p>
        </p:txBody>
      </p:sp>
      <p:sp>
        <p:nvSpPr>
          <p:cNvPr id="9" name="Oval 8"/>
          <p:cNvSpPr/>
          <p:nvPr/>
        </p:nvSpPr>
        <p:spPr>
          <a:xfrm>
            <a:off x="1021913" y="4551576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52360" y="1878315"/>
            <a:ext cx="4130039" cy="4427391"/>
            <a:chOff x="7452360" y="1878315"/>
            <a:chExt cx="4130039" cy="442739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2316" y="4836616"/>
              <a:ext cx="1441227" cy="146909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7452360" y="1878315"/>
              <a:ext cx="4130039" cy="2078641"/>
              <a:chOff x="7452360" y="1992615"/>
              <a:chExt cx="4130039" cy="2078641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7452360" y="1992615"/>
                <a:ext cx="4021183" cy="2078641"/>
              </a:xfrm>
              <a:prstGeom prst="wedgeRoundRectCallout">
                <a:avLst>
                  <a:gd name="adj1" fmla="val 34105"/>
                  <a:gd name="adj2" fmla="val 86760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79722" y="1992615"/>
                <a:ext cx="400267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ตอบ 3)</a:t>
                </a:r>
                <a:r>
                  <a:rPr lang="th-TH" sz="3200" b="1" dirty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เพราะไม่ควรไว้ใจบุคคล</a:t>
                </a:r>
                <a:b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ที่ไม่รู้จักในการแลกเปลี่ยนที่อยู่ หมายเลขโทรศัพท์ เพราะอาจ</a:t>
                </a:r>
                <a:b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ถูกหลอกหลวงไปทำอันตราย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868" y="1106826"/>
            <a:ext cx="7845417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อุปกรณ์ใดที่นำเทคโนโลยีคอมพิวเตอร์รวมเข้ากับโทรศัพท์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โทรทัศน์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แท็บเล็ต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กล้องดิจิทัล</a:t>
            </a:r>
          </a:p>
        </p:txBody>
      </p:sp>
      <p:sp>
        <p:nvSpPr>
          <p:cNvPr id="9" name="Oval 8"/>
          <p:cNvSpPr/>
          <p:nvPr/>
        </p:nvSpPr>
        <p:spPr>
          <a:xfrm>
            <a:off x="1740387" y="3450014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7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33160" y="2590800"/>
            <a:ext cx="5755279" cy="3359388"/>
            <a:chOff x="6233160" y="2590800"/>
            <a:chExt cx="5755279" cy="33593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280" y="4481098"/>
              <a:ext cx="1441227" cy="146909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6233160" y="2590800"/>
              <a:ext cx="5755279" cy="1095409"/>
              <a:chOff x="6233160" y="2590800"/>
              <a:chExt cx="5755279" cy="1095409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6233160" y="2590800"/>
                <a:ext cx="5311140" cy="1095409"/>
              </a:xfrm>
              <a:prstGeom prst="wedgeRoundRectCallout">
                <a:avLst>
                  <a:gd name="adj1" fmla="val 38246"/>
                  <a:gd name="adj2" fmla="val 103325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298476" y="2608991"/>
                <a:ext cx="56899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ตอบ 2)</a:t>
                </a:r>
                <a:r>
                  <a:rPr lang="th-TH" sz="3200" b="1" dirty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เพราะแท็บเล็ตเป็นการนำเทคโนโลยีคอมพิวเตอร์และเทคโนโลยีโทรศัพท์มารวมกัน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14446"/>
            <a:ext cx="724429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8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ใครใช้เทคโนโลยีได้คุ้มค่ามากที่สุด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แก้วใช้ค้นหาข้อมูลเพิ่มเติมความรู้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ใหม่ใช้เพื่อความบันเทิง สนุกสนาน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มิคใช้คัดลอกผลงานต่าง ๆ มาเป็นผลงานของตนเอง</a:t>
            </a:r>
            <a:endParaRPr lang="th-TH" sz="3600" dirty="0">
              <a:solidFill>
                <a:schemeClr val="tx1">
                  <a:lumMod val="85000"/>
                  <a:lumOff val="1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2797" y="2336240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7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8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78040" y="2403253"/>
            <a:ext cx="4289324" cy="4100605"/>
            <a:chOff x="7178040" y="2403253"/>
            <a:chExt cx="4289324" cy="41006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6136" y="5034768"/>
              <a:ext cx="1441227" cy="146909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7178040" y="2403253"/>
              <a:ext cx="4289324" cy="1569660"/>
              <a:chOff x="7178040" y="2403253"/>
              <a:chExt cx="4289324" cy="1569660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7178040" y="2407920"/>
                <a:ext cx="4153989" cy="1531620"/>
              </a:xfrm>
              <a:prstGeom prst="wedgeRoundRectCallout">
                <a:avLst>
                  <a:gd name="adj1" fmla="val 34448"/>
                  <a:gd name="adj2" fmla="val 111313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9604" y="2403253"/>
                <a:ext cx="42577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ตอบ 1)</a:t>
                </a:r>
                <a:r>
                  <a:rPr lang="th-TH" sz="3200" b="1" dirty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เพราะการค้นหาข้อมูลเพิ่มเติมความรู้เป็นการใช้เทคโนโลยีที่มีอยู่ให้คุ้มค่าและสร้างสรรค์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091586"/>
            <a:ext cx="8577989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เพราะเหตุใดควรตั้งคอมพิวเตอร์ไว้ในที่มีอากาศถ่ายเทได้สะดวก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ไม่มีฝุ่นละออง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ผู้ใช้สามารถนั่งได้สบายไม่ร้อน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คอมพิวเตอร์ระบายความร้อนได้ดี</a:t>
            </a:r>
          </a:p>
        </p:txBody>
      </p:sp>
      <p:sp>
        <p:nvSpPr>
          <p:cNvPr id="9" name="Oval 8"/>
          <p:cNvSpPr/>
          <p:nvPr/>
        </p:nvSpPr>
        <p:spPr>
          <a:xfrm>
            <a:off x="1054569" y="4516231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779" y="5034768"/>
            <a:ext cx="1441227" cy="14690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7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8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9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47102" y="2490652"/>
            <a:ext cx="4398918" cy="2116220"/>
            <a:chOff x="7413174" y="2490652"/>
            <a:chExt cx="4398918" cy="211622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7413174" y="2490652"/>
              <a:ext cx="4360320" cy="2025579"/>
            </a:xfrm>
            <a:prstGeom prst="wedgeRoundRectCallout">
              <a:avLst>
                <a:gd name="adj1" fmla="val 30543"/>
                <a:gd name="adj2" fmla="val 73740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56718" y="2544769"/>
              <a:ext cx="435537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ตอบ 3)</a:t>
              </a:r>
              <a:r>
                <a:rPr lang="th-TH" sz="3200" b="1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เพราะการตั้งคอมพิวเตอร์</a:t>
              </a:r>
              <a:b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32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ไว้ในที่มีอากาศถ่ายเทสะดวก เพื่อให้คอมพิวเตอร์ระบายความร้อนออกจากตัวเครื่องได้ดี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091586"/>
            <a:ext cx="587212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0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ใครดูแลรักษาอุปกรณ์เทคโนโลยีได้ถูกต้อง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โบไม่เก็บแท็บเล็ตไว้ในที่ความร้อนสูง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โมเปิด-ปิดเครื่องคอมพิวเตอร์บ่อย ๆ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โอใช้น้ำยาเช็ด</a:t>
            </a: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กระจกเช็ด</a:t>
            </a: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จอภาพ</a:t>
            </a:r>
            <a:endParaRPr lang="th-TH" sz="3600" dirty="0">
              <a:solidFill>
                <a:schemeClr val="tx1">
                  <a:lumMod val="85000"/>
                  <a:lumOff val="1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54569" y="2370287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3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4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5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6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7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8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600" dirty="0">
                <a:latin typeface="TH Sarabun New" pitchFamily="34" charset="-34"/>
                <a:cs typeface="TH Sarabun New" pitchFamily="34" charset="-34"/>
              </a:rPr>
              <a:t>9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4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10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03972" y="2318825"/>
            <a:ext cx="4766256" cy="4127636"/>
            <a:chOff x="7403972" y="2318825"/>
            <a:chExt cx="4766256" cy="41276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237" y="4977371"/>
              <a:ext cx="1441227" cy="146909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7403972" y="2318825"/>
              <a:ext cx="4766256" cy="1600750"/>
              <a:chOff x="7403972" y="2318825"/>
              <a:chExt cx="4766256" cy="1600750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7403972" y="2318825"/>
                <a:ext cx="3816527" cy="1589864"/>
              </a:xfrm>
              <a:prstGeom prst="wedgeRoundRectCallout">
                <a:avLst>
                  <a:gd name="adj1" fmla="val 27896"/>
                  <a:gd name="adj2" fmla="val 114813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37267" y="2349915"/>
                <a:ext cx="46329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ตอบ 1)</a:t>
                </a:r>
                <a:r>
                  <a:rPr lang="th-TH" sz="3200" b="1" dirty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เพราะควรหลีกเลี่ยง</a:t>
                </a:r>
                <a:b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การเก็บอุปกรณ์เทคโนโลยี</a:t>
                </a:r>
                <a:b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ในบริเวณที่มีอุณหภูมิสูงเกินไป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27042" y="3489020"/>
            <a:ext cx="3505496" cy="2527209"/>
            <a:chOff x="1127042" y="3489020"/>
            <a:chExt cx="3505496" cy="2527209"/>
          </a:xfrm>
        </p:grpSpPr>
        <p:cxnSp>
          <p:nvCxnSpPr>
            <p:cNvPr id="57" name="Elbow Connector 56"/>
            <p:cNvCxnSpPr/>
            <p:nvPr/>
          </p:nvCxnSpPr>
          <p:spPr>
            <a:xfrm flipH="1">
              <a:off x="2657610" y="3489020"/>
              <a:ext cx="1974928" cy="1957335"/>
            </a:xfrm>
            <a:prstGeom prst="bentConnector2">
              <a:avLst/>
            </a:prstGeom>
            <a:ln w="127000">
              <a:solidFill>
                <a:srgbClr val="62A1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1127042" y="4611727"/>
              <a:ext cx="3087409" cy="1240972"/>
              <a:chOff x="711418" y="2336195"/>
              <a:chExt cx="3508311" cy="124097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11418" y="2336195"/>
                <a:ext cx="3508311" cy="1240972"/>
              </a:xfrm>
              <a:prstGeom prst="roundRect">
                <a:avLst/>
              </a:prstGeom>
              <a:solidFill>
                <a:srgbClr val="C3D7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711418" y="2336195"/>
                <a:ext cx="3508311" cy="338166"/>
              </a:xfrm>
              <a:custGeom>
                <a:avLst/>
                <a:gdLst>
                  <a:gd name="connsiteX0" fmla="*/ 206833 w 3508311"/>
                  <a:gd name="connsiteY0" fmla="*/ 0 h 338166"/>
                  <a:gd name="connsiteX1" fmla="*/ 3301478 w 3508311"/>
                  <a:gd name="connsiteY1" fmla="*/ 0 h 338166"/>
                  <a:gd name="connsiteX2" fmla="*/ 3508311 w 3508311"/>
                  <a:gd name="connsiteY2" fmla="*/ 206833 h 338166"/>
                  <a:gd name="connsiteX3" fmla="*/ 3508311 w 3508311"/>
                  <a:gd name="connsiteY3" fmla="*/ 338166 h 338166"/>
                  <a:gd name="connsiteX4" fmla="*/ 0 w 3508311"/>
                  <a:gd name="connsiteY4" fmla="*/ 338166 h 338166"/>
                  <a:gd name="connsiteX5" fmla="*/ 0 w 3508311"/>
                  <a:gd name="connsiteY5" fmla="*/ 206833 h 338166"/>
                  <a:gd name="connsiteX6" fmla="*/ 206833 w 3508311"/>
                  <a:gd name="connsiteY6" fmla="*/ 0 h 33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8311" h="338166">
                    <a:moveTo>
                      <a:pt x="206833" y="0"/>
                    </a:moveTo>
                    <a:lnTo>
                      <a:pt x="3301478" y="0"/>
                    </a:lnTo>
                    <a:cubicBezTo>
                      <a:pt x="3415709" y="0"/>
                      <a:pt x="3508311" y="92602"/>
                      <a:pt x="3508311" y="206833"/>
                    </a:cubicBezTo>
                    <a:lnTo>
                      <a:pt x="3508311" y="338166"/>
                    </a:lnTo>
                    <a:lnTo>
                      <a:pt x="0" y="338166"/>
                    </a:lnTo>
                    <a:lnTo>
                      <a:pt x="0" y="206833"/>
                    </a:lnTo>
                    <a:cubicBezTo>
                      <a:pt x="0" y="92602"/>
                      <a:pt x="92602" y="0"/>
                      <a:pt x="206833" y="0"/>
                    </a:cubicBezTo>
                    <a:close/>
                  </a:path>
                </a:pathLst>
              </a:custGeom>
              <a:solidFill>
                <a:srgbClr val="62A1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320775" y="4939011"/>
              <a:ext cx="267092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ข้อปฏิบัติในการใช้งาน</a:t>
              </a:r>
              <a:b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คอมพิวเตอร์</a:t>
              </a:r>
              <a:endParaRPr lang="en-US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64251" y="741497"/>
            <a:ext cx="820288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5400" b="1" dirty="0">
                <a:solidFill>
                  <a:srgbClr val="00B9F2"/>
                </a:solidFill>
                <a:latin typeface="TH Sarabun New" pitchFamily="34" charset="-34"/>
                <a:cs typeface="TH Sarabun New" pitchFamily="34" charset="-34"/>
              </a:rPr>
              <a:t>การใช้งานและดูแลรักษาอุปกรณ์เทคโนโลยี</a:t>
            </a:r>
          </a:p>
        </p:txBody>
      </p:sp>
      <p:sp>
        <p:nvSpPr>
          <p:cNvPr id="52" name="Oval 51"/>
          <p:cNvSpPr/>
          <p:nvPr/>
        </p:nvSpPr>
        <p:spPr>
          <a:xfrm>
            <a:off x="4598438" y="1991458"/>
            <a:ext cx="2995124" cy="2995124"/>
          </a:xfrm>
          <a:prstGeom prst="ellipse">
            <a:avLst/>
          </a:prstGeom>
          <a:solidFill>
            <a:srgbClr val="FCB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>
                  <a:lumMod val="8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598438" y="1991458"/>
            <a:ext cx="1497562" cy="2995125"/>
          </a:xfrm>
          <a:custGeom>
            <a:avLst/>
            <a:gdLst>
              <a:gd name="connsiteX0" fmla="*/ 1711705 w 1711705"/>
              <a:gd name="connsiteY0" fmla="*/ 0 h 3423412"/>
              <a:gd name="connsiteX1" fmla="*/ 1711705 w 1711705"/>
              <a:gd name="connsiteY1" fmla="*/ 3423412 h 3423412"/>
              <a:gd name="connsiteX2" fmla="*/ 1536694 w 1711705"/>
              <a:gd name="connsiteY2" fmla="*/ 3414575 h 3423412"/>
              <a:gd name="connsiteX3" fmla="*/ 0 w 1711705"/>
              <a:gd name="connsiteY3" fmla="*/ 1711706 h 3423412"/>
              <a:gd name="connsiteX4" fmla="*/ 1536694 w 1711705"/>
              <a:gd name="connsiteY4" fmla="*/ 8837 h 342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705" h="3423412">
                <a:moveTo>
                  <a:pt x="1711705" y="0"/>
                </a:moveTo>
                <a:lnTo>
                  <a:pt x="1711705" y="3423412"/>
                </a:lnTo>
                <a:lnTo>
                  <a:pt x="1536694" y="3414575"/>
                </a:lnTo>
                <a:cubicBezTo>
                  <a:pt x="673556" y="3326918"/>
                  <a:pt x="0" y="2597971"/>
                  <a:pt x="0" y="1711706"/>
                </a:cubicBezTo>
                <a:cubicBezTo>
                  <a:pt x="0" y="825441"/>
                  <a:pt x="673556" y="96494"/>
                  <a:pt x="1536694" y="8837"/>
                </a:cubicBezTo>
                <a:close/>
              </a:path>
            </a:pathLst>
          </a:custGeom>
          <a:solidFill>
            <a:srgbClr val="62A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42800" y="2135820"/>
            <a:ext cx="2706398" cy="2706398"/>
          </a:xfrm>
          <a:prstGeom prst="ellipse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>
                  <a:lumMod val="8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70536" y="2263557"/>
            <a:ext cx="2450926" cy="2450927"/>
          </a:xfrm>
          <a:prstGeom prst="ellipse">
            <a:avLst/>
          </a:prstGeom>
          <a:solidFill>
            <a:srgbClr val="F15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1772" y="2366987"/>
            <a:ext cx="2066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การใช้งาน</a:t>
            </a:r>
            <a:b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และการดูแล</a:t>
            </a:r>
            <a:b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รักษาอุปกรณ์</a:t>
            </a:r>
            <a:b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เทคโนโลยี</a:t>
            </a:r>
            <a:endParaRPr lang="en-US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59461" y="3489019"/>
            <a:ext cx="3505497" cy="2509066"/>
            <a:chOff x="7559461" y="3489019"/>
            <a:chExt cx="3505497" cy="2509066"/>
          </a:xfrm>
        </p:grpSpPr>
        <p:cxnSp>
          <p:nvCxnSpPr>
            <p:cNvPr id="66" name="Elbow Connector 65"/>
            <p:cNvCxnSpPr/>
            <p:nvPr/>
          </p:nvCxnSpPr>
          <p:spPr>
            <a:xfrm>
              <a:off x="7559461" y="3489019"/>
              <a:ext cx="1974928" cy="1957335"/>
            </a:xfrm>
            <a:prstGeom prst="bentConnector2">
              <a:avLst/>
            </a:prstGeom>
            <a:ln w="127000">
              <a:solidFill>
                <a:srgbClr val="FFB9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977549" y="4611727"/>
              <a:ext cx="3087409" cy="1240972"/>
              <a:chOff x="7677166" y="1742867"/>
              <a:chExt cx="3508311" cy="1240972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77166" y="1742867"/>
                <a:ext cx="3508311" cy="1240972"/>
              </a:xfrm>
              <a:prstGeom prst="roundRect">
                <a:avLst/>
              </a:prstGeom>
              <a:solidFill>
                <a:srgbClr val="FFE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7677166" y="1742867"/>
                <a:ext cx="3508311" cy="338166"/>
              </a:xfrm>
              <a:custGeom>
                <a:avLst/>
                <a:gdLst>
                  <a:gd name="connsiteX0" fmla="*/ 206833 w 3508311"/>
                  <a:gd name="connsiteY0" fmla="*/ 0 h 338166"/>
                  <a:gd name="connsiteX1" fmla="*/ 3301478 w 3508311"/>
                  <a:gd name="connsiteY1" fmla="*/ 0 h 338166"/>
                  <a:gd name="connsiteX2" fmla="*/ 3508311 w 3508311"/>
                  <a:gd name="connsiteY2" fmla="*/ 206833 h 338166"/>
                  <a:gd name="connsiteX3" fmla="*/ 3508311 w 3508311"/>
                  <a:gd name="connsiteY3" fmla="*/ 338166 h 338166"/>
                  <a:gd name="connsiteX4" fmla="*/ 0 w 3508311"/>
                  <a:gd name="connsiteY4" fmla="*/ 338166 h 338166"/>
                  <a:gd name="connsiteX5" fmla="*/ 0 w 3508311"/>
                  <a:gd name="connsiteY5" fmla="*/ 206833 h 338166"/>
                  <a:gd name="connsiteX6" fmla="*/ 206833 w 3508311"/>
                  <a:gd name="connsiteY6" fmla="*/ 0 h 33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8311" h="338166">
                    <a:moveTo>
                      <a:pt x="206833" y="0"/>
                    </a:moveTo>
                    <a:lnTo>
                      <a:pt x="3301478" y="0"/>
                    </a:lnTo>
                    <a:cubicBezTo>
                      <a:pt x="3415709" y="0"/>
                      <a:pt x="3508311" y="92602"/>
                      <a:pt x="3508311" y="206833"/>
                    </a:cubicBezTo>
                    <a:lnTo>
                      <a:pt x="3508311" y="338166"/>
                    </a:lnTo>
                    <a:lnTo>
                      <a:pt x="0" y="338166"/>
                    </a:lnTo>
                    <a:lnTo>
                      <a:pt x="0" y="206833"/>
                    </a:lnTo>
                    <a:cubicBezTo>
                      <a:pt x="0" y="92602"/>
                      <a:pt x="92602" y="0"/>
                      <a:pt x="206833" y="0"/>
                    </a:cubicBezTo>
                    <a:close/>
                  </a:path>
                </a:pathLst>
              </a:custGeom>
              <a:solidFill>
                <a:srgbClr val="FFB9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191349" y="4920867"/>
              <a:ext cx="26068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การดูแลรักษาอุปกรณ์</a:t>
              </a:r>
              <a:b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3200" b="1" dirty="0" smtClean="0">
                  <a:latin typeface="TH Sarabun New" pitchFamily="34" charset="-34"/>
                  <a:cs typeface="TH Sarabun New" pitchFamily="34" charset="-34"/>
                </a:rPr>
                <a:t>เทคโนโลยี</a:t>
              </a:r>
              <a:endParaRPr lang="en-US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31753" y="209743"/>
            <a:ext cx="3510825" cy="635396"/>
            <a:chOff x="-31753" y="209743"/>
            <a:chExt cx="3510825" cy="635396"/>
          </a:xfrm>
        </p:grpSpPr>
        <p:sp>
          <p:nvSpPr>
            <p:cNvPr id="34" name="Rectangle 33"/>
            <p:cNvSpPr/>
            <p:nvPr/>
          </p:nvSpPr>
          <p:spPr>
            <a:xfrm>
              <a:off x="0" y="209743"/>
              <a:ext cx="3479072" cy="621499"/>
            </a:xfrm>
            <a:prstGeom prst="rect">
              <a:avLst/>
            </a:pr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TextBox 2"/>
            <p:cNvSpPr txBox="1"/>
            <p:nvPr/>
          </p:nvSpPr>
          <p:spPr>
            <a:xfrm>
              <a:off x="-31753" y="260364"/>
              <a:ext cx="34563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32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แผนผังหัวข้อหน่วยการ</a:t>
              </a:r>
              <a:r>
                <a:rPr lang="th-TH" sz="32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เรียนรู้</a:t>
              </a:r>
              <a:endParaRPr lang="th-TH" sz="32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358201" y="165578"/>
            <a:ext cx="678086" cy="678086"/>
            <a:chOff x="2879227" y="692035"/>
            <a:chExt cx="678086" cy="678086"/>
          </a:xfrm>
        </p:grpSpPr>
        <p:sp>
          <p:nvSpPr>
            <p:cNvPr id="41" name="Oval 40"/>
            <p:cNvSpPr/>
            <p:nvPr/>
          </p:nvSpPr>
          <p:spPr>
            <a:xfrm>
              <a:off x="2879227" y="692035"/>
              <a:ext cx="678086" cy="67808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57150">
              <a:solidFill>
                <a:srgbClr val="00B9F2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37042" y="783652"/>
              <a:ext cx="321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5</a:t>
              </a:r>
              <a:endParaRPr lang="en-US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042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b="3408"/>
          <a:stretch/>
        </p:blipFill>
        <p:spPr>
          <a:xfrm>
            <a:off x="5552565" y="63623"/>
            <a:ext cx="6639436" cy="67943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0440" y="1193842"/>
            <a:ext cx="4470314" cy="4470316"/>
            <a:chOff x="710440" y="1193842"/>
            <a:chExt cx="4470314" cy="4470316"/>
          </a:xfrm>
        </p:grpSpPr>
        <p:sp>
          <p:nvSpPr>
            <p:cNvPr id="6" name="Oval 5"/>
            <p:cNvSpPr/>
            <p:nvPr/>
          </p:nvSpPr>
          <p:spPr>
            <a:xfrm>
              <a:off x="710440" y="1193842"/>
              <a:ext cx="4470314" cy="4470316"/>
            </a:xfrm>
            <a:prstGeom prst="ellipse">
              <a:avLst/>
            </a:prstGeom>
            <a:solidFill>
              <a:srgbClr val="F15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0952" y="1909904"/>
              <a:ext cx="3171061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6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7 ข้อปฏิบัติ</a:t>
              </a:r>
              <a:br>
                <a:rPr lang="th-TH" sz="6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6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ในการใช้งาน</a:t>
              </a:r>
              <a:br>
                <a:rPr lang="th-TH" sz="6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sz="66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คอมพิวเตอร์</a:t>
              </a:r>
              <a:endParaRPr lang="th-TH" sz="6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24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3000">
              <a:schemeClr val="bg1">
                <a:lumMod val="95000"/>
              </a:schemeClr>
            </a:gs>
            <a:gs pos="7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2491459" y="378866"/>
            <a:ext cx="7061096" cy="915579"/>
          </a:xfrm>
          <a:custGeom>
            <a:avLst/>
            <a:gdLst>
              <a:gd name="connsiteX0" fmla="*/ 285602 w 7061096"/>
              <a:gd name="connsiteY0" fmla="*/ 0 h 915579"/>
              <a:gd name="connsiteX1" fmla="*/ 960621 w 7061096"/>
              <a:gd name="connsiteY1" fmla="*/ 0 h 915579"/>
              <a:gd name="connsiteX2" fmla="*/ 960621 w 7061096"/>
              <a:gd name="connsiteY2" fmla="*/ 1 h 915579"/>
              <a:gd name="connsiteX3" fmla="*/ 6186578 w 7061096"/>
              <a:gd name="connsiteY3" fmla="*/ 1 h 915579"/>
              <a:gd name="connsiteX4" fmla="*/ 6186578 w 7061096"/>
              <a:gd name="connsiteY4" fmla="*/ 3841 h 915579"/>
              <a:gd name="connsiteX5" fmla="*/ 6775494 w 7061096"/>
              <a:gd name="connsiteY5" fmla="*/ 3841 h 915579"/>
              <a:gd name="connsiteX6" fmla="*/ 7061096 w 7061096"/>
              <a:gd name="connsiteY6" fmla="*/ 289443 h 915579"/>
              <a:gd name="connsiteX7" fmla="*/ 7061096 w 7061096"/>
              <a:gd name="connsiteY7" fmla="*/ 629977 h 915579"/>
              <a:gd name="connsiteX8" fmla="*/ 6775494 w 7061096"/>
              <a:gd name="connsiteY8" fmla="*/ 915579 h 915579"/>
              <a:gd name="connsiteX9" fmla="*/ 6100475 w 7061096"/>
              <a:gd name="connsiteY9" fmla="*/ 915579 h 915579"/>
              <a:gd name="connsiteX10" fmla="*/ 6100475 w 7061096"/>
              <a:gd name="connsiteY10" fmla="*/ 915578 h 915579"/>
              <a:gd name="connsiteX11" fmla="*/ 960621 w 7061096"/>
              <a:gd name="connsiteY11" fmla="*/ 915578 h 915579"/>
              <a:gd name="connsiteX12" fmla="*/ 756640 w 7061096"/>
              <a:gd name="connsiteY12" fmla="*/ 915578 h 915579"/>
              <a:gd name="connsiteX13" fmla="*/ 285602 w 7061096"/>
              <a:gd name="connsiteY13" fmla="*/ 915578 h 915579"/>
              <a:gd name="connsiteX14" fmla="*/ 0 w 7061096"/>
              <a:gd name="connsiteY14" fmla="*/ 628773 h 915579"/>
              <a:gd name="connsiteX15" fmla="*/ 0 w 7061096"/>
              <a:gd name="connsiteY15" fmla="*/ 286805 h 915579"/>
              <a:gd name="connsiteX16" fmla="*/ 285602 w 7061096"/>
              <a:gd name="connsiteY16" fmla="*/ 0 h 91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61096" h="915579">
                <a:moveTo>
                  <a:pt x="285602" y="0"/>
                </a:moveTo>
                <a:lnTo>
                  <a:pt x="960621" y="0"/>
                </a:lnTo>
                <a:lnTo>
                  <a:pt x="960621" y="1"/>
                </a:lnTo>
                <a:lnTo>
                  <a:pt x="6186578" y="1"/>
                </a:lnTo>
                <a:lnTo>
                  <a:pt x="6186578" y="3841"/>
                </a:lnTo>
                <a:lnTo>
                  <a:pt x="6775494" y="3841"/>
                </a:lnTo>
                <a:cubicBezTo>
                  <a:pt x="6933228" y="3841"/>
                  <a:pt x="7061096" y="131709"/>
                  <a:pt x="7061096" y="289443"/>
                </a:cubicBezTo>
                <a:lnTo>
                  <a:pt x="7061096" y="629977"/>
                </a:lnTo>
                <a:cubicBezTo>
                  <a:pt x="7061096" y="787711"/>
                  <a:pt x="6933228" y="915579"/>
                  <a:pt x="6775494" y="915579"/>
                </a:cubicBezTo>
                <a:lnTo>
                  <a:pt x="6100475" y="915579"/>
                </a:lnTo>
                <a:lnTo>
                  <a:pt x="6100475" y="915578"/>
                </a:lnTo>
                <a:lnTo>
                  <a:pt x="960621" y="915578"/>
                </a:lnTo>
                <a:lnTo>
                  <a:pt x="756640" y="915578"/>
                </a:lnTo>
                <a:lnTo>
                  <a:pt x="285602" y="915578"/>
                </a:lnTo>
                <a:cubicBezTo>
                  <a:pt x="127868" y="915578"/>
                  <a:pt x="0" y="787172"/>
                  <a:pt x="0" y="628773"/>
                </a:cubicBezTo>
                <a:lnTo>
                  <a:pt x="0" y="286805"/>
                </a:lnTo>
                <a:cubicBezTo>
                  <a:pt x="0" y="128407"/>
                  <a:pt x="127868" y="0"/>
                  <a:pt x="285602" y="0"/>
                </a:cubicBezTo>
                <a:close/>
              </a:path>
            </a:pathLst>
          </a:cu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48099" y="294040"/>
            <a:ext cx="5429938" cy="915577"/>
          </a:xfrm>
          <a:prstGeom prst="rect">
            <a:avLst/>
          </a:prstGeom>
          <a:solidFill>
            <a:srgbClr val="C9E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2491459" y="294039"/>
            <a:ext cx="960621" cy="915578"/>
          </a:xfrm>
          <a:custGeom>
            <a:avLst/>
            <a:gdLst>
              <a:gd name="connsiteX0" fmla="*/ 0 w 960621"/>
              <a:gd name="connsiteY0" fmla="*/ 0 h 911738"/>
              <a:gd name="connsiteX1" fmla="*/ 675019 w 960621"/>
              <a:gd name="connsiteY1" fmla="*/ 0 h 911738"/>
              <a:gd name="connsiteX2" fmla="*/ 960621 w 960621"/>
              <a:gd name="connsiteY2" fmla="*/ 285602 h 911738"/>
              <a:gd name="connsiteX3" fmla="*/ 960621 w 960621"/>
              <a:gd name="connsiteY3" fmla="*/ 626136 h 911738"/>
              <a:gd name="connsiteX4" fmla="*/ 675019 w 960621"/>
              <a:gd name="connsiteY4" fmla="*/ 911738 h 911738"/>
              <a:gd name="connsiteX5" fmla="*/ 0 w 960621"/>
              <a:gd name="connsiteY5" fmla="*/ 911738 h 9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621" h="911738">
                <a:moveTo>
                  <a:pt x="0" y="0"/>
                </a:moveTo>
                <a:lnTo>
                  <a:pt x="675019" y="0"/>
                </a:lnTo>
                <a:cubicBezTo>
                  <a:pt x="832753" y="0"/>
                  <a:pt x="960621" y="127868"/>
                  <a:pt x="960621" y="285602"/>
                </a:cubicBezTo>
                <a:lnTo>
                  <a:pt x="960621" y="626136"/>
                </a:lnTo>
                <a:cubicBezTo>
                  <a:pt x="960621" y="783870"/>
                  <a:pt x="832753" y="911738"/>
                  <a:pt x="675019" y="911738"/>
                </a:cubicBezTo>
                <a:lnTo>
                  <a:pt x="0" y="911738"/>
                </a:lnTo>
                <a:close/>
              </a:path>
            </a:pathLst>
          </a:custGeom>
          <a:solidFill>
            <a:srgbClr val="C9E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789282" y="294041"/>
            <a:ext cx="5888756" cy="525100"/>
          </a:xfrm>
          <a:custGeom>
            <a:avLst/>
            <a:gdLst>
              <a:gd name="connsiteX0" fmla="*/ 1032 w 5190750"/>
              <a:gd name="connsiteY0" fmla="*/ 0 h 592039"/>
              <a:gd name="connsiteX1" fmla="*/ 5190750 w 5190750"/>
              <a:gd name="connsiteY1" fmla="*/ 0 h 592039"/>
              <a:gd name="connsiteX2" fmla="*/ 5190750 w 5190750"/>
              <a:gd name="connsiteY2" fmla="*/ 592039 h 592039"/>
              <a:gd name="connsiteX3" fmla="*/ 581804 w 5190750"/>
              <a:gd name="connsiteY3" fmla="*/ 592039 h 592039"/>
              <a:gd name="connsiteX4" fmla="*/ 0 w 5190750"/>
              <a:gd name="connsiteY4" fmla="*/ 10235 h 5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50" h="592039">
                <a:moveTo>
                  <a:pt x="1032" y="0"/>
                </a:moveTo>
                <a:lnTo>
                  <a:pt x="5190750" y="0"/>
                </a:lnTo>
                <a:lnTo>
                  <a:pt x="5190750" y="592039"/>
                </a:lnTo>
                <a:lnTo>
                  <a:pt x="581804" y="592039"/>
                </a:lnTo>
                <a:cubicBezTo>
                  <a:pt x="260483" y="592039"/>
                  <a:pt x="0" y="331556"/>
                  <a:pt x="0" y="1023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8591934" y="294039"/>
            <a:ext cx="960621" cy="915579"/>
          </a:xfrm>
          <a:custGeom>
            <a:avLst/>
            <a:gdLst>
              <a:gd name="connsiteX0" fmla="*/ 0 w 960621"/>
              <a:gd name="connsiteY0" fmla="*/ 0 h 911738"/>
              <a:gd name="connsiteX1" fmla="*/ 675019 w 960621"/>
              <a:gd name="connsiteY1" fmla="*/ 0 h 911738"/>
              <a:gd name="connsiteX2" fmla="*/ 960621 w 960621"/>
              <a:gd name="connsiteY2" fmla="*/ 285602 h 911738"/>
              <a:gd name="connsiteX3" fmla="*/ 960621 w 960621"/>
              <a:gd name="connsiteY3" fmla="*/ 626136 h 911738"/>
              <a:gd name="connsiteX4" fmla="*/ 675019 w 960621"/>
              <a:gd name="connsiteY4" fmla="*/ 911738 h 911738"/>
              <a:gd name="connsiteX5" fmla="*/ 0 w 960621"/>
              <a:gd name="connsiteY5" fmla="*/ 911738 h 9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621" h="911738">
                <a:moveTo>
                  <a:pt x="0" y="0"/>
                </a:moveTo>
                <a:lnTo>
                  <a:pt x="675019" y="0"/>
                </a:lnTo>
                <a:cubicBezTo>
                  <a:pt x="832753" y="0"/>
                  <a:pt x="960621" y="127868"/>
                  <a:pt x="960621" y="285602"/>
                </a:cubicBezTo>
                <a:lnTo>
                  <a:pt x="960621" y="626136"/>
                </a:lnTo>
                <a:cubicBezTo>
                  <a:pt x="960621" y="783870"/>
                  <a:pt x="832753" y="911738"/>
                  <a:pt x="675019" y="911738"/>
                </a:cubicBezTo>
                <a:lnTo>
                  <a:pt x="0" y="911738"/>
                </a:lnTo>
                <a:close/>
              </a:path>
            </a:pathLst>
          </a:cu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8781BD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24462" y="478015"/>
            <a:ext cx="110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&gt;&gt;</a:t>
            </a:r>
            <a:endParaRPr lang="en-US" sz="36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40195" y="420263"/>
            <a:ext cx="6009979" cy="830997"/>
          </a:xfrm>
          <a:prstGeom prst="rect">
            <a:avLst/>
          </a:prstGeom>
          <a:noFill/>
          <a:effectLst>
            <a:glow rad="5334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ข้อปฏิบัติในการใช้งานคอมพิวเตอร์</a:t>
            </a:r>
            <a:endParaRPr lang="th-TH" sz="4800" b="1" dirty="0">
              <a:ln w="127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867" y="1795437"/>
            <a:ext cx="10624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solidFill>
                  <a:srgbClr val="7E85B1"/>
                </a:solidFill>
                <a:latin typeface="Sarabun" panose="00000500000000000000" pitchFamily="2" charset="-34"/>
                <a:cs typeface="Sarabun" panose="00000500000000000000" pitchFamily="2" charset="-34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ควรนั่งในท่าที่สบาย หลังตรงพิงพนักเก้าอี้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จัดตำแหน่งจอให้อยู่ต่ำกว่าระดับสายตาเล็กน้อย ไม่ควรมองจอใกล้เกินไป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ปรับความสว่างให้เหมาะสม ไม่สว่างหรือมืดเกินไป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หากใช้งานเป็นเวลานานควรพักสายตาทุก 20 นาที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ไม่วิ่งซนเมื่ออยู่ในห้องคอมพิวเตอร์ เพราะอาจเกิดอุบัติเหตุ</a:t>
            </a:r>
            <a:b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แก่ผู้อื่นที่ใช้งานอยู่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ไม่ปิดหรือดึงปลั๊ก ขณะที่อุปกรณ์กำลังทำงานอยู่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หากระบบมีปัญหาให้แจ้งครูหรือผู้ดูแลช่วยแก้ไขทันที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64" y="3625850"/>
            <a:ext cx="3048829" cy="2838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4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D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"/>
          <a:stretch/>
        </p:blipFill>
        <p:spPr>
          <a:xfrm>
            <a:off x="5632450" y="715091"/>
            <a:ext cx="5962650" cy="546412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96910" y="397623"/>
            <a:ext cx="3375040" cy="3375041"/>
            <a:chOff x="796910" y="397623"/>
            <a:chExt cx="3375040" cy="3375041"/>
          </a:xfrm>
        </p:grpSpPr>
        <p:sp>
          <p:nvSpPr>
            <p:cNvPr id="8" name="Oval 7"/>
            <p:cNvSpPr/>
            <p:nvPr/>
          </p:nvSpPr>
          <p:spPr>
            <a:xfrm>
              <a:off x="796910" y="397623"/>
              <a:ext cx="3375040" cy="3375041"/>
            </a:xfrm>
            <a:prstGeom prst="ellipse">
              <a:avLst/>
            </a:prstGeom>
            <a:solidFill>
              <a:srgbClr val="FE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3267" y="1193693"/>
              <a:ext cx="320312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48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การดูแลรักษา</a:t>
              </a:r>
            </a:p>
            <a:p>
              <a:pPr algn="ctr"/>
              <a:r>
                <a:rPr lang="th-TH" sz="4800" b="1" dirty="0" smtClean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อุปกรณ์เทคโนโลยี</a:t>
              </a:r>
              <a:endParaRPr lang="th-TH" sz="4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8" y="3933825"/>
            <a:ext cx="2270532" cy="2778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8126" y="4021176"/>
            <a:ext cx="33409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“อุปกรณ์เทคโนโลยีเป็น</a:t>
            </a:r>
          </a:p>
          <a:p>
            <a:pPr algn="ctr"/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อุปกรณ์อิเล็กทรอนิกส์</a:t>
            </a:r>
          </a:p>
          <a:p>
            <a:pPr algn="ctr"/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หากดูแลรักษาไม่ดี</a:t>
            </a:r>
          </a:p>
          <a:p>
            <a:pPr algn="ctr"/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อาจทำให้เสียหายได้ง่าย”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3000">
              <a:schemeClr val="bg1">
                <a:lumMod val="95000"/>
              </a:schemeClr>
            </a:gs>
            <a:gs pos="7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01" y="1505959"/>
            <a:ext cx="1066799" cy="224378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7" y="391586"/>
            <a:ext cx="3727016" cy="2497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5" y="4115594"/>
            <a:ext cx="1049260" cy="2260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67534" y="823386"/>
            <a:ext cx="5649290" cy="1894414"/>
            <a:chOff x="4667534" y="823386"/>
            <a:chExt cx="5649290" cy="1894414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4667534" y="823386"/>
              <a:ext cx="5602404" cy="1894414"/>
            </a:xfrm>
            <a:prstGeom prst="wedgeRoundRectCallout">
              <a:avLst>
                <a:gd name="adj1" fmla="val 57938"/>
                <a:gd name="adj2" fmla="val -3845"/>
                <a:gd name="adj3" fmla="val 16667"/>
              </a:avLst>
            </a:pr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01649" y="1156487"/>
              <a:ext cx="56151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rgbClr val="7E85B1"/>
                  </a:solidFill>
                  <a:latin typeface="Sarabun" panose="00000500000000000000" pitchFamily="2" charset="-34"/>
                  <a:cs typeface="Sarabun" panose="00000500000000000000" pitchFamily="2" charset="-34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th-TH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อุปกรณ์อิเล็กทรอนิกส์ที่มีฝุ่นละอองติดจะทำให้ความร้อนระบายยาก ความร้อนเป็นสาเหตุที่ทำให้มีปัญหา สำหรับคอมพิวเตอร์</a:t>
              </a:r>
              <a:br>
                <a:rPr lang="th-TH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</a:br>
              <a:r>
                <a:rPr lang="th-TH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พัดลมระบายความร้อนต้อง</a:t>
              </a:r>
              <a:r>
                <a:rPr lang="th-TH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ทำงานอย่างสมบูรณ์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20" y="4014612"/>
            <a:ext cx="3840480" cy="8987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20" y="5249027"/>
            <a:ext cx="3840480" cy="11271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17655" y="3215152"/>
            <a:ext cx="4616450" cy="3161042"/>
            <a:chOff x="2617655" y="3215152"/>
            <a:chExt cx="4616450" cy="3161042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2617655" y="3215152"/>
              <a:ext cx="4616450" cy="3161042"/>
            </a:xfrm>
            <a:prstGeom prst="wedgeRoundRectCallout">
              <a:avLst>
                <a:gd name="adj1" fmla="val -75813"/>
                <a:gd name="adj2" fmla="val -18972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1920" y="3242217"/>
              <a:ext cx="44379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>
                  <a:solidFill>
                    <a:srgbClr val="7E85B1"/>
                  </a:solidFill>
                  <a:latin typeface="Sarabun" panose="00000500000000000000" pitchFamily="2" charset="-34"/>
                  <a:cs typeface="Sarabun" panose="00000500000000000000" pitchFamily="2" charset="-34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th-TH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การปิดสวิตช์เครื่องคอมพิวเตอร์ทันที อาจทำให้</a:t>
              </a:r>
            </a:p>
            <a:p>
              <a:pPr algn="l">
                <a:lnSpc>
                  <a:spcPct val="100000"/>
                </a:lnSpc>
              </a:pPr>
              <a:r>
                <a:rPr lang="th-TH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โปรแกรมเสียหาย ควรใช้วิธี </a:t>
              </a:r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Shut Down </a:t>
              </a:r>
              <a:r>
                <a:rPr lang="th-TH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ทุกครั้ง</a:t>
              </a:r>
              <a:endPara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  <a:p>
              <a:pPr algn="l">
                <a:lnSpc>
                  <a:spcPct val="100000"/>
                </a:lnSpc>
              </a:pPr>
              <a:r>
                <a:rPr lang="th-TH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แผ่นซีดี ถ้ามีขีดหรือมีรอยจะทำให้เครื่องคอมพิวเตอร์อ่านได้ยาก ส่วนจอภาพ ถ้าเป็นรอยจะทำให้มองไม่ชัด และอาจเสียหายจนไม่แสดงภาพ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406" y="5245893"/>
              <a:ext cx="2193392" cy="97066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6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3000">
              <a:schemeClr val="bg1">
                <a:lumMod val="95000"/>
              </a:schemeClr>
            </a:gs>
            <a:gs pos="7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4347" y="228472"/>
            <a:ext cx="6083306" cy="1015663"/>
            <a:chOff x="3248589" y="228472"/>
            <a:chExt cx="6083306" cy="1015663"/>
          </a:xfrm>
        </p:grpSpPr>
        <p:sp>
          <p:nvSpPr>
            <p:cNvPr id="5" name="Rounded Rectangle 4"/>
            <p:cNvSpPr/>
            <p:nvPr/>
          </p:nvSpPr>
          <p:spPr>
            <a:xfrm>
              <a:off x="3248589" y="492548"/>
              <a:ext cx="6083306" cy="663199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32406" y="402648"/>
              <a:ext cx="4399489" cy="663199"/>
            </a:xfrm>
            <a:prstGeom prst="roundRect">
              <a:avLst>
                <a:gd name="adj" fmla="val 50000"/>
              </a:avLst>
            </a:prstGeom>
            <a:solidFill>
              <a:srgbClr val="FFC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D5DFA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48589" y="404234"/>
              <a:ext cx="2144261" cy="663199"/>
            </a:xfrm>
            <a:prstGeom prst="roundRect">
              <a:avLst>
                <a:gd name="adj" fmla="val 50000"/>
              </a:avLst>
            </a:prstGeom>
            <a:solidFill>
              <a:srgbClr val="C3D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D5DFA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346461" y="400749"/>
              <a:ext cx="5985434" cy="402278"/>
            </a:xfrm>
            <a:custGeom>
              <a:avLst/>
              <a:gdLst>
                <a:gd name="connsiteX0" fmla="*/ 233728 w 6422504"/>
                <a:gd name="connsiteY0" fmla="*/ 0 h 402278"/>
                <a:gd name="connsiteX1" fmla="*/ 6090904 w 6422504"/>
                <a:gd name="connsiteY1" fmla="*/ 0 h 402278"/>
                <a:gd name="connsiteX2" fmla="*/ 6422504 w 6422504"/>
                <a:gd name="connsiteY2" fmla="*/ 331600 h 402278"/>
                <a:gd name="connsiteX3" fmla="*/ 6422503 w 6422504"/>
                <a:gd name="connsiteY3" fmla="*/ 331600 h 402278"/>
                <a:gd name="connsiteX4" fmla="*/ 6408234 w 6422504"/>
                <a:gd name="connsiteY4" fmla="*/ 402278 h 402278"/>
                <a:gd name="connsiteX5" fmla="*/ 331195 w 6422504"/>
                <a:gd name="connsiteY5" fmla="*/ 402278 h 402278"/>
                <a:gd name="connsiteX6" fmla="*/ 20101 w 6422504"/>
                <a:gd name="connsiteY6" fmla="*/ 196072 h 402278"/>
                <a:gd name="connsiteX7" fmla="*/ 0 w 6422504"/>
                <a:gd name="connsiteY7" fmla="*/ 96506 h 402278"/>
                <a:gd name="connsiteX8" fmla="*/ 48327 w 6422504"/>
                <a:gd name="connsiteY8" fmla="*/ 56632 h 402278"/>
                <a:gd name="connsiteX9" fmla="*/ 233728 w 6422504"/>
                <a:gd name="connsiteY9" fmla="*/ 0 h 40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2504" h="402278">
                  <a:moveTo>
                    <a:pt x="233728" y="0"/>
                  </a:moveTo>
                  <a:lnTo>
                    <a:pt x="6090904" y="0"/>
                  </a:lnTo>
                  <a:cubicBezTo>
                    <a:pt x="6274042" y="0"/>
                    <a:pt x="6422504" y="148462"/>
                    <a:pt x="6422504" y="331600"/>
                  </a:cubicBezTo>
                  <a:lnTo>
                    <a:pt x="6422503" y="331600"/>
                  </a:lnTo>
                  <a:lnTo>
                    <a:pt x="6408234" y="402278"/>
                  </a:lnTo>
                  <a:lnTo>
                    <a:pt x="331195" y="402278"/>
                  </a:lnTo>
                  <a:cubicBezTo>
                    <a:pt x="191346" y="402278"/>
                    <a:pt x="71356" y="317251"/>
                    <a:pt x="20101" y="196072"/>
                  </a:cubicBezTo>
                  <a:lnTo>
                    <a:pt x="0" y="96506"/>
                  </a:lnTo>
                  <a:lnTo>
                    <a:pt x="48327" y="56632"/>
                  </a:lnTo>
                  <a:cubicBezTo>
                    <a:pt x="101251" y="20878"/>
                    <a:pt x="165051" y="0"/>
                    <a:pt x="23372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73399" y="407778"/>
              <a:ext cx="651075" cy="66509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6470" y="309804"/>
              <a:ext cx="12859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200" b="1" dirty="0" smtClean="0">
                  <a:solidFill>
                    <a:srgbClr val="62A1D7"/>
                  </a:solidFill>
                  <a:latin typeface="TH Sarabun New" pitchFamily="34" charset="-34"/>
                  <a:cs typeface="TH Sarabun New" pitchFamily="34" charset="-34"/>
                </a:rPr>
                <a:t>กิจกรรมที่</a:t>
              </a:r>
              <a:endParaRPr lang="th-TH" sz="3200" dirty="0" smtClean="0">
                <a:solidFill>
                  <a:srgbClr val="62A1D7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05937" y="228472"/>
              <a:ext cx="30283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เด็กดีรักความสะอาด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4152" y="348855"/>
              <a:ext cx="5196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5.1</a:t>
              </a:r>
              <a:endParaRPr lang="th-TH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5575" y="1314680"/>
            <a:ext cx="11880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นักเรียนสำรวจอุปกรณ์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เทคโนโลยี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ในบ้านว่ามีอะไรบ้าง รวมทั้งช่วยดูแลรักษาความสะอาด เพื่อให้สามารถใช้งานได้นาน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452430"/>
              </p:ext>
            </p:extLst>
          </p:nvPr>
        </p:nvGraphicFramePr>
        <p:xfrm>
          <a:off x="2105026" y="2131861"/>
          <a:ext cx="8124824" cy="456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224">
                  <a:extLst>
                    <a:ext uri="{9D8B030D-6E8A-4147-A177-3AD203B41FA5}">
                      <a16:colId xmlns:a16="http://schemas.microsoft.com/office/drawing/2014/main" xmlns="" val="1051335725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xmlns="" val="3191020334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xmlns="" val="593172892"/>
                    </a:ext>
                  </a:extLst>
                </a:gridCol>
              </a:tblGrid>
              <a:tr h="820535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อุปกรณ์เทคโนโลยี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สภาพของอุปกรณ์</a:t>
                      </a:r>
                      <a:endParaRPr lang="en-US" sz="16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เทคโนโลยีขณะที่สำรวจ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วิธีดูแลรักษา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</a:br>
                      <a:r>
                        <a:rPr lang="th-TH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rabun" panose="00000500000000000000" pitchFamily="2" charset="-34"/>
                          <a:cs typeface="Sarabun" panose="00000500000000000000" pitchFamily="2" charset="-34"/>
                        </a:rPr>
                        <a:t>ที่นักเรียนปฏิบัติ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357786"/>
                  </a:ext>
                </a:extLst>
              </a:tr>
              <a:tr h="943919">
                <a:tc>
                  <a:txBody>
                    <a:bodyPr/>
                    <a:lstStyle/>
                    <a:p>
                      <a:endParaRPr lang="en-US" sz="1600" dirty="0" smtClean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endParaRPr lang="en-US" sz="1600" dirty="0" smtClean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5296834"/>
                  </a:ext>
                </a:extLst>
              </a:tr>
              <a:tr h="943919">
                <a:tc>
                  <a:txBody>
                    <a:bodyPr/>
                    <a:lstStyle/>
                    <a:p>
                      <a:endParaRPr lang="en-US" sz="1600" dirty="0" smtClean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endParaRPr lang="en-US" sz="1600" dirty="0" smtClean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986109"/>
                  </a:ext>
                </a:extLst>
              </a:tr>
              <a:tr h="943919">
                <a:tc>
                  <a:txBody>
                    <a:bodyPr/>
                    <a:lstStyle/>
                    <a:p>
                      <a:endParaRPr lang="en-US" sz="1600" dirty="0" smtClean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307652"/>
                  </a:ext>
                </a:extLst>
              </a:tr>
              <a:tr h="800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อุปกรณ์เทคโนโลยีอื่น</a:t>
                      </a:r>
                      <a:r>
                        <a:rPr lang="en-US" sz="18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th-TH" sz="18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ๆ</a:t>
                      </a:r>
                      <a:r>
                        <a:rPr lang="en-US" sz="18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/>
                      </a:r>
                      <a:br>
                        <a:rPr lang="en-US" sz="1800" b="1" dirty="0" smtClean="0"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ตามที่นักเรียนสำรวจได้จริง</a:t>
                      </a:r>
                      <a:endParaRPr lang="en-US" sz="18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rabun" panose="00000500000000000000" pitchFamily="2" charset="-34"/>
                        <a:cs typeface="Sarabun" panose="00000500000000000000" pitchFamily="2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3D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28430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98" y="4923417"/>
            <a:ext cx="1172169" cy="7315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95" y="3999755"/>
            <a:ext cx="936932" cy="7315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47" y="3074048"/>
            <a:ext cx="897872" cy="731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6706" y="3175605"/>
            <a:ext cx="223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จอภาพมีคราบสกปรก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0474" y="4159563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มีฝุ่นเกาะที่ปุ่มกด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8817" y="508912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มีฝุ่นเกาะ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3075057"/>
            <a:ext cx="291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ฉีดน้ำยาทำความสะอาดลงบนผ้า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นุ่ม ๆ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แล้วเช็ด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3999755"/>
            <a:ext cx="291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ใช้แปรงขน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อ่อน</a:t>
            </a:r>
            <a:br>
              <a:rPr lang="th-TH" sz="2800" dirty="0" smtClean="0"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ปัด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ที่ปุ่มกด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5158595"/>
            <a:ext cx="291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ใช้ผ้าแห้ง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นุ่ม ๆ เช็ด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68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84021" y="437525"/>
            <a:ext cx="8716348" cy="705475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7789" y="371119"/>
            <a:ext cx="8010526" cy="923330"/>
          </a:xfrm>
          <a:prstGeom prst="rect">
            <a:avLst/>
          </a:prstGeom>
          <a:noFill/>
          <a:effectLst>
            <a:glow rad="533400">
              <a:schemeClr val="bg1"/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แบบพัฒนาทักษะในการทำข้อสอบปรนัยเพื่อประเมินผล</a:t>
            </a:r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ตัวชี้วัด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164" y="2105046"/>
            <a:ext cx="9613529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พฤติกรรมใดที่แสดงออกถึงการใช้อินเตอร์เน็ตหรือคอมพิวเตอร์มากเกินไป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มีสมาธิ จิตใจสงบนิ่ง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มีอารมณ์ขัน สนุกสนาน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ใจร้อน ทนรอนาน ๆ ไม่ค่อยได้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3853" y="1511868"/>
            <a:ext cx="9046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solidFill>
                  <a:srgbClr val="484AE0"/>
                </a:solidFill>
                <a:latin typeface="TH Sarabun New" pitchFamily="34" charset="-34"/>
                <a:cs typeface="TH Sarabun New" pitchFamily="34" charset="-34"/>
              </a:rPr>
              <a:t>หน่วยงานเรียนรู้ที่ 5</a:t>
            </a:r>
            <a:r>
              <a:rPr lang="th-TH" sz="4000" b="1" dirty="0" smtClean="0">
                <a:solidFill>
                  <a:srgbClr val="484AE0"/>
                </a:solidFill>
                <a:latin typeface="TH Sarabun New" pitchFamily="34" charset="-34"/>
                <a:cs typeface="TH Sarabun New" pitchFamily="34" charset="-34"/>
              </a:rPr>
              <a:t> การ</a:t>
            </a:r>
            <a:r>
              <a:rPr lang="th-TH" sz="4000" b="1" dirty="0">
                <a:solidFill>
                  <a:srgbClr val="484AE0"/>
                </a:solidFill>
                <a:latin typeface="TH Sarabun New" pitchFamily="34" charset="-34"/>
                <a:cs typeface="TH Sarabun New" pitchFamily="34" charset="-34"/>
              </a:rPr>
              <a:t>ใช้งานและดูแลรักษาอุปกรณ์</a:t>
            </a:r>
            <a:r>
              <a:rPr lang="th-TH" sz="4000" b="1" dirty="0" smtClean="0">
                <a:solidFill>
                  <a:srgbClr val="484AE0"/>
                </a:solidFill>
                <a:latin typeface="TH Sarabun New" pitchFamily="34" charset="-34"/>
                <a:cs typeface="TH Sarabun New" pitchFamily="34" charset="-34"/>
              </a:rPr>
              <a:t>เทคโนโลยี</a:t>
            </a:r>
            <a:endParaRPr lang="th-TH" sz="4000" b="1" dirty="0">
              <a:solidFill>
                <a:srgbClr val="484AE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13773" y="5824830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76" y="163345"/>
            <a:ext cx="839586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57" y="163345"/>
            <a:ext cx="739422" cy="1371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11382" y="3045630"/>
            <a:ext cx="5752016" cy="3458228"/>
            <a:chOff x="6211382" y="3045630"/>
            <a:chExt cx="5752016" cy="3458228"/>
          </a:xfrm>
        </p:grpSpPr>
        <p:grpSp>
          <p:nvGrpSpPr>
            <p:cNvPr id="4" name="Group 3"/>
            <p:cNvGrpSpPr/>
            <p:nvPr/>
          </p:nvGrpSpPr>
          <p:grpSpPr>
            <a:xfrm>
              <a:off x="6211382" y="3045630"/>
              <a:ext cx="5752016" cy="1776099"/>
              <a:chOff x="6211382" y="3045630"/>
              <a:chExt cx="5752016" cy="1776099"/>
            </a:xfrm>
          </p:grpSpPr>
          <p:sp>
            <p:nvSpPr>
              <p:cNvPr id="24" name="Rounded Rectangular Callout 23"/>
              <p:cNvSpPr/>
              <p:nvPr/>
            </p:nvSpPr>
            <p:spPr>
              <a:xfrm>
                <a:off x="6248400" y="3045630"/>
                <a:ext cx="5622494" cy="1754327"/>
              </a:xfrm>
              <a:prstGeom prst="wedgeRoundRectCallout">
                <a:avLst>
                  <a:gd name="adj1" fmla="val 33791"/>
                  <a:gd name="adj2" fmla="val 62541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11382" y="3067403"/>
                <a:ext cx="57520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ตอบ 3)</a:t>
                </a:r>
                <a:r>
                  <a:rPr lang="th-TH" sz="3600" b="1" dirty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เพราะพฤติกรรมใจร้อนทนรอนาน ๆ ไม่ค่อยได้ มักจะเกิดกับผู้ใช้อินเตอร์เน็ตหรือคอมพิวเตอร์มากเกินไป</a:t>
                </a: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4851" y="5034768"/>
              <a:ext cx="1441227" cy="146909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64" y="1114446"/>
            <a:ext cx="5747086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2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โรคที่อาจเกิดจากการใช้คีย์บอร์ดคือข้อใด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โรคอาหารเป็นพิษ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โรคไข้เลือดออก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โรคปวดหลัง</a:t>
            </a:r>
          </a:p>
        </p:txBody>
      </p:sp>
      <p:sp>
        <p:nvSpPr>
          <p:cNvPr id="9" name="Oval 8"/>
          <p:cNvSpPr/>
          <p:nvPr/>
        </p:nvSpPr>
        <p:spPr>
          <a:xfrm>
            <a:off x="1054569" y="2647013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63542" y="2311034"/>
            <a:ext cx="4092536" cy="4192824"/>
            <a:chOff x="7663542" y="2311034"/>
            <a:chExt cx="4092536" cy="4192824"/>
          </a:xfrm>
        </p:grpSpPr>
        <p:grpSp>
          <p:nvGrpSpPr>
            <p:cNvPr id="2" name="Group 1"/>
            <p:cNvGrpSpPr/>
            <p:nvPr/>
          </p:nvGrpSpPr>
          <p:grpSpPr>
            <a:xfrm>
              <a:off x="7663542" y="2311034"/>
              <a:ext cx="4059878" cy="1905000"/>
              <a:chOff x="7663542" y="2311034"/>
              <a:chExt cx="4059878" cy="1905000"/>
            </a:xfrm>
          </p:grpSpPr>
          <p:sp>
            <p:nvSpPr>
              <p:cNvPr id="24" name="Rounded Rectangular Callout 23"/>
              <p:cNvSpPr/>
              <p:nvPr/>
            </p:nvSpPr>
            <p:spPr>
              <a:xfrm>
                <a:off x="7663542" y="2311034"/>
                <a:ext cx="4059878" cy="1905000"/>
              </a:xfrm>
              <a:prstGeom prst="wedgeRoundRectCallout">
                <a:avLst>
                  <a:gd name="adj1" fmla="val 31707"/>
                  <a:gd name="adj2" fmla="val 80951"/>
                  <a:gd name="adj3" fmla="val 1666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930169" y="2533636"/>
                <a:ext cx="36522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ตอบ 1)</a:t>
                </a:r>
                <a:r>
                  <a:rPr lang="th-TH" sz="3200" b="1" dirty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 </a:t>
                </a:r>
                <a:r>
                  <a:rPr lang="th-TH" sz="3200" b="1" dirty="0" smtClean="0">
                    <a:solidFill>
                      <a:srgbClr val="FF0000"/>
                    </a:solidFill>
                    <a:latin typeface="TH Sarabun New" pitchFamily="34" charset="-34"/>
                    <a:cs typeface="TH Sarabun New" pitchFamily="34" charset="-34"/>
                  </a:rPr>
                  <a:t>เพราะคีย์บอร์ดเป็นแหล่งสะสมเชื้อโรค อาจทำให้เกิดโรคอาหารเป็นพิษได้</a:t>
                </a: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4851" y="5034768"/>
              <a:ext cx="1441227" cy="146909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1	</a:t>
            </a:r>
            <a:r>
              <a:rPr lang="en-US" sz="44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2</a:t>
            </a:r>
            <a:r>
              <a:rPr lang="en-US" sz="3600" dirty="0" smtClean="0">
                <a:latin typeface="TH Sarabun New" pitchFamily="34" charset="-34"/>
                <a:cs typeface="TH Sarabun New" pitchFamily="34" charset="-34"/>
              </a:rPr>
              <a:t>	3	4	5	6	7	8	9	10</a:t>
            </a:r>
            <a:endParaRPr lang="en-US" sz="36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749</Words>
  <Application>Microsoft Office PowerPoint</Application>
  <PresentationFormat>Custom</PresentationFormat>
  <Paragraphs>109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Angsana New</vt:lpstr>
      <vt:lpstr>Calibri Light</vt:lpstr>
      <vt:lpstr>TH Sarabun New</vt:lpstr>
      <vt:lpstr>Sarabun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Sopin</cp:lastModifiedBy>
  <cp:revision>297</cp:revision>
  <dcterms:created xsi:type="dcterms:W3CDTF">2019-05-02T06:07:21Z</dcterms:created>
  <dcterms:modified xsi:type="dcterms:W3CDTF">2020-01-04T02:38:49Z</dcterms:modified>
</cp:coreProperties>
</file>