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8"/>
  </p:notesMasterIdLst>
  <p:sldIdLst>
    <p:sldId id="412" r:id="rId3"/>
    <p:sldId id="309" r:id="rId4"/>
    <p:sldId id="308" r:id="rId5"/>
    <p:sldId id="394" r:id="rId6"/>
    <p:sldId id="396" r:id="rId7"/>
    <p:sldId id="397" r:id="rId8"/>
    <p:sldId id="398" r:id="rId9"/>
    <p:sldId id="314" r:id="rId10"/>
    <p:sldId id="399" r:id="rId11"/>
    <p:sldId id="315" r:id="rId12"/>
    <p:sldId id="400" r:id="rId13"/>
    <p:sldId id="316" r:id="rId14"/>
    <p:sldId id="317" r:id="rId15"/>
    <p:sldId id="401" r:id="rId16"/>
    <p:sldId id="402" r:id="rId17"/>
    <p:sldId id="318" r:id="rId18"/>
    <p:sldId id="319" r:id="rId19"/>
    <p:sldId id="320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375" r:id="rId28"/>
    <p:sldId id="376" r:id="rId29"/>
    <p:sldId id="377" r:id="rId30"/>
    <p:sldId id="378" r:id="rId31"/>
    <p:sldId id="379" r:id="rId32"/>
    <p:sldId id="380" r:id="rId33"/>
    <p:sldId id="385" r:id="rId34"/>
    <p:sldId id="386" r:id="rId35"/>
    <p:sldId id="383" r:id="rId36"/>
    <p:sldId id="384" r:id="rId37"/>
  </p:sldIdLst>
  <p:sldSz cx="12192000" cy="6858000"/>
  <p:notesSz cx="6858000" cy="9144000"/>
  <p:embeddedFontLst>
    <p:embeddedFont>
      <p:font typeface="Angsana New" pitchFamily="18" charset="-34"/>
      <p:regular r:id="rId39"/>
      <p:bold r:id="rId40"/>
      <p:italic r:id="rId41"/>
      <p:boldItalic r:id="rId42"/>
    </p:embeddedFont>
    <p:embeddedFont>
      <p:font typeface="TH Sarabun New" pitchFamily="34" charset="-34"/>
      <p:regular r:id="rId43"/>
      <p:bold r:id="rId44"/>
      <p:italic r:id="rId45"/>
      <p:boldItalic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Calibri Light" pitchFamily="34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AE0"/>
    <a:srgbClr val="FFC981"/>
    <a:srgbClr val="FEE2CC"/>
    <a:srgbClr val="FEECBA"/>
    <a:srgbClr val="E4F5FD"/>
    <a:srgbClr val="FBD0D7"/>
    <a:srgbClr val="CCBFDD"/>
    <a:srgbClr val="DAEBC1"/>
    <a:srgbClr val="95989D"/>
    <a:srgbClr val="A6C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1" autoAdjust="0"/>
    <p:restoredTop sz="91308" autoAdjust="0"/>
  </p:normalViewPr>
  <p:slideViewPr>
    <p:cSldViewPr snapToGrid="0">
      <p:cViewPr varScale="1">
        <p:scale>
          <a:sx n="88" d="100"/>
          <a:sy n="88" d="100"/>
        </p:scale>
        <p:origin x="-4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C03C1-4B91-4AF0-B4B7-F01974C07879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B6AD2-298F-4D01-A697-8F64326AD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B6AD2-298F-4D01-A697-8F64326AD7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4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1964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9569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18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77616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07133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2748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0848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38032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73723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97011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3372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81931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30091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23546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4555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656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6800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6332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0769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946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9857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3964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88EE-8F23-44DD-9946-A2B57D5D3C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D6D09-1130-4D0D-A568-0259519754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22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7876863"/>
            <a:chOff x="0" y="0"/>
            <a:chExt cx="12192000" cy="78768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173" y="3878856"/>
              <a:ext cx="2756356" cy="29793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878638"/>
              <a:ext cx="1906172" cy="29797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2342271"/>
              <a:ext cx="7807763" cy="1536367"/>
            </a:xfrm>
            <a:prstGeom prst="rect">
              <a:avLst/>
            </a:prstGeom>
            <a:solidFill>
              <a:srgbClr val="FF5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6276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9670" y="2756014"/>
              <a:ext cx="77620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72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r>
                <a:rPr lang="th-TH" sz="72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7200" b="1" dirty="0" smtClean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(วิทยาการคำนวณ)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763" y="2627635"/>
              <a:ext cx="4384237" cy="4230365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787007" y="2998604"/>
              <a:ext cx="2874506" cy="4878259"/>
              <a:chOff x="4787007" y="2998604"/>
              <a:chExt cx="2874506" cy="487825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299342" y="2998604"/>
                <a:ext cx="2004075" cy="4878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11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๑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787007" y="4078475"/>
                <a:ext cx="28745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prstClr val="black"/>
                    </a:solidFill>
                    <a:latin typeface="TH Sarabun New" pitchFamily="34" charset="-34"/>
                    <a:cs typeface="TH Sarabun New" pitchFamily="34" charset="-34"/>
                  </a:rPr>
                  <a:t>ชั้นประถมศึกษาปีที่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890657" y="275336"/>
              <a:ext cx="4329842" cy="584776"/>
              <a:chOff x="6890657" y="275336"/>
              <a:chExt cx="4329842" cy="58477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890657" y="275336"/>
                <a:ext cx="4329842" cy="55590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942095" y="275337"/>
                <a:ext cx="42675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rgbClr val="484AE0"/>
                    </a:solidFill>
                    <a:latin typeface="TH Sarabun New" pitchFamily="34" charset="-34"/>
                    <a:cs typeface="TH Sarabun New" pitchFamily="34" charset="-34"/>
                  </a:rPr>
                  <a:t>สถาบันพัฒนาคุณภาพวิชาการ (พว.)</a:t>
                </a:r>
                <a:endParaRPr lang="th-TH" sz="3200" b="1" dirty="0" smtClean="0">
                  <a:solidFill>
                    <a:srgbClr val="484AE0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4929" y="199792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56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4158" y="2226071"/>
            <a:ext cx="5269258" cy="3416320"/>
            <a:chOff x="517564" y="2835671"/>
            <a:chExt cx="5269258" cy="3416320"/>
          </a:xfrm>
        </p:grpSpPr>
        <p:sp>
          <p:nvSpPr>
            <p:cNvPr id="25" name="TextBox 24"/>
            <p:cNvSpPr txBox="1"/>
            <p:nvPr/>
          </p:nvSpPr>
          <p:spPr>
            <a:xfrm>
              <a:off x="517564" y="2835671"/>
              <a:ext cx="526925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 marL="457200" indent="-457200" algn="l">
                <a:buFont typeface="+mj-lt"/>
                <a:buAutoNum type="arabicPeriod" startAt="5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คลิกเมาส์เลือกกลุ่มคำสั่ง</a:t>
              </a:r>
            </a:p>
            <a:p>
              <a:pPr marL="457200" indent="-457200" algn="l">
                <a:buAutoNum type="arabicPeriod" startAt="5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คลิกเมาส์เลือกบล็อกคำสั่ง</a:t>
              </a: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  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     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แล้วลากมาวางต่อจากบล็อก</a:t>
              </a:r>
              <a:b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คำสั่ง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958" y="5699282"/>
              <a:ext cx="1418862" cy="3443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757" y="3175502"/>
              <a:ext cx="1667355" cy="471210"/>
            </a:xfrm>
            <a:prstGeom prst="rect">
              <a:avLst/>
            </a:prstGeom>
          </p:spPr>
        </p:pic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6638853"/>
                </p:ext>
              </p:extLst>
            </p:nvPr>
          </p:nvGraphicFramePr>
          <p:xfrm>
            <a:off x="4272906" y="4063358"/>
            <a:ext cx="1083471" cy="3671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" r:id="rId5" imgW="576000" imgH="194760" progId="">
                    <p:embed/>
                  </p:oleObj>
                </mc:Choice>
                <mc:Fallback>
                  <p:oleObj r:id="rId5" imgW="576000" imgH="19476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272906" y="4063358"/>
                          <a:ext cx="1083471" cy="3671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20833" r="6917" b="35230"/>
          <a:stretch/>
        </p:blipFill>
        <p:spPr>
          <a:xfrm>
            <a:off x="5805320" y="1635474"/>
            <a:ext cx="6241106" cy="4500789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 flipV="1">
            <a:off x="8302043" y="0"/>
            <a:ext cx="1965908" cy="1056167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3" name="Freeform 22"/>
          <p:cNvSpPr/>
          <p:nvPr/>
        </p:nvSpPr>
        <p:spPr>
          <a:xfrm flipV="1">
            <a:off x="1980439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80177" y="365396"/>
            <a:ext cx="886617" cy="886617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25414" y="1"/>
            <a:ext cx="3843459" cy="1673003"/>
            <a:chOff x="3025414" y="1"/>
            <a:chExt cx="3843459" cy="1673003"/>
          </a:xfrm>
        </p:grpSpPr>
        <p:sp>
          <p:nvSpPr>
            <p:cNvPr id="19" name="Freeform 18"/>
            <p:cNvSpPr/>
            <p:nvPr/>
          </p:nvSpPr>
          <p:spPr>
            <a:xfrm>
              <a:off x="3207183" y="1"/>
              <a:ext cx="3460138" cy="1673003"/>
            </a:xfrm>
            <a:custGeom>
              <a:avLst/>
              <a:gdLst>
                <a:gd name="connsiteX0" fmla="*/ 0 w 3460138"/>
                <a:gd name="connsiteY0" fmla="*/ 0 h 1673003"/>
                <a:gd name="connsiteX1" fmla="*/ 3460138 w 3460138"/>
                <a:gd name="connsiteY1" fmla="*/ 0 h 1673003"/>
                <a:gd name="connsiteX2" fmla="*/ 3434950 w 3460138"/>
                <a:gd name="connsiteY2" fmla="*/ 254989 h 1673003"/>
                <a:gd name="connsiteX3" fmla="*/ 1730069 w 3460138"/>
                <a:gd name="connsiteY3" fmla="*/ 1673003 h 1673003"/>
                <a:gd name="connsiteX4" fmla="*/ 25189 w 3460138"/>
                <a:gd name="connsiteY4" fmla="*/ 254989 h 167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0138" h="1673003">
                  <a:moveTo>
                    <a:pt x="0" y="0"/>
                  </a:moveTo>
                  <a:lnTo>
                    <a:pt x="3460138" y="0"/>
                  </a:lnTo>
                  <a:lnTo>
                    <a:pt x="3434950" y="254989"/>
                  </a:lnTo>
                  <a:cubicBezTo>
                    <a:pt x="3272679" y="1064248"/>
                    <a:pt x="2571037" y="1673003"/>
                    <a:pt x="1730069" y="1673003"/>
                  </a:cubicBezTo>
                  <a:cubicBezTo>
                    <a:pt x="889101" y="1673003"/>
                    <a:pt x="187459" y="1064248"/>
                    <a:pt x="25189" y="254989"/>
                  </a:cubicBezTo>
                  <a:close/>
                </a:path>
              </a:pathLst>
            </a:custGeom>
            <a:solidFill>
              <a:srgbClr val="646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25414" y="216222"/>
              <a:ext cx="38434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วิธีการเขียนโปรแกรม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19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32037" r="6675" b="26297"/>
          <a:stretch/>
        </p:blipFill>
        <p:spPr>
          <a:xfrm>
            <a:off x="5860691" y="1903307"/>
            <a:ext cx="6199277" cy="41887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6049" y="2071301"/>
            <a:ext cx="5762268" cy="3970318"/>
            <a:chOff x="326049" y="2071301"/>
            <a:chExt cx="5762268" cy="3970318"/>
          </a:xfrm>
        </p:grpSpPr>
        <p:sp>
          <p:nvSpPr>
            <p:cNvPr id="10" name="TextBox 9"/>
            <p:cNvSpPr txBox="1"/>
            <p:nvPr/>
          </p:nvSpPr>
          <p:spPr>
            <a:xfrm>
              <a:off x="326049" y="2071301"/>
              <a:ext cx="576226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 marL="457200" indent="-457200" algn="l">
                <a:lnSpc>
                  <a:spcPct val="100000"/>
                </a:lnSpc>
                <a:buFont typeface="+mj-lt"/>
                <a:buAutoNum type="arabicPeriod" startAt="7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คลิกเมาส์เลือกกลุ่มคำสั่ง</a:t>
              </a:r>
            </a:p>
            <a:p>
              <a:pPr marL="457200" indent="-457200" algn="l">
                <a:lnSpc>
                  <a:spcPct val="100000"/>
                </a:lnSpc>
                <a:buFont typeface="+mj-lt"/>
                <a:buAutoNum type="arabicPeriod" startAt="7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คลิกเมาส์เลือกบล็อกคำสั่ง        </a:t>
              </a: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            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แล้วลากมาวางต่อจากบล็อกคำสั่ง</a:t>
              </a:r>
              <a:endPara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 algn="l">
                <a:lnSpc>
                  <a:spcPct val="100000"/>
                </a:lnSpc>
                <a:buFont typeface="+mj-lt"/>
                <a:buAutoNum type="arabicPeriod" startAt="7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คลิกเมาส์เลือกบล็อก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คำสั่ง</a:t>
              </a: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            </a:t>
              </a:r>
              <a:b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ซึ่งอยู่บนพื้นที่เขียนสคริปต์และเสียง โปรแกรมจะเล่นเสียงเหมียว แล้วหยุด 1 วินาที ก็จะเล่นเสียงกลองออกมา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504" y="2268792"/>
              <a:ext cx="1424352" cy="31112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652" y="3824897"/>
              <a:ext cx="1209147" cy="55483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671" y="2832218"/>
              <a:ext cx="1907396" cy="259324"/>
            </a:xfrm>
            <a:prstGeom prst="rect">
              <a:avLst/>
            </a:prstGeom>
          </p:spPr>
        </p:pic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9459651"/>
                </p:ext>
              </p:extLst>
            </p:nvPr>
          </p:nvGraphicFramePr>
          <p:xfrm>
            <a:off x="4837773" y="3397870"/>
            <a:ext cx="927151" cy="314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5" r:id="rId7" imgW="576000" imgH="194760" progId="">
                    <p:embed/>
                  </p:oleObj>
                </mc:Choice>
                <mc:Fallback>
                  <p:oleObj r:id="rId7" imgW="576000" imgH="19476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837773" y="3397870"/>
                          <a:ext cx="927151" cy="3141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Freeform 17"/>
          <p:cNvSpPr/>
          <p:nvPr/>
        </p:nvSpPr>
        <p:spPr>
          <a:xfrm flipV="1">
            <a:off x="8302043" y="0"/>
            <a:ext cx="1965908" cy="1056167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Freeform 18"/>
          <p:cNvSpPr/>
          <p:nvPr/>
        </p:nvSpPr>
        <p:spPr>
          <a:xfrm flipV="1">
            <a:off x="1980439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80177" y="365396"/>
            <a:ext cx="886617" cy="886617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70984" y="1"/>
            <a:ext cx="3952315" cy="1673003"/>
            <a:chOff x="2970984" y="1"/>
            <a:chExt cx="3952315" cy="1673003"/>
          </a:xfrm>
        </p:grpSpPr>
        <p:sp>
          <p:nvSpPr>
            <p:cNvPr id="17" name="Freeform 16"/>
            <p:cNvSpPr/>
            <p:nvPr/>
          </p:nvSpPr>
          <p:spPr>
            <a:xfrm>
              <a:off x="3207183" y="1"/>
              <a:ext cx="3460138" cy="1673003"/>
            </a:xfrm>
            <a:custGeom>
              <a:avLst/>
              <a:gdLst>
                <a:gd name="connsiteX0" fmla="*/ 0 w 3460138"/>
                <a:gd name="connsiteY0" fmla="*/ 0 h 1673003"/>
                <a:gd name="connsiteX1" fmla="*/ 3460138 w 3460138"/>
                <a:gd name="connsiteY1" fmla="*/ 0 h 1673003"/>
                <a:gd name="connsiteX2" fmla="*/ 3434950 w 3460138"/>
                <a:gd name="connsiteY2" fmla="*/ 254989 h 1673003"/>
                <a:gd name="connsiteX3" fmla="*/ 1730069 w 3460138"/>
                <a:gd name="connsiteY3" fmla="*/ 1673003 h 1673003"/>
                <a:gd name="connsiteX4" fmla="*/ 25189 w 3460138"/>
                <a:gd name="connsiteY4" fmla="*/ 254989 h 167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0138" h="1673003">
                  <a:moveTo>
                    <a:pt x="0" y="0"/>
                  </a:moveTo>
                  <a:lnTo>
                    <a:pt x="3460138" y="0"/>
                  </a:lnTo>
                  <a:lnTo>
                    <a:pt x="3434950" y="254989"/>
                  </a:lnTo>
                  <a:cubicBezTo>
                    <a:pt x="3272679" y="1064248"/>
                    <a:pt x="2571037" y="1673003"/>
                    <a:pt x="1730069" y="1673003"/>
                  </a:cubicBezTo>
                  <a:cubicBezTo>
                    <a:pt x="889101" y="1673003"/>
                    <a:pt x="187459" y="1064248"/>
                    <a:pt x="25189" y="254989"/>
                  </a:cubicBezTo>
                  <a:close/>
                </a:path>
              </a:pathLst>
            </a:custGeom>
            <a:solidFill>
              <a:srgbClr val="646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70984" y="172678"/>
              <a:ext cx="39523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วิธีการเขียนโปรแกรม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12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21650" y="3667373"/>
            <a:ext cx="2343149" cy="854080"/>
            <a:chOff x="8718550" y="3901337"/>
            <a:chExt cx="2343149" cy="854080"/>
          </a:xfrm>
        </p:grpSpPr>
        <p:sp>
          <p:nvSpPr>
            <p:cNvPr id="31" name="Rounded Rectangle 30"/>
            <p:cNvSpPr/>
            <p:nvPr/>
          </p:nvSpPr>
          <p:spPr>
            <a:xfrm>
              <a:off x="8718550" y="4031736"/>
              <a:ext cx="2343149" cy="692150"/>
            </a:xfrm>
            <a:prstGeom prst="roundRect">
              <a:avLst>
                <a:gd name="adj" fmla="val 0"/>
              </a:avLst>
            </a:prstGeom>
            <a:solidFill>
              <a:srgbClr val="DAEBC1"/>
            </a:solidFill>
            <a:ln w="28575">
              <a:solidFill>
                <a:srgbClr val="F389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770297" y="3901337"/>
              <a:ext cx="218980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เดิน 100 ก้าว</a:t>
              </a:r>
              <a:endPara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378660" y="832779"/>
            <a:ext cx="1779277" cy="854080"/>
            <a:chOff x="8975560" y="585129"/>
            <a:chExt cx="1779277" cy="854080"/>
          </a:xfrm>
        </p:grpSpPr>
        <p:sp>
          <p:nvSpPr>
            <p:cNvPr id="3" name="Rounded Rectangle 2"/>
            <p:cNvSpPr/>
            <p:nvPr/>
          </p:nvSpPr>
          <p:spPr>
            <a:xfrm>
              <a:off x="8979373" y="702600"/>
              <a:ext cx="1771650" cy="692150"/>
            </a:xfrm>
            <a:prstGeom prst="roundRect">
              <a:avLst>
                <a:gd name="adj" fmla="val 38685"/>
              </a:avLst>
            </a:prstGeom>
            <a:solidFill>
              <a:srgbClr val="FBD0D7"/>
            </a:solidFill>
            <a:ln w="28575">
              <a:solidFill>
                <a:srgbClr val="F389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75560" y="585129"/>
              <a:ext cx="1779277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22854" y="1792404"/>
            <a:ext cx="64335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ในการเริ่มเขียนโปรแกรมจะต้องออกแบบการทำงานโปรแกรมขึ้นมาก่อน หรือเรียกว่า ขั้นตอนวิธี ซึ่งทำได้โดยตรงโดยการสร้างลำดับของคำสั่งให้คอมพิวเตอร์ทำงาน เช่น หากต้องการให้ตัวละครเคลื่อนที่สามารถทำได้ ดังนี้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1583" y="1"/>
            <a:ext cx="3460138" cy="1673003"/>
            <a:chOff x="311583" y="1"/>
            <a:chExt cx="3460138" cy="1673003"/>
          </a:xfrm>
        </p:grpSpPr>
        <p:sp>
          <p:nvSpPr>
            <p:cNvPr id="33" name="Freeform 32"/>
            <p:cNvSpPr/>
            <p:nvPr/>
          </p:nvSpPr>
          <p:spPr>
            <a:xfrm>
              <a:off x="311583" y="1"/>
              <a:ext cx="3460138" cy="1673003"/>
            </a:xfrm>
            <a:custGeom>
              <a:avLst/>
              <a:gdLst>
                <a:gd name="connsiteX0" fmla="*/ 0 w 3460138"/>
                <a:gd name="connsiteY0" fmla="*/ 0 h 1673003"/>
                <a:gd name="connsiteX1" fmla="*/ 3460138 w 3460138"/>
                <a:gd name="connsiteY1" fmla="*/ 0 h 1673003"/>
                <a:gd name="connsiteX2" fmla="*/ 3434950 w 3460138"/>
                <a:gd name="connsiteY2" fmla="*/ 254989 h 1673003"/>
                <a:gd name="connsiteX3" fmla="*/ 1730069 w 3460138"/>
                <a:gd name="connsiteY3" fmla="*/ 1673003 h 1673003"/>
                <a:gd name="connsiteX4" fmla="*/ 25189 w 3460138"/>
                <a:gd name="connsiteY4" fmla="*/ 254989 h 167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0138" h="1673003">
                  <a:moveTo>
                    <a:pt x="0" y="0"/>
                  </a:moveTo>
                  <a:lnTo>
                    <a:pt x="3460138" y="0"/>
                  </a:lnTo>
                  <a:lnTo>
                    <a:pt x="3434950" y="254989"/>
                  </a:lnTo>
                  <a:cubicBezTo>
                    <a:pt x="3272679" y="1064248"/>
                    <a:pt x="2571037" y="1673003"/>
                    <a:pt x="1730069" y="1673003"/>
                  </a:cubicBezTo>
                  <a:cubicBezTo>
                    <a:pt x="889101" y="1673003"/>
                    <a:pt x="187459" y="1064248"/>
                    <a:pt x="25189" y="254989"/>
                  </a:cubicBezTo>
                  <a:close/>
                </a:path>
              </a:pathLst>
            </a:custGeom>
            <a:solidFill>
              <a:srgbClr val="646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0570" y="357740"/>
              <a:ext cx="279676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ขั้นตอนวิธี</a:t>
              </a:r>
            </a:p>
          </p:txBody>
        </p:sp>
      </p:grpSp>
      <p:sp>
        <p:nvSpPr>
          <p:cNvPr id="35" name="Freeform 34"/>
          <p:cNvSpPr/>
          <p:nvPr/>
        </p:nvSpPr>
        <p:spPr>
          <a:xfrm flipV="1">
            <a:off x="3368940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743451" y="982609"/>
            <a:ext cx="743522" cy="743522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" t="69345" r="6968" b="10731"/>
          <a:stretch/>
        </p:blipFill>
        <p:spPr>
          <a:xfrm>
            <a:off x="1838210" y="4542082"/>
            <a:ext cx="4202884" cy="1371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121650" y="2259037"/>
            <a:ext cx="2343149" cy="854080"/>
            <a:chOff x="8718550" y="2996621"/>
            <a:chExt cx="2343149" cy="854080"/>
          </a:xfrm>
        </p:grpSpPr>
        <p:sp>
          <p:nvSpPr>
            <p:cNvPr id="30" name="Rounded Rectangle 29"/>
            <p:cNvSpPr/>
            <p:nvPr/>
          </p:nvSpPr>
          <p:spPr>
            <a:xfrm>
              <a:off x="8718550" y="3111595"/>
              <a:ext cx="2343149" cy="692150"/>
            </a:xfrm>
            <a:prstGeom prst="roundRect">
              <a:avLst>
                <a:gd name="adj" fmla="val 0"/>
              </a:avLst>
            </a:prstGeom>
            <a:solidFill>
              <a:srgbClr val="FDD0AF"/>
            </a:solidFill>
            <a:ln w="28575">
              <a:solidFill>
                <a:srgbClr val="F389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975560" y="2996621"/>
              <a:ext cx="1779277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</a:t>
              </a:r>
              <a:endPara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73397" y="5082743"/>
            <a:ext cx="2189803" cy="854080"/>
            <a:chOff x="8770297" y="4835093"/>
            <a:chExt cx="2189803" cy="854080"/>
          </a:xfrm>
        </p:grpSpPr>
        <p:sp>
          <p:nvSpPr>
            <p:cNvPr id="37" name="Rounded Rectangle 36"/>
            <p:cNvSpPr/>
            <p:nvPr/>
          </p:nvSpPr>
          <p:spPr>
            <a:xfrm>
              <a:off x="8979373" y="4973882"/>
              <a:ext cx="1771650" cy="692150"/>
            </a:xfrm>
            <a:prstGeom prst="roundRect">
              <a:avLst>
                <a:gd name="adj" fmla="val 38685"/>
              </a:avLst>
            </a:prstGeom>
            <a:solidFill>
              <a:srgbClr val="A9E1FA"/>
            </a:solidFill>
            <a:ln w="28575">
              <a:solidFill>
                <a:srgbClr val="F389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70297" y="4835093"/>
              <a:ext cx="218980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9103198" y="1664405"/>
            <a:ext cx="330200" cy="685792"/>
          </a:xfrm>
          <a:prstGeom prst="downArrow">
            <a:avLst>
              <a:gd name="adj1" fmla="val 38462"/>
              <a:gd name="adj2" fmla="val 73077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1" name="Freeform 40"/>
          <p:cNvSpPr/>
          <p:nvPr/>
        </p:nvSpPr>
        <p:spPr>
          <a:xfrm flipV="1">
            <a:off x="5904291" y="0"/>
            <a:ext cx="1965908" cy="1056167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9103198" y="3078204"/>
            <a:ext cx="330200" cy="685792"/>
          </a:xfrm>
          <a:prstGeom prst="downArrow">
            <a:avLst>
              <a:gd name="adj1" fmla="val 38462"/>
              <a:gd name="adj2" fmla="val 73077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9103198" y="4488111"/>
            <a:ext cx="330200" cy="685792"/>
          </a:xfrm>
          <a:prstGeom prst="downArrow">
            <a:avLst>
              <a:gd name="adj1" fmla="val 38462"/>
              <a:gd name="adj2" fmla="val 73077"/>
            </a:avLst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715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34907" r="7713" b="22964"/>
          <a:stretch/>
        </p:blipFill>
        <p:spPr>
          <a:xfrm>
            <a:off x="5616571" y="2569510"/>
            <a:ext cx="5997176" cy="41723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54347" y="272016"/>
            <a:ext cx="6083306" cy="939346"/>
            <a:chOff x="3248589" y="272016"/>
            <a:chExt cx="6083306" cy="939346"/>
          </a:xfrm>
        </p:grpSpPr>
        <p:sp>
          <p:nvSpPr>
            <p:cNvPr id="7" name="Rounded Rectangle 6"/>
            <p:cNvSpPr/>
            <p:nvPr/>
          </p:nvSpPr>
          <p:spPr>
            <a:xfrm>
              <a:off x="3248589" y="492548"/>
              <a:ext cx="6083306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32406" y="402648"/>
              <a:ext cx="4399489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46461" y="400749"/>
              <a:ext cx="598543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6739" y="288032"/>
              <a:ext cx="14253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3960" y="272016"/>
              <a:ext cx="35125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ตัวละครเคลื่อนที่ได้อย่างไร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96863" y="283539"/>
              <a:ext cx="6142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4.1</a:t>
              </a:r>
              <a:endParaRPr lang="th-TH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22918" y="1369749"/>
            <a:ext cx="942975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นักเรียนฝึกเขียนโปรแกรมให้ตัวละครเคลื่อนที่โดยปฏิบัติตามขั้นตอน ดังนี้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2918" y="2282404"/>
            <a:ext cx="5089533" cy="2585323"/>
            <a:chOff x="622918" y="2282404"/>
            <a:chExt cx="5089533" cy="2585323"/>
          </a:xfrm>
        </p:grpSpPr>
        <p:sp>
          <p:nvSpPr>
            <p:cNvPr id="15" name="TextBox 14"/>
            <p:cNvSpPr txBox="1"/>
            <p:nvPr/>
          </p:nvSpPr>
          <p:spPr>
            <a:xfrm>
              <a:off x="622918" y="2282404"/>
              <a:ext cx="499365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 marL="457200" indent="-457200" algn="l">
                <a:buFont typeface="+mj-lt"/>
                <a:buAutoNum type="arabicPeriod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คลิกเมาส์เลือกกลุ่มคำสั่ง            </a:t>
              </a:r>
              <a:b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แล้วลากบล็อกคำสั่ง             </a:t>
              </a:r>
              <a:b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มาวางบนพื้นที่เขียนสคริปต์และเสียง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819" y="2623216"/>
              <a:ext cx="1618632" cy="45743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833" y="3381731"/>
              <a:ext cx="1235537" cy="566939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60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54347" y="261767"/>
            <a:ext cx="6083306" cy="933579"/>
            <a:chOff x="3248589" y="261767"/>
            <a:chExt cx="6083306" cy="933579"/>
          </a:xfrm>
        </p:grpSpPr>
        <p:sp>
          <p:nvSpPr>
            <p:cNvPr id="7" name="Rounded Rectangle 6"/>
            <p:cNvSpPr/>
            <p:nvPr/>
          </p:nvSpPr>
          <p:spPr>
            <a:xfrm>
              <a:off x="3248589" y="492548"/>
              <a:ext cx="6083306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32406" y="402648"/>
              <a:ext cx="4399489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46461" y="400749"/>
              <a:ext cx="598543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6739" y="266260"/>
              <a:ext cx="14253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3960" y="272016"/>
              <a:ext cx="35125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ตัวละครเคลื่อนที่ได้อย่างไร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07749" y="261767"/>
              <a:ext cx="6142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4.1</a:t>
              </a:r>
              <a:endParaRPr lang="th-TH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24907" r="7583" b="34259"/>
          <a:stretch/>
        </p:blipFill>
        <p:spPr>
          <a:xfrm>
            <a:off x="5942987" y="1470165"/>
            <a:ext cx="5998464" cy="405724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76584" y="1174626"/>
            <a:ext cx="5266403" cy="4247317"/>
            <a:chOff x="676584" y="1174626"/>
            <a:chExt cx="5266403" cy="4247317"/>
          </a:xfrm>
        </p:grpSpPr>
        <p:sp>
          <p:nvSpPr>
            <p:cNvPr id="15" name="TextBox 14"/>
            <p:cNvSpPr txBox="1"/>
            <p:nvPr/>
          </p:nvSpPr>
          <p:spPr>
            <a:xfrm>
              <a:off x="676584" y="1174626"/>
              <a:ext cx="526640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 marL="457200" indent="-457200" algn="l">
                <a:buFont typeface="+mj-lt"/>
                <a:buAutoNum type="arabicPeriod" startAt="2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</a:t>
              </a: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เมาส์เลือกกลุ่ม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คำสั่ง                </a:t>
              </a:r>
              <a:b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แล้วลากบล็อกคำสั่ง             </a:t>
              </a:r>
              <a:b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มาวางต่อจากบล็อกคำสั่ง</a:t>
              </a:r>
              <a:b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จากนั้นพิมพ์จำนวนการเคลื่อนที่</a:t>
              </a:r>
              <a:b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เป็นเคลื่อน 100 ก้าว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965" y="2384725"/>
              <a:ext cx="1699267" cy="4634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818" y="1563920"/>
              <a:ext cx="1357171" cy="29382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495" y="3023882"/>
              <a:ext cx="1552295" cy="71228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227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54347" y="250881"/>
            <a:ext cx="6083306" cy="944465"/>
            <a:chOff x="3248589" y="250881"/>
            <a:chExt cx="6083306" cy="944465"/>
          </a:xfrm>
        </p:grpSpPr>
        <p:sp>
          <p:nvSpPr>
            <p:cNvPr id="7" name="Rounded Rectangle 6"/>
            <p:cNvSpPr/>
            <p:nvPr/>
          </p:nvSpPr>
          <p:spPr>
            <a:xfrm>
              <a:off x="3248589" y="492548"/>
              <a:ext cx="6083306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32406" y="402648"/>
              <a:ext cx="4399489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46461" y="400749"/>
              <a:ext cx="598543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6739" y="266260"/>
              <a:ext cx="14253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23960" y="272016"/>
              <a:ext cx="35125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ตัวละครเคลื่อนที่ได้อย่างไร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96863" y="250881"/>
              <a:ext cx="6142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4.1</a:t>
              </a:r>
              <a:endParaRPr lang="th-TH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4312" y="1087052"/>
            <a:ext cx="12037168" cy="854080"/>
            <a:chOff x="622918" y="1087052"/>
            <a:chExt cx="12037168" cy="854080"/>
          </a:xfrm>
        </p:grpSpPr>
        <p:sp>
          <p:nvSpPr>
            <p:cNvPr id="15" name="TextBox 14"/>
            <p:cNvSpPr txBox="1"/>
            <p:nvPr/>
          </p:nvSpPr>
          <p:spPr>
            <a:xfrm>
              <a:off x="622918" y="1087052"/>
              <a:ext cx="12037168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 marL="457200" indent="-457200" algn="l">
                <a:buFont typeface="+mj-lt"/>
                <a:buAutoNum type="arabicPeriod" startAt="3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คลิกเมาส์ที่บล็อกคำสั่ง               ให้โปรแกรมทำงาน จะเห็นว่าตัวละครเคลื่อนที่ไปข้างหน้า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9861" y="1310962"/>
              <a:ext cx="1328747" cy="609709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5000" r="8232" b="44722"/>
          <a:stretch/>
        </p:blipFill>
        <p:spPr>
          <a:xfrm>
            <a:off x="2835271" y="2077909"/>
            <a:ext cx="6521458" cy="43845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95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983412" y="468244"/>
            <a:ext cx="5762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 marL="457200" indent="-457200" algn="l">
              <a:lnSpc>
                <a:spcPct val="100000"/>
              </a:lnSpc>
              <a:buFont typeface="+mj-lt"/>
              <a:buAutoNum type="arabicPeriod" startAt="2"/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คลิกเมาส์เลือกคำสั่ง </a:t>
            </a: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บันทึกเป็น...</a:t>
            </a: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แล้วตั้งชื่อไฟล์ จากนั้นคลิกเมาส์ปุ่มตกลง ไฟล์ถูกจัดเก็บไว้</a:t>
            </a:r>
            <a:b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ในโปรแกรม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Scratch</a:t>
            </a:r>
            <a:endParaRPr lang="th-TH" sz="28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4311" y="1763536"/>
            <a:ext cx="5269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คลิกเมาส์เลือกเมนู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ไฟล์ </a:t>
            </a: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โปรแกรมจะแสดงคำสั่งย่อย ๆ ออกมาดังภาพ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1583" y="1"/>
            <a:ext cx="3460138" cy="1673003"/>
            <a:chOff x="311583" y="1"/>
            <a:chExt cx="3460138" cy="1673003"/>
          </a:xfrm>
        </p:grpSpPr>
        <p:sp>
          <p:nvSpPr>
            <p:cNvPr id="33" name="Freeform 32"/>
            <p:cNvSpPr/>
            <p:nvPr/>
          </p:nvSpPr>
          <p:spPr>
            <a:xfrm>
              <a:off x="311583" y="1"/>
              <a:ext cx="3460138" cy="1673003"/>
            </a:xfrm>
            <a:custGeom>
              <a:avLst/>
              <a:gdLst>
                <a:gd name="connsiteX0" fmla="*/ 0 w 3460138"/>
                <a:gd name="connsiteY0" fmla="*/ 0 h 1673003"/>
                <a:gd name="connsiteX1" fmla="*/ 3460138 w 3460138"/>
                <a:gd name="connsiteY1" fmla="*/ 0 h 1673003"/>
                <a:gd name="connsiteX2" fmla="*/ 3434950 w 3460138"/>
                <a:gd name="connsiteY2" fmla="*/ 254989 h 1673003"/>
                <a:gd name="connsiteX3" fmla="*/ 1730069 w 3460138"/>
                <a:gd name="connsiteY3" fmla="*/ 1673003 h 1673003"/>
                <a:gd name="connsiteX4" fmla="*/ 25189 w 3460138"/>
                <a:gd name="connsiteY4" fmla="*/ 254989 h 167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0138" h="1673003">
                  <a:moveTo>
                    <a:pt x="0" y="0"/>
                  </a:moveTo>
                  <a:lnTo>
                    <a:pt x="3460138" y="0"/>
                  </a:lnTo>
                  <a:lnTo>
                    <a:pt x="3434950" y="254989"/>
                  </a:lnTo>
                  <a:cubicBezTo>
                    <a:pt x="3272679" y="1064248"/>
                    <a:pt x="2571037" y="1673003"/>
                    <a:pt x="1730069" y="1673003"/>
                  </a:cubicBezTo>
                  <a:cubicBezTo>
                    <a:pt x="889101" y="1673003"/>
                    <a:pt x="187459" y="1064248"/>
                    <a:pt x="25189" y="254989"/>
                  </a:cubicBezTo>
                  <a:close/>
                </a:path>
              </a:pathLst>
            </a:custGeom>
            <a:solidFill>
              <a:srgbClr val="646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0570" y="357740"/>
              <a:ext cx="2796763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การจัดเก็บไฟล์</a:t>
              </a:r>
            </a:p>
          </p:txBody>
        </p:sp>
      </p:grpSp>
      <p:sp>
        <p:nvSpPr>
          <p:cNvPr id="35" name="Freeform 34"/>
          <p:cNvSpPr/>
          <p:nvPr/>
        </p:nvSpPr>
        <p:spPr>
          <a:xfrm flipV="1">
            <a:off x="3368940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743451" y="982609"/>
            <a:ext cx="743522" cy="743522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23042" r="8102" b="31526"/>
          <a:stretch/>
        </p:blipFill>
        <p:spPr>
          <a:xfrm>
            <a:off x="1590563" y="2637656"/>
            <a:ext cx="3341998" cy="2530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8519" r="7972" b="41204"/>
          <a:stretch/>
        </p:blipFill>
        <p:spPr>
          <a:xfrm>
            <a:off x="7250290" y="1846866"/>
            <a:ext cx="3657600" cy="245154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354459" y="4484098"/>
            <a:ext cx="6358569" cy="2225173"/>
          </a:xfrm>
          <a:prstGeom prst="roundRect">
            <a:avLst>
              <a:gd name="adj" fmla="val 2559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41016" y="4479427"/>
            <a:ext cx="55883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หากต้องการเขียนโปรแกรมให้คอมพิวเตอร์แสดงเสียงกลองทีละเสียง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ที่ไม่เหมือนกันจำนวน 5 เสียง นักเรียนจะทำอย่างไร</a:t>
            </a:r>
          </a:p>
          <a:p>
            <a:pPr>
              <a:lnSpc>
                <a:spcPct val="150000"/>
              </a:lnSpc>
            </a:pP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หากต้องการเขียนโปรแกรมให้ตัวละครเคลื่อนที่เดินไปแล้วเดินกลับ 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นักเรียนจะมีขั้นตอนวิธีอย่างไร</a:t>
            </a:r>
            <a:endParaRPr lang="th-TH" sz="24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86973" y="4625952"/>
            <a:ext cx="602162" cy="579657"/>
            <a:chOff x="5982055" y="4905257"/>
            <a:chExt cx="602162" cy="579657"/>
          </a:xfrm>
        </p:grpSpPr>
        <p:sp>
          <p:nvSpPr>
            <p:cNvPr id="24" name="Oval 23"/>
            <p:cNvSpPr/>
            <p:nvPr/>
          </p:nvSpPr>
          <p:spPr>
            <a:xfrm>
              <a:off x="5982055" y="4905257"/>
              <a:ext cx="561963" cy="56196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22816" y="4961694"/>
              <a:ext cx="461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78982" r="7410" b="6944"/>
          <a:stretch/>
        </p:blipFill>
        <p:spPr>
          <a:xfrm>
            <a:off x="955962" y="5389170"/>
            <a:ext cx="4159250" cy="96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486973" y="5736398"/>
            <a:ext cx="602162" cy="579657"/>
            <a:chOff x="5982055" y="4905257"/>
            <a:chExt cx="602162" cy="579657"/>
          </a:xfrm>
        </p:grpSpPr>
        <p:sp>
          <p:nvSpPr>
            <p:cNvPr id="27" name="Oval 26"/>
            <p:cNvSpPr/>
            <p:nvPr/>
          </p:nvSpPr>
          <p:spPr>
            <a:xfrm>
              <a:off x="5982055" y="4905257"/>
              <a:ext cx="561963" cy="56196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22816" y="4961694"/>
              <a:ext cx="461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57671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491459" y="378866"/>
            <a:ext cx="7061096" cy="915579"/>
          </a:xfrm>
          <a:custGeom>
            <a:avLst/>
            <a:gdLst>
              <a:gd name="connsiteX0" fmla="*/ 285602 w 7061096"/>
              <a:gd name="connsiteY0" fmla="*/ 0 h 915579"/>
              <a:gd name="connsiteX1" fmla="*/ 960621 w 7061096"/>
              <a:gd name="connsiteY1" fmla="*/ 0 h 915579"/>
              <a:gd name="connsiteX2" fmla="*/ 960621 w 7061096"/>
              <a:gd name="connsiteY2" fmla="*/ 1 h 915579"/>
              <a:gd name="connsiteX3" fmla="*/ 6186578 w 7061096"/>
              <a:gd name="connsiteY3" fmla="*/ 1 h 915579"/>
              <a:gd name="connsiteX4" fmla="*/ 6186578 w 7061096"/>
              <a:gd name="connsiteY4" fmla="*/ 3841 h 915579"/>
              <a:gd name="connsiteX5" fmla="*/ 6775494 w 7061096"/>
              <a:gd name="connsiteY5" fmla="*/ 3841 h 915579"/>
              <a:gd name="connsiteX6" fmla="*/ 7061096 w 7061096"/>
              <a:gd name="connsiteY6" fmla="*/ 289443 h 915579"/>
              <a:gd name="connsiteX7" fmla="*/ 7061096 w 7061096"/>
              <a:gd name="connsiteY7" fmla="*/ 629977 h 915579"/>
              <a:gd name="connsiteX8" fmla="*/ 6775494 w 7061096"/>
              <a:gd name="connsiteY8" fmla="*/ 915579 h 915579"/>
              <a:gd name="connsiteX9" fmla="*/ 6100475 w 7061096"/>
              <a:gd name="connsiteY9" fmla="*/ 915579 h 915579"/>
              <a:gd name="connsiteX10" fmla="*/ 6100475 w 7061096"/>
              <a:gd name="connsiteY10" fmla="*/ 915578 h 915579"/>
              <a:gd name="connsiteX11" fmla="*/ 960621 w 7061096"/>
              <a:gd name="connsiteY11" fmla="*/ 915578 h 915579"/>
              <a:gd name="connsiteX12" fmla="*/ 756640 w 7061096"/>
              <a:gd name="connsiteY12" fmla="*/ 915578 h 915579"/>
              <a:gd name="connsiteX13" fmla="*/ 285602 w 7061096"/>
              <a:gd name="connsiteY13" fmla="*/ 915578 h 915579"/>
              <a:gd name="connsiteX14" fmla="*/ 0 w 7061096"/>
              <a:gd name="connsiteY14" fmla="*/ 628773 h 915579"/>
              <a:gd name="connsiteX15" fmla="*/ 0 w 7061096"/>
              <a:gd name="connsiteY15" fmla="*/ 286805 h 915579"/>
              <a:gd name="connsiteX16" fmla="*/ 285602 w 7061096"/>
              <a:gd name="connsiteY16" fmla="*/ 0 h 91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61096" h="915579">
                <a:moveTo>
                  <a:pt x="285602" y="0"/>
                </a:moveTo>
                <a:lnTo>
                  <a:pt x="960621" y="0"/>
                </a:lnTo>
                <a:lnTo>
                  <a:pt x="960621" y="1"/>
                </a:lnTo>
                <a:lnTo>
                  <a:pt x="6186578" y="1"/>
                </a:lnTo>
                <a:lnTo>
                  <a:pt x="6186578" y="3841"/>
                </a:lnTo>
                <a:lnTo>
                  <a:pt x="6775494" y="3841"/>
                </a:lnTo>
                <a:cubicBezTo>
                  <a:pt x="6933228" y="3841"/>
                  <a:pt x="7061096" y="131709"/>
                  <a:pt x="7061096" y="289443"/>
                </a:cubicBezTo>
                <a:lnTo>
                  <a:pt x="7061096" y="629977"/>
                </a:lnTo>
                <a:cubicBezTo>
                  <a:pt x="7061096" y="787711"/>
                  <a:pt x="6933228" y="915579"/>
                  <a:pt x="6775494" y="915579"/>
                </a:cubicBezTo>
                <a:lnTo>
                  <a:pt x="6100475" y="915579"/>
                </a:lnTo>
                <a:lnTo>
                  <a:pt x="6100475" y="915578"/>
                </a:lnTo>
                <a:lnTo>
                  <a:pt x="960621" y="915578"/>
                </a:lnTo>
                <a:lnTo>
                  <a:pt x="756640" y="915578"/>
                </a:lnTo>
                <a:lnTo>
                  <a:pt x="285602" y="915578"/>
                </a:lnTo>
                <a:cubicBezTo>
                  <a:pt x="127868" y="915578"/>
                  <a:pt x="0" y="787172"/>
                  <a:pt x="0" y="628773"/>
                </a:cubicBezTo>
                <a:lnTo>
                  <a:pt x="0" y="286805"/>
                </a:lnTo>
                <a:cubicBezTo>
                  <a:pt x="0" y="128407"/>
                  <a:pt x="127868" y="0"/>
                  <a:pt x="285602" y="0"/>
                </a:cubicBezTo>
                <a:close/>
              </a:path>
            </a:pathLst>
          </a:cu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8099" y="294040"/>
            <a:ext cx="5429938" cy="915577"/>
          </a:xfrm>
          <a:prstGeom prst="rect">
            <a:avLst/>
          </a:prstGeom>
          <a:solidFill>
            <a:srgbClr val="F8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Freeform 5"/>
          <p:cNvSpPr/>
          <p:nvPr/>
        </p:nvSpPr>
        <p:spPr>
          <a:xfrm flipH="1">
            <a:off x="2491459" y="294039"/>
            <a:ext cx="960621" cy="915578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F8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789282" y="294041"/>
            <a:ext cx="5888756" cy="525100"/>
          </a:xfrm>
          <a:custGeom>
            <a:avLst/>
            <a:gdLst>
              <a:gd name="connsiteX0" fmla="*/ 1032 w 5190750"/>
              <a:gd name="connsiteY0" fmla="*/ 0 h 592039"/>
              <a:gd name="connsiteX1" fmla="*/ 5190750 w 5190750"/>
              <a:gd name="connsiteY1" fmla="*/ 0 h 592039"/>
              <a:gd name="connsiteX2" fmla="*/ 5190750 w 5190750"/>
              <a:gd name="connsiteY2" fmla="*/ 592039 h 592039"/>
              <a:gd name="connsiteX3" fmla="*/ 581804 w 5190750"/>
              <a:gd name="connsiteY3" fmla="*/ 592039 h 592039"/>
              <a:gd name="connsiteX4" fmla="*/ 0 w 5190750"/>
              <a:gd name="connsiteY4" fmla="*/ 10235 h 5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0750" h="592039">
                <a:moveTo>
                  <a:pt x="1032" y="0"/>
                </a:moveTo>
                <a:lnTo>
                  <a:pt x="5190750" y="0"/>
                </a:lnTo>
                <a:lnTo>
                  <a:pt x="5190750" y="592039"/>
                </a:lnTo>
                <a:lnTo>
                  <a:pt x="581804" y="592039"/>
                </a:lnTo>
                <a:cubicBezTo>
                  <a:pt x="260483" y="592039"/>
                  <a:pt x="0" y="331556"/>
                  <a:pt x="0" y="10235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591934" y="294039"/>
            <a:ext cx="960621" cy="915579"/>
          </a:xfrm>
          <a:custGeom>
            <a:avLst/>
            <a:gdLst>
              <a:gd name="connsiteX0" fmla="*/ 0 w 960621"/>
              <a:gd name="connsiteY0" fmla="*/ 0 h 911738"/>
              <a:gd name="connsiteX1" fmla="*/ 675019 w 960621"/>
              <a:gd name="connsiteY1" fmla="*/ 0 h 911738"/>
              <a:gd name="connsiteX2" fmla="*/ 960621 w 960621"/>
              <a:gd name="connsiteY2" fmla="*/ 285602 h 911738"/>
              <a:gd name="connsiteX3" fmla="*/ 960621 w 960621"/>
              <a:gd name="connsiteY3" fmla="*/ 626136 h 911738"/>
              <a:gd name="connsiteX4" fmla="*/ 675019 w 960621"/>
              <a:gd name="connsiteY4" fmla="*/ 911738 h 911738"/>
              <a:gd name="connsiteX5" fmla="*/ 0 w 960621"/>
              <a:gd name="connsiteY5" fmla="*/ 911738 h 91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21" h="911738">
                <a:moveTo>
                  <a:pt x="0" y="0"/>
                </a:moveTo>
                <a:lnTo>
                  <a:pt x="675019" y="0"/>
                </a:lnTo>
                <a:cubicBezTo>
                  <a:pt x="832753" y="0"/>
                  <a:pt x="960621" y="127868"/>
                  <a:pt x="960621" y="285602"/>
                </a:cubicBezTo>
                <a:lnTo>
                  <a:pt x="960621" y="626136"/>
                </a:lnTo>
                <a:cubicBezTo>
                  <a:pt x="960621" y="783870"/>
                  <a:pt x="832753" y="911738"/>
                  <a:pt x="675019" y="911738"/>
                </a:cubicBezTo>
                <a:lnTo>
                  <a:pt x="0" y="911738"/>
                </a:lnTo>
                <a:close/>
              </a:path>
            </a:pathLst>
          </a:custGeom>
          <a:solidFill>
            <a:srgbClr val="F4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781BD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6234" y="336497"/>
            <a:ext cx="1105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&gt;&gt;</a:t>
            </a:r>
            <a:endParaRPr lang="en-US" sz="4400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541" y="442035"/>
            <a:ext cx="6061276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แหล่งเรียนรู้</a:t>
            </a:r>
            <a:r>
              <a:rPr lang="th-TH" sz="4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ด้านวิทยาการคอมพิวเตอร์</a:t>
            </a:r>
            <a:endParaRPr lang="th-TH" sz="4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9724" y="1958965"/>
            <a:ext cx="52383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เว็บไซต์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https://code.org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จะมีบทเรียนด้านวิทยาการคอมพิวเตอร์ </a:t>
            </a:r>
          </a:p>
          <a:p>
            <a:pPr>
              <a:lnSpc>
                <a:spcPct val="150000"/>
              </a:lnSpc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เลือกเมนู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Course Catalog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จะมีคอร์สให้เลือกศึกษามากมาย 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1065" y="2000250"/>
            <a:ext cx="4557623" cy="3822700"/>
            <a:chOff x="262081" y="2000250"/>
            <a:chExt cx="4557623" cy="3822700"/>
          </a:xfrm>
        </p:grpSpPr>
        <p:sp>
          <p:nvSpPr>
            <p:cNvPr id="13" name="Rounded Rectangle 12"/>
            <p:cNvSpPr/>
            <p:nvPr/>
          </p:nvSpPr>
          <p:spPr>
            <a:xfrm>
              <a:off x="262081" y="2000250"/>
              <a:ext cx="4557623" cy="3333750"/>
            </a:xfrm>
            <a:prstGeom prst="roundRect">
              <a:avLst>
                <a:gd name="adj" fmla="val 4735"/>
              </a:avLst>
            </a:prstGeom>
            <a:solidFill>
              <a:srgbClr val="9BB4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522" y="2148578"/>
              <a:ext cx="4220740" cy="273485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rapezoid 15"/>
            <p:cNvSpPr/>
            <p:nvPr/>
          </p:nvSpPr>
          <p:spPr>
            <a:xfrm>
              <a:off x="2093217" y="5149850"/>
              <a:ext cx="895350" cy="673100"/>
            </a:xfrm>
            <a:prstGeom prst="trapezoid">
              <a:avLst/>
            </a:prstGeom>
            <a:solidFill>
              <a:srgbClr val="9BB4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416316" y="5011210"/>
              <a:ext cx="249153" cy="249153"/>
            </a:xfrm>
            <a:prstGeom prst="ellipse">
              <a:avLst/>
            </a:prstGeom>
            <a:solidFill>
              <a:srgbClr val="537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54347" y="206700"/>
            <a:ext cx="6083306" cy="949047"/>
            <a:chOff x="3248589" y="206700"/>
            <a:chExt cx="6083306" cy="949047"/>
          </a:xfrm>
        </p:grpSpPr>
        <p:sp>
          <p:nvSpPr>
            <p:cNvPr id="5" name="Rounded Rectangle 4"/>
            <p:cNvSpPr/>
            <p:nvPr/>
          </p:nvSpPr>
          <p:spPr>
            <a:xfrm>
              <a:off x="3248589" y="492548"/>
              <a:ext cx="6083306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932406" y="402648"/>
              <a:ext cx="4399489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346461" y="400749"/>
              <a:ext cx="598543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26739" y="277146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84065" y="206700"/>
              <a:ext cx="3650359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สนุกกับการสร้างตัวละคร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20909" y="316197"/>
              <a:ext cx="5661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4.2</a:t>
              </a:r>
              <a:endParaRPr lang="th-TH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3" name="Round Same Side Corner Rectangle 12"/>
          <p:cNvSpPr/>
          <p:nvPr/>
        </p:nvSpPr>
        <p:spPr>
          <a:xfrm flipV="1">
            <a:off x="548274" y="1266410"/>
            <a:ext cx="1368579" cy="566207"/>
          </a:xfrm>
          <a:prstGeom prst="round2SameRect">
            <a:avLst>
              <a:gd name="adj1" fmla="val 27774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682" y="1258871"/>
            <a:ext cx="3615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ตอนที่ 1      โปรแกรมลากเส้น</a:t>
            </a:r>
            <a:endParaRPr lang="th-TH" sz="32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273" y="2096640"/>
            <a:ext cx="66585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นักเรียนฝึกเขียนโปรแกรมลากเส้น </a:t>
            </a:r>
            <a:b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โดยปฏิบัติตามขั้นตอน ดังนี้</a:t>
            </a:r>
          </a:p>
          <a:p>
            <a:pPr marL="457200" indent="-457200">
              <a:buAutoNum type="arabicPeriod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เปิดเว็บไซต์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https://code.org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AutoNum type="arabicPeriod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คลิกเมาส์เลือกหัวข้อนักเรียน</a:t>
            </a:r>
          </a:p>
          <a:p>
            <a:pPr marL="457200" indent="-457200">
              <a:buAutoNum type="arabicPeriod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คลิกเมาส์เลือกคอร์ส 1</a:t>
            </a:r>
          </a:p>
          <a:p>
            <a:pPr marL="457200" indent="-457200">
              <a:buAutoNum type="arabicPeriod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คลิกเมาส์เลือกบทเรียนลำดับที่ 8 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ศิลปิน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: Sequence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แล้วคลิกเมาส์เลือกข้อ 1</a:t>
            </a:r>
          </a:p>
          <a:p>
            <a:pPr marL="457200" indent="-457200">
              <a:buAutoNum type="arabicPeriod"/>
            </a:pP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67" y="1473740"/>
            <a:ext cx="5554093" cy="51928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41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48733" y="667471"/>
            <a:ext cx="548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โจทย์ต้องการให้คลิกเมาส์ลากบล็อกคำสั่ง</a:t>
            </a:r>
            <a:b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มาวางต่อจากบล็อกคำสั่ง                   บนพื้นที่ทำงาน จำนวน 1 บล็อก เพื่อเขียนโปรแกรมให้</a:t>
            </a:r>
            <a:b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ตัวละครวาดภาพส่วนที่ขาดไป ทดลองคลิกเมาส์</a:t>
            </a:r>
            <a:b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ลากบล็อกคำสั่ง ดังนี้</a:t>
            </a:r>
          </a:p>
          <a:p>
            <a:pPr marL="457200" indent="-457200">
              <a:buAutoNum type="arabicPeriod" startAt="5"/>
            </a:pPr>
            <a:endParaRPr lang="th-TH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6867" y="667471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คลิกเมาส์ที่ปุ่ม                 แล้วดูการทำงาน </a:t>
            </a:r>
            <a:b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จะพบว่าตัวละครลากเส้นมาครบ ดังภาพ</a:t>
            </a:r>
          </a:p>
          <a:p>
            <a:pPr marL="457200" indent="-457200">
              <a:buAutoNum type="arabicPeriod" startAt="6"/>
            </a:pPr>
            <a:endParaRPr lang="th-TH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83" y="1828112"/>
            <a:ext cx="3990768" cy="24963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5" y="3075511"/>
            <a:ext cx="4588831" cy="249782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765457" y="4783970"/>
            <a:ext cx="6342395" cy="553699"/>
            <a:chOff x="1372317" y="6014293"/>
            <a:chExt cx="6342395" cy="553699"/>
          </a:xfrm>
        </p:grpSpPr>
        <p:sp>
          <p:nvSpPr>
            <p:cNvPr id="20" name="Rounded Rectangle 19"/>
            <p:cNvSpPr/>
            <p:nvPr/>
          </p:nvSpPr>
          <p:spPr>
            <a:xfrm>
              <a:off x="1372317" y="6014293"/>
              <a:ext cx="6309029" cy="494172"/>
            </a:xfrm>
            <a:prstGeom prst="roundRect">
              <a:avLst>
                <a:gd name="adj" fmla="val 370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537200" y="6082907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37782" y="6044772"/>
              <a:ext cx="58769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นักเรียนสามารถสั่งให้โปรแกรมลากเส้นไปในทิศทางใด ได้บ้าง</a:t>
              </a:r>
              <a:endParaRPr lang="th-TH" sz="28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52440" y="6037187"/>
              <a:ext cx="274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?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07" y="599262"/>
            <a:ext cx="793419" cy="4951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11" y="1185287"/>
            <a:ext cx="1357608" cy="347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54" y="667471"/>
            <a:ext cx="1143691" cy="435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98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5712" y="-348352"/>
            <a:ext cx="485421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7200" b="1" dirty="0" smtClean="0">
                <a:solidFill>
                  <a:srgbClr val="FAA73F"/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</a:t>
            </a:r>
          </a:p>
        </p:txBody>
      </p:sp>
      <p:sp>
        <p:nvSpPr>
          <p:cNvPr id="52" name="Oval 51"/>
          <p:cNvSpPr/>
          <p:nvPr/>
        </p:nvSpPr>
        <p:spPr>
          <a:xfrm>
            <a:off x="4598438" y="1627070"/>
            <a:ext cx="2995124" cy="2995124"/>
          </a:xfrm>
          <a:prstGeom prst="ellipse">
            <a:avLst/>
          </a:prstGeom>
          <a:solidFill>
            <a:srgbClr val="F4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>
                  <a:lumMod val="8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627070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87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1771432"/>
            <a:ext cx="2706398" cy="2706398"/>
          </a:xfrm>
          <a:prstGeom prst="ellipse">
            <a:avLst/>
          </a:prstGeom>
          <a:solidFill>
            <a:srgbClr val="FBC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>
                  <a:lumMod val="8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1899169"/>
            <a:ext cx="2450926" cy="2450927"/>
          </a:xfrm>
          <a:prstGeom prst="ellipse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2158" y="2441233"/>
            <a:ext cx="1367682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การเขียน</a:t>
            </a:r>
            <a:b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โปรแกรม</a:t>
            </a:r>
            <a:endParaRPr lang="en-US" sz="36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59461" y="3124631"/>
            <a:ext cx="3662073" cy="2628532"/>
            <a:chOff x="7559461" y="3489019"/>
            <a:chExt cx="3662073" cy="2628532"/>
          </a:xfrm>
        </p:grpSpPr>
        <p:cxnSp>
          <p:nvCxnSpPr>
            <p:cNvPr id="66" name="Elbow Connector 65"/>
            <p:cNvCxnSpPr/>
            <p:nvPr/>
          </p:nvCxnSpPr>
          <p:spPr>
            <a:xfrm>
              <a:off x="7559461" y="3489019"/>
              <a:ext cx="1974928" cy="1957335"/>
            </a:xfrm>
            <a:prstGeom prst="bentConnector2">
              <a:avLst/>
            </a:prstGeom>
            <a:ln w="127000">
              <a:solidFill>
                <a:srgbClr val="F471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7890460" y="4611726"/>
              <a:ext cx="3242950" cy="1401311"/>
              <a:chOff x="7578206" y="1742866"/>
              <a:chExt cx="3685057" cy="1401311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7578206" y="1742866"/>
                <a:ext cx="3685057" cy="140131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7578206" y="1742867"/>
                <a:ext cx="3685056" cy="338166"/>
              </a:xfrm>
              <a:custGeom>
                <a:avLst/>
                <a:gdLst>
                  <a:gd name="connsiteX0" fmla="*/ 206833 w 3508311"/>
                  <a:gd name="connsiteY0" fmla="*/ 0 h 338166"/>
                  <a:gd name="connsiteX1" fmla="*/ 3301478 w 3508311"/>
                  <a:gd name="connsiteY1" fmla="*/ 0 h 338166"/>
                  <a:gd name="connsiteX2" fmla="*/ 3508311 w 3508311"/>
                  <a:gd name="connsiteY2" fmla="*/ 206833 h 338166"/>
                  <a:gd name="connsiteX3" fmla="*/ 3508311 w 3508311"/>
                  <a:gd name="connsiteY3" fmla="*/ 338166 h 338166"/>
                  <a:gd name="connsiteX4" fmla="*/ 0 w 3508311"/>
                  <a:gd name="connsiteY4" fmla="*/ 338166 h 338166"/>
                  <a:gd name="connsiteX5" fmla="*/ 0 w 3508311"/>
                  <a:gd name="connsiteY5" fmla="*/ 206833 h 338166"/>
                  <a:gd name="connsiteX6" fmla="*/ 206833 w 3508311"/>
                  <a:gd name="connsiteY6" fmla="*/ 0 h 33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8311" h="338166">
                    <a:moveTo>
                      <a:pt x="206833" y="0"/>
                    </a:moveTo>
                    <a:lnTo>
                      <a:pt x="3301478" y="0"/>
                    </a:lnTo>
                    <a:cubicBezTo>
                      <a:pt x="3415709" y="0"/>
                      <a:pt x="3508311" y="92602"/>
                      <a:pt x="3508311" y="206833"/>
                    </a:cubicBezTo>
                    <a:lnTo>
                      <a:pt x="3508311" y="338166"/>
                    </a:lnTo>
                    <a:lnTo>
                      <a:pt x="0" y="338166"/>
                    </a:lnTo>
                    <a:lnTo>
                      <a:pt x="0" y="206833"/>
                    </a:lnTo>
                    <a:cubicBezTo>
                      <a:pt x="0" y="92602"/>
                      <a:pt x="92602" y="0"/>
                      <a:pt x="206833" y="0"/>
                    </a:cubicBezTo>
                    <a:close/>
                  </a:path>
                </a:pathLst>
              </a:custGeom>
              <a:solidFill>
                <a:srgbClr val="F471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866127" y="4917222"/>
              <a:ext cx="335540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แหล่งเรียนรู้</a:t>
              </a:r>
              <a:b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ด้านวิทยาการคอมพิวเตอร์</a:t>
              </a:r>
              <a:endParaRPr lang="en-US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27042" y="3124632"/>
            <a:ext cx="5110471" cy="3775186"/>
            <a:chOff x="1127042" y="3124632"/>
            <a:chExt cx="5110471" cy="3775186"/>
          </a:xfrm>
        </p:grpSpPr>
        <p:cxnSp>
          <p:nvCxnSpPr>
            <p:cNvPr id="17" name="Elbow Connector 16"/>
            <p:cNvCxnSpPr>
              <a:endCxn id="25" idx="1"/>
            </p:cNvCxnSpPr>
            <p:nvPr/>
          </p:nvCxnSpPr>
          <p:spPr>
            <a:xfrm>
              <a:off x="2670748" y="5392059"/>
              <a:ext cx="696609" cy="579757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87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>
              <a:endCxn id="26" idx="1"/>
            </p:cNvCxnSpPr>
            <p:nvPr/>
          </p:nvCxnSpPr>
          <p:spPr>
            <a:xfrm rot="16200000" flipH="1">
              <a:off x="2481890" y="5587792"/>
              <a:ext cx="1177719" cy="800002"/>
            </a:xfrm>
            <a:prstGeom prst="bentConnector2">
              <a:avLst/>
            </a:prstGeom>
            <a:ln w="57150">
              <a:solidFill>
                <a:srgbClr val="87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3417544" y="6245188"/>
              <a:ext cx="1566967" cy="487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384887" y="5676145"/>
              <a:ext cx="2852626" cy="487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27042" y="3124632"/>
              <a:ext cx="3505496" cy="2363679"/>
              <a:chOff x="1127042" y="3489020"/>
              <a:chExt cx="3505496" cy="2363679"/>
            </a:xfrm>
          </p:grpSpPr>
          <p:cxnSp>
            <p:nvCxnSpPr>
              <p:cNvPr id="57" name="Elbow Connector 56"/>
              <p:cNvCxnSpPr/>
              <p:nvPr/>
            </p:nvCxnSpPr>
            <p:spPr>
              <a:xfrm flipH="1">
                <a:off x="2657610" y="3489020"/>
                <a:ext cx="1974928" cy="1957335"/>
              </a:xfrm>
              <a:prstGeom prst="bentConnector2">
                <a:avLst/>
              </a:prstGeom>
              <a:ln w="127000">
                <a:solidFill>
                  <a:srgbClr val="87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1127042" y="4611727"/>
                <a:ext cx="3087409" cy="1240972"/>
                <a:chOff x="711418" y="2336195"/>
                <a:chExt cx="3508311" cy="1240972"/>
              </a:xfrm>
            </p:grpSpPr>
            <p:sp>
              <p:nvSpPr>
                <p:cNvPr id="37" name="Rounded Rectangle 36"/>
                <p:cNvSpPr/>
                <p:nvPr/>
              </p:nvSpPr>
              <p:spPr>
                <a:xfrm>
                  <a:off x="711418" y="2336195"/>
                  <a:ext cx="3508311" cy="1240972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711418" y="2336195"/>
                  <a:ext cx="3508311" cy="338166"/>
                </a:xfrm>
                <a:custGeom>
                  <a:avLst/>
                  <a:gdLst>
                    <a:gd name="connsiteX0" fmla="*/ 206833 w 3508311"/>
                    <a:gd name="connsiteY0" fmla="*/ 0 h 338166"/>
                    <a:gd name="connsiteX1" fmla="*/ 3301478 w 3508311"/>
                    <a:gd name="connsiteY1" fmla="*/ 0 h 338166"/>
                    <a:gd name="connsiteX2" fmla="*/ 3508311 w 3508311"/>
                    <a:gd name="connsiteY2" fmla="*/ 206833 h 338166"/>
                    <a:gd name="connsiteX3" fmla="*/ 3508311 w 3508311"/>
                    <a:gd name="connsiteY3" fmla="*/ 338166 h 338166"/>
                    <a:gd name="connsiteX4" fmla="*/ 0 w 3508311"/>
                    <a:gd name="connsiteY4" fmla="*/ 338166 h 338166"/>
                    <a:gd name="connsiteX5" fmla="*/ 0 w 3508311"/>
                    <a:gd name="connsiteY5" fmla="*/ 206833 h 338166"/>
                    <a:gd name="connsiteX6" fmla="*/ 206833 w 3508311"/>
                    <a:gd name="connsiteY6" fmla="*/ 0 h 33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08311" h="338166">
                      <a:moveTo>
                        <a:pt x="206833" y="0"/>
                      </a:moveTo>
                      <a:lnTo>
                        <a:pt x="3301478" y="0"/>
                      </a:lnTo>
                      <a:cubicBezTo>
                        <a:pt x="3415709" y="0"/>
                        <a:pt x="3508311" y="92602"/>
                        <a:pt x="3508311" y="206833"/>
                      </a:cubicBezTo>
                      <a:lnTo>
                        <a:pt x="3508311" y="338166"/>
                      </a:lnTo>
                      <a:lnTo>
                        <a:pt x="0" y="338166"/>
                      </a:lnTo>
                      <a:lnTo>
                        <a:pt x="0" y="206833"/>
                      </a:lnTo>
                      <a:cubicBezTo>
                        <a:pt x="0" y="92602"/>
                        <a:pt x="92602" y="0"/>
                        <a:pt x="206833" y="0"/>
                      </a:cubicBezTo>
                      <a:close/>
                    </a:path>
                  </a:pathLst>
                </a:custGeom>
                <a:solidFill>
                  <a:srgbClr val="878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1236603" y="5167662"/>
                <a:ext cx="28312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3600" dirty="0" smtClean="0">
                    <a:latin typeface="TH Sarabun New" pitchFamily="34" charset="-34"/>
                    <a:cs typeface="TH Sarabun New" pitchFamily="34" charset="-34"/>
                  </a:rPr>
                  <a:t>โปรแกรมคอมพิวเตอร์</a:t>
                </a:r>
                <a:endParaRPr lang="en-US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367357" y="5648650"/>
              <a:ext cx="27414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วิธีการเขียนโปรแกรม</a:t>
              </a:r>
              <a:endParaRPr lang="en-US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70750" y="6253487"/>
              <a:ext cx="14141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ขั้นตอนวิธี</a:t>
              </a:r>
              <a:endParaRPr lang="en-US" sz="36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2615" y="298476"/>
            <a:ext cx="3994752" cy="649097"/>
            <a:chOff x="-12615" y="298476"/>
            <a:chExt cx="3994752" cy="649097"/>
          </a:xfrm>
        </p:grpSpPr>
        <p:sp>
          <p:nvSpPr>
            <p:cNvPr id="34" name="Rectangle 33"/>
            <p:cNvSpPr/>
            <p:nvPr/>
          </p:nvSpPr>
          <p:spPr>
            <a:xfrm>
              <a:off x="-12615" y="298476"/>
              <a:ext cx="3994752" cy="578889"/>
            </a:xfrm>
            <a:prstGeom prst="rect">
              <a:avLst/>
            </a:prstGeom>
            <a:solidFill>
              <a:srgbClr val="FAA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TextBox 2"/>
            <p:cNvSpPr txBox="1"/>
            <p:nvPr/>
          </p:nvSpPr>
          <p:spPr>
            <a:xfrm>
              <a:off x="14193" y="301242"/>
              <a:ext cx="3869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แผนผังหัวข้อหน่วยการ</a:t>
              </a: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เรียนรู้</a:t>
              </a:r>
              <a:endParaRPr lang="th-TH" sz="3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71450" y="265480"/>
            <a:ext cx="678086" cy="737948"/>
            <a:chOff x="2879227" y="692035"/>
            <a:chExt cx="678086" cy="737948"/>
          </a:xfrm>
        </p:grpSpPr>
        <p:sp>
          <p:nvSpPr>
            <p:cNvPr id="41" name="Oval 40"/>
            <p:cNvSpPr/>
            <p:nvPr/>
          </p:nvSpPr>
          <p:spPr>
            <a:xfrm>
              <a:off x="2879227" y="692035"/>
              <a:ext cx="678086" cy="67808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solidFill>
                <a:srgbClr val="FAA73F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37042" y="783652"/>
              <a:ext cx="321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888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t="27456" r="7799" b="26617"/>
          <a:stretch/>
        </p:blipFill>
        <p:spPr>
          <a:xfrm>
            <a:off x="6549654" y="1736792"/>
            <a:ext cx="5304613" cy="404368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54347" y="261130"/>
            <a:ext cx="6083306" cy="894617"/>
            <a:chOff x="3248589" y="261130"/>
            <a:chExt cx="6083306" cy="894617"/>
          </a:xfrm>
        </p:grpSpPr>
        <p:sp>
          <p:nvSpPr>
            <p:cNvPr id="5" name="Rounded Rectangle 4"/>
            <p:cNvSpPr/>
            <p:nvPr/>
          </p:nvSpPr>
          <p:spPr>
            <a:xfrm>
              <a:off x="3248589" y="492548"/>
              <a:ext cx="6083306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932406" y="402648"/>
              <a:ext cx="4399489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346461" y="400749"/>
              <a:ext cx="598543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15853" y="277146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01156" y="261130"/>
              <a:ext cx="3307316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สนุกกับการสร้างตัวละคร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20909" y="305311"/>
              <a:ext cx="5661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4.2</a:t>
              </a:r>
              <a:endParaRPr lang="th-TH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3" name="Round Same Side Corner Rectangle 12"/>
          <p:cNvSpPr/>
          <p:nvPr/>
        </p:nvSpPr>
        <p:spPr>
          <a:xfrm flipV="1">
            <a:off x="548274" y="1266410"/>
            <a:ext cx="1368579" cy="566207"/>
          </a:xfrm>
          <a:prstGeom prst="round2SameRect">
            <a:avLst>
              <a:gd name="adj1" fmla="val 27774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8252" y="1062923"/>
            <a:ext cx="471956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ตอนที่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    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โปรแกรมเปลี่ยนรูปร่าง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9159" y="1900692"/>
            <a:ext cx="66585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นักเรียนฝึกเขียนโปรแกรมเปลี่ยนรูปร่าง </a:t>
            </a:r>
            <a:b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โดยปฏิบัติตามขั้นตอน ดังนี้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คลิกเมาส์เลือกคอร์ส 1 บทเรียนลำดับที่ 16 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Play Lab : Create a Story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แล้วคลิกเมาส์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เลือกข้อ 5 ดังภาพ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09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276958" y="1433116"/>
            <a:ext cx="548640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คลิกเมาส์เปลี่ยนอารมณ์เป็นหน้ายิ้ม</a:t>
            </a:r>
          </a:p>
          <a:p>
            <a:pPr marL="457200" indent="-457200">
              <a:lnSpc>
                <a:spcPct val="150000"/>
              </a:lnSpc>
              <a:buAutoNum type="arabicPeriod" startAt="3"/>
            </a:pPr>
            <a:endParaRPr lang="th-TH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10370" r="7799" b="59506"/>
          <a:stretch/>
        </p:blipFill>
        <p:spPr>
          <a:xfrm>
            <a:off x="6563874" y="2246795"/>
            <a:ext cx="5199484" cy="2587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56297" r="7689" b="7753"/>
          <a:stretch/>
        </p:blipFill>
        <p:spPr>
          <a:xfrm>
            <a:off x="893066" y="2626782"/>
            <a:ext cx="4637916" cy="27675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824" y="584008"/>
            <a:ext cx="5486400" cy="2677656"/>
            <a:chOff x="468824" y="769070"/>
            <a:chExt cx="5486400" cy="2677656"/>
          </a:xfrm>
        </p:grpSpPr>
        <p:sp>
          <p:nvSpPr>
            <p:cNvPr id="16" name="TextBox 15"/>
            <p:cNvSpPr txBox="1"/>
            <p:nvPr/>
          </p:nvSpPr>
          <p:spPr>
            <a:xfrm>
              <a:off x="468824" y="769070"/>
              <a:ext cx="54864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2"/>
              </a:pP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คลิกเมาส์ลากบล็อกคำสั่ง                   มาวาง</a:t>
              </a:r>
              <a:b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ต่อจากบล็อกคำสั่ง                    </a:t>
              </a:r>
              <a:r>
                <a: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เพื่อเขียนโปรแกรมให้ตัวละครเปลี่ยนใบหน้าเป็นหน้ายิ้ม</a:t>
              </a:r>
            </a:p>
            <a:p>
              <a:pPr marL="457200" indent="-457200">
                <a:lnSpc>
                  <a:spcPct val="150000"/>
                </a:lnSpc>
                <a:buAutoNum type="arabicPeriod" startAt="2"/>
              </a:pPr>
              <a:endPara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534" y="1029791"/>
              <a:ext cx="1105008" cy="33273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314" y="1678444"/>
              <a:ext cx="1443983" cy="36986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0" y="167133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21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33355" y="389018"/>
            <a:ext cx="9211733" cy="1754326"/>
            <a:chOff x="3352799" y="450725"/>
            <a:chExt cx="9211733" cy="1754326"/>
          </a:xfrm>
        </p:grpSpPr>
        <p:sp>
          <p:nvSpPr>
            <p:cNvPr id="16" name="TextBox 15"/>
            <p:cNvSpPr txBox="1"/>
            <p:nvPr/>
          </p:nvSpPr>
          <p:spPr>
            <a:xfrm>
              <a:off x="3352799" y="450725"/>
              <a:ext cx="921173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คลิกเมาส์ที่ปุ่ม               แล้วดูการทำงาน จะพบว่าตัวละครเปลี่ยนใบหน้าเป็นหน้ายิ้ม</a:t>
              </a:r>
            </a:p>
            <a:p>
              <a:pPr marL="457200" indent="-457200">
                <a:buAutoNum type="arabicPeriod" startAt="4"/>
              </a:pP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2052" y="509998"/>
              <a:ext cx="1242440" cy="47301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9359"/>
          <a:stretch/>
        </p:blipFill>
        <p:spPr>
          <a:xfrm>
            <a:off x="2880298" y="1551093"/>
            <a:ext cx="5684721" cy="3606094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2252548" y="5875421"/>
            <a:ext cx="8669138" cy="704062"/>
            <a:chOff x="1437633" y="5935912"/>
            <a:chExt cx="8669138" cy="704062"/>
          </a:xfrm>
        </p:grpSpPr>
        <p:sp>
          <p:nvSpPr>
            <p:cNvPr id="11" name="Rounded Rectangle 10"/>
            <p:cNvSpPr/>
            <p:nvPr/>
          </p:nvSpPr>
          <p:spPr>
            <a:xfrm>
              <a:off x="1437633" y="6014293"/>
              <a:ext cx="8657856" cy="494172"/>
            </a:xfrm>
            <a:prstGeom prst="roundRect">
              <a:avLst>
                <a:gd name="adj" fmla="val 3704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37200" y="6082907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03884" y="5935912"/>
              <a:ext cx="820288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หากนักเรียนต้องการให้ตัวละครเปลี่ยนใบหน้าให้แสดงอารมณ์โกรธ นักเรียนจะเขียนโปรแกรมอย่างไร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52440" y="5993643"/>
              <a:ext cx="274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?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758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54347" y="282902"/>
            <a:ext cx="6083306" cy="872845"/>
            <a:chOff x="3248589" y="282902"/>
            <a:chExt cx="6083306" cy="872845"/>
          </a:xfrm>
        </p:grpSpPr>
        <p:sp>
          <p:nvSpPr>
            <p:cNvPr id="5" name="Rounded Rectangle 4"/>
            <p:cNvSpPr/>
            <p:nvPr/>
          </p:nvSpPr>
          <p:spPr>
            <a:xfrm>
              <a:off x="3248589" y="492548"/>
              <a:ext cx="6083306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932406" y="402648"/>
              <a:ext cx="4399489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248589" y="404234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346461" y="400749"/>
              <a:ext cx="598543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873399" y="407778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96470" y="309804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14069" y="282902"/>
              <a:ext cx="3307316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สนุกกับการสร้างตัวละคร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44152" y="359741"/>
              <a:ext cx="519694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4.2</a:t>
              </a:r>
              <a:endParaRPr lang="th-TH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3" name="Round Same Side Corner Rectangle 12"/>
          <p:cNvSpPr/>
          <p:nvPr/>
        </p:nvSpPr>
        <p:spPr>
          <a:xfrm flipV="1">
            <a:off x="548274" y="1266410"/>
            <a:ext cx="1368579" cy="566207"/>
          </a:xfrm>
          <a:prstGeom prst="round2SameRect">
            <a:avLst>
              <a:gd name="adj1" fmla="val 27774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682" y="1084695"/>
            <a:ext cx="459613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ตอนที่ 3      โปรแกรมย้ายตัวละคร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273" y="1955122"/>
            <a:ext cx="6929487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นักเรียนฝึกเขียนโปรแกรมย้ายตัวละคร โดยปฏิบัติตามขั้นตอน ดังนี้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คลิกเมาส์เลือกคอร์ส 2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คลิกเมาส์เลือกบทเรียนลำดับที่ 3 </a:t>
            </a:r>
            <a:b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เขาวงกต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:</a:t>
            </a: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Sequence </a:t>
            </a: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เลือกคลิกเมาส์เลือกข้อ 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82" y="2830908"/>
            <a:ext cx="5793628" cy="31803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2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461585" y="769071"/>
            <a:ext cx="58610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คลิกเมาส์เลือกปุ่ม             จะพบว่าตัวละครเคลื่อนที่ไปข้างหน้า 2 ครั้ง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เมื่อโปรแกรมทำงานจบจะพบ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หน้าจอ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คอมพิวเตอร์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ดังภาพ 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ให้คลิกเมาส์ที่ปุ่มแสดงโค้ด</a:t>
            </a:r>
          </a:p>
          <a:p>
            <a:pPr marL="457200" indent="-457200">
              <a:lnSpc>
                <a:spcPct val="150000"/>
              </a:lnSpc>
              <a:buAutoNum type="arabicPeriod" startAt="4"/>
            </a:pP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66272" r="10428" b="7259"/>
          <a:stretch/>
        </p:blipFill>
        <p:spPr>
          <a:xfrm>
            <a:off x="623984" y="2962894"/>
            <a:ext cx="5054600" cy="2359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7" t="15407" r="21773" b="67434"/>
          <a:stretch/>
        </p:blipFill>
        <p:spPr>
          <a:xfrm>
            <a:off x="7047331" y="4502250"/>
            <a:ext cx="4689549" cy="2116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0103" y="940476"/>
            <a:ext cx="1076525" cy="4745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4487" y="377186"/>
            <a:ext cx="5486400" cy="3046988"/>
            <a:chOff x="264487" y="377186"/>
            <a:chExt cx="5486400" cy="3046988"/>
          </a:xfrm>
        </p:grpSpPr>
        <p:sp>
          <p:nvSpPr>
            <p:cNvPr id="16" name="TextBox 15"/>
            <p:cNvSpPr txBox="1"/>
            <p:nvPr/>
          </p:nvSpPr>
          <p:spPr>
            <a:xfrm>
              <a:off x="264487" y="377186"/>
              <a:ext cx="54864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3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จากโปรแกรมจะเห็นว่าต้องการให้ตัวละครเดินหน้าไป 2 ครั้ง ดังนั้นให้คลิกเมาส์ลากบล็อกคำสั่ง                 </a:t>
              </a:r>
              <a:b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มาวางต่อจากบล็อกคำสั่ง  </a:t>
              </a:r>
              <a:b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บนพื้นที่ทำงาน จำนวน 2 บล็อก</a:t>
              </a:r>
            </a:p>
            <a:p>
              <a:pPr marL="457200" indent="-457200">
                <a:buAutoNum type="arabicPeriod" startAt="3"/>
              </a:pPr>
              <a:endPara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0456" y="1834314"/>
              <a:ext cx="1782915" cy="5228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1385" y="1295329"/>
              <a:ext cx="1681529" cy="60535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180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48733" y="660939"/>
            <a:ext cx="53966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โปรแกรมจะแสดงคำสั่งโปรแกรมออกมาทางหน้าจอคอมพิวเตอร์ คำสั่งนี้หมายความว่า โปรแกรมที่เราเขียนควบคุมตัวละครมีคำสั่งทั้งหมด 2 บรรทัดนั่นเอง</a:t>
            </a:r>
          </a:p>
          <a:p>
            <a:pPr marL="457200" indent="-457200">
              <a:buAutoNum type="arabicPeriod" startAt="6"/>
            </a:pP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t="46321" r="23849" b="26716"/>
          <a:stretch/>
        </p:blipFill>
        <p:spPr>
          <a:xfrm>
            <a:off x="1176745" y="2820686"/>
            <a:ext cx="4267201" cy="327232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595534" y="4645879"/>
            <a:ext cx="4851400" cy="1191952"/>
            <a:chOff x="1372317" y="5843692"/>
            <a:chExt cx="4851400" cy="1191952"/>
          </a:xfrm>
        </p:grpSpPr>
        <p:sp>
          <p:nvSpPr>
            <p:cNvPr id="6" name="Rounded Rectangle 5"/>
            <p:cNvSpPr/>
            <p:nvPr/>
          </p:nvSpPr>
          <p:spPr>
            <a:xfrm>
              <a:off x="1372317" y="5843692"/>
              <a:ext cx="4851400" cy="1164971"/>
            </a:xfrm>
            <a:prstGeom prst="roundRect">
              <a:avLst>
                <a:gd name="adj" fmla="val 190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537200" y="6082907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2112" y="5881482"/>
              <a:ext cx="4319833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หากนักเรียนต้องการให้ตัวละครย้ายตำแหน่งให้เลี้ยวซ้ายและเลี้ยวขวา นักเรียนจะเขียนโปรแกรมอย่างไร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63326" y="5982757"/>
              <a:ext cx="274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?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9448"/>
          <a:stretch/>
        </p:blipFill>
        <p:spPr>
          <a:xfrm>
            <a:off x="6457288" y="897842"/>
            <a:ext cx="5122334" cy="3252927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396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0447" y="338461"/>
            <a:ext cx="8010526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</a:t>
            </a: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ตัวชี้วัด</a:t>
            </a:r>
            <a:endParaRPr lang="th-TH" sz="36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4" y="1937636"/>
            <a:ext cx="7037504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เหตุใดต้องมีการส่งเสริมให้นักเรียนฝึกเขียนโปรแกรม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เพื่อพัฒนาประเทศไทย 4.0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เพื่อพัฒนาโรงเรียนให้มีชื่อเสียง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เพื่อพัฒนาความคิดสร้างสรรค์ในตัวนักเรียน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5595" y="1294148"/>
            <a:ext cx="624081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หน่วยงานเรียนรู้ที่ </a:t>
            </a:r>
            <a:r>
              <a:rPr lang="th-TH" sz="44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44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4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44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เขียน</a:t>
            </a:r>
            <a:r>
              <a:rPr lang="th-TH" sz="44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โปรแกรม</a:t>
            </a:r>
            <a:endParaRPr lang="th-TH" sz="44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ctr"/>
            <a:endParaRPr lang="th-TH" sz="44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ctr"/>
            <a:endParaRPr lang="en-US" sz="44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54569" y="563586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48400" y="3045630"/>
            <a:ext cx="5676901" cy="1569661"/>
            <a:chOff x="6248400" y="3045630"/>
            <a:chExt cx="5676901" cy="1569661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248400" y="3045630"/>
              <a:ext cx="5113020" cy="1404449"/>
            </a:xfrm>
            <a:prstGeom prst="wedgeRoundRectCallout">
              <a:avLst>
                <a:gd name="adj1" fmla="val 37083"/>
                <a:gd name="adj2" fmla="val 8612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61761" y="3045631"/>
              <a:ext cx="54635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ฝึกเขียนโปรแกรมเป็นเครื่องมือสำคัญที่ใช้ส่งเสริมพัฒนาการทางความคิดสร้างสรรค์ในตัวนักเรียน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6" y="163345"/>
            <a:ext cx="839586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57" y="163345"/>
            <a:ext cx="739422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7653057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หากนักเรียนจะเขียนโปรแกรมต้องทำอะไรเป็นอันดับแรก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นำผลที่ได้ไปใช้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วิเคราะห์ปัญหา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หาผลลัพธ์ของโปรแกรม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376570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96200" y="2392114"/>
            <a:ext cx="3744681" cy="2062103"/>
            <a:chOff x="7696200" y="2392114"/>
            <a:chExt cx="3744681" cy="2062103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7696200" y="2430780"/>
              <a:ext cx="3603171" cy="1905000"/>
            </a:xfrm>
            <a:prstGeom prst="wedgeRoundRectCallout">
              <a:avLst>
                <a:gd name="adj1" fmla="val 40166"/>
                <a:gd name="adj2" fmla="val 7752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88650" y="2392114"/>
              <a:ext cx="365223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เพราะการวิเคราะห์ปัญหาต้องทำเป็นอันดับแรก เพื่อพิจารณาว่าโจทย์ต้องการผลลัพธ์อย่างไร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4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3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5936240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Scratch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เหมาะกับใครมากที่สุด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ผู้เริ่มต้นเรียนการเขียนโปรแกรม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ผู้เริ่มต้นเรียนโปรแกรมคอมพิวเตอร์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ผู้มีความชำนาญในการเขียนโปรแกรม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2659712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70568" y="2592495"/>
            <a:ext cx="4411832" cy="2062103"/>
            <a:chOff x="7170568" y="2592495"/>
            <a:chExt cx="4411832" cy="206210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170568" y="2599321"/>
              <a:ext cx="4411832" cy="2027103"/>
            </a:xfrm>
            <a:prstGeom prst="wedgeRoundRectCallout">
              <a:avLst>
                <a:gd name="adj1" fmla="val 37072"/>
                <a:gd name="adj2" fmla="val 6482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79494" y="2592495"/>
              <a:ext cx="430290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เพราะโปรแกรม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เป็นการเขียนโปรแกรมอย่างง่ายจึงเหมาะสำหรับผู้เริ่มต้นเรียนการเขียนโปรแกรมคอมพิวเตอร์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560762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ข้อใดกล่าวถึงขั้นตอนวิธีได้ถูกต้อง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การออกแบบการทำงานของโปรแกรม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การหาผลลัพธ์ของโปรแกรม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การรวบรวมข้อมูล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263358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53943" y="2412338"/>
            <a:ext cx="4702135" cy="2062103"/>
            <a:chOff x="7053943" y="2412338"/>
            <a:chExt cx="4702135" cy="206210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053943" y="2423224"/>
              <a:ext cx="4528457" cy="2018559"/>
            </a:xfrm>
            <a:prstGeom prst="wedgeRoundRectCallout">
              <a:avLst>
                <a:gd name="adj1" fmla="val 38955"/>
                <a:gd name="adj2" fmla="val 7748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95557" y="2412338"/>
              <a:ext cx="456052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เพราะขั้นตอนวิธี คือ 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การออกแบบการทำงานของโปรแกรม เพื่อให้โปรแกรมทำงานตามคำสั่ง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ที่ต้องการ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 flipH="1">
            <a:off x="4510053" y="2407885"/>
            <a:ext cx="997219" cy="0"/>
          </a:xfrm>
          <a:prstGeom prst="line">
            <a:avLst/>
          </a:prstGeom>
          <a:ln w="57150">
            <a:solidFill>
              <a:srgbClr val="49C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25221" y="2228235"/>
            <a:ext cx="4301735" cy="4301735"/>
          </a:xfrm>
          <a:prstGeom prst="ellipse">
            <a:avLst/>
          </a:prstGeom>
          <a:solidFill>
            <a:srgbClr val="646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38386" y="1819345"/>
            <a:ext cx="1188220" cy="1188220"/>
          </a:xfrm>
          <a:prstGeom prst="ellipse">
            <a:avLst/>
          </a:prstGeom>
          <a:solidFill>
            <a:srgbClr val="49C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88100"/>
            <a:ext cx="5949941" cy="463649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438640" y="4993787"/>
            <a:ext cx="1700107" cy="1700107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6782" y="5256664"/>
            <a:ext cx="1803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>
              <a:lnSpc>
                <a:spcPct val="100000"/>
              </a:lnSpc>
            </a:pPr>
            <a:r>
              <a:rPr lang="th-TH" sz="28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พื้นที่เขียน</a:t>
            </a:r>
          </a:p>
          <a:p>
            <a:pPr>
              <a:lnSpc>
                <a:spcPct val="100000"/>
              </a:lnSpc>
            </a:pPr>
            <a:r>
              <a:rPr lang="th-TH" sz="28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สคริปต์และ</a:t>
            </a:r>
          </a:p>
          <a:p>
            <a:pPr>
              <a:lnSpc>
                <a:spcPct val="100000"/>
              </a:lnSpc>
            </a:pPr>
            <a:r>
              <a:rPr lang="th-TH" sz="28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เสียง</a:t>
            </a:r>
            <a:endParaRPr lang="th-TH" sz="28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6950" y="2148084"/>
            <a:ext cx="122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>
              <a:lnSpc>
                <a:spcPct val="100000"/>
              </a:lnSpc>
            </a:pPr>
            <a:r>
              <a:rPr lang="th-TH" sz="28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กลุ่มคำสั่ง</a:t>
            </a:r>
            <a:endParaRPr lang="th-TH" sz="28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4807" y="3117031"/>
            <a:ext cx="4369848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เมื่อติดตั้งโปรแกรม </a:t>
            </a:r>
            <a:r>
              <a:rPr lang="en-US" b="1" dirty="0" smtClean="0">
                <a:solidFill>
                  <a:srgbClr val="A6C539"/>
                </a:solidFill>
                <a:latin typeface="TH Sarabun New" pitchFamily="34" charset="-34"/>
                <a:cs typeface="TH Sarabun New" pitchFamily="34" charset="-34"/>
              </a:rPr>
              <a:t>Scratch</a:t>
            </a:r>
            <a:r>
              <a:rPr lang="en-US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บนเครื่องคอมพิวเตอร์ แล้วเปิดโปรแกรมขึ้นมา </a:t>
            </a:r>
            <a:b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จะเห็นกลุ่มคำสั่ง พื้นที่เขียนสคริปต์และเสียง</a:t>
            </a:r>
            <a:b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ฉากสำหรับแสดงตัวละคร</a:t>
            </a:r>
            <a:b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และตัวละคร</a:t>
            </a:r>
            <a:endParaRPr lang="th-TH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42543" y="4122013"/>
            <a:ext cx="292300" cy="292300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288693" y="4293563"/>
            <a:ext cx="1" cy="962544"/>
          </a:xfrm>
          <a:prstGeom prst="line">
            <a:avLst/>
          </a:prstGeom>
          <a:ln w="57150">
            <a:solidFill>
              <a:srgbClr val="FAAD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323565" y="2272650"/>
            <a:ext cx="292300" cy="292300"/>
          </a:xfrm>
          <a:prstGeom prst="ellipse">
            <a:avLst/>
          </a:prstGeom>
          <a:solidFill>
            <a:srgbClr val="49C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10274164" y="3403715"/>
            <a:ext cx="997219" cy="0"/>
          </a:xfrm>
          <a:prstGeom prst="line">
            <a:avLst/>
          </a:prstGeom>
          <a:ln w="57150">
            <a:solidFill>
              <a:srgbClr val="F389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10760763" y="2793920"/>
            <a:ext cx="1188220" cy="1188220"/>
          </a:xfrm>
          <a:prstGeom prst="ellipse">
            <a:avLst/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36392" y="3120800"/>
            <a:ext cx="1481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>
              <a:lnSpc>
                <a:spcPct val="100000"/>
              </a:lnSpc>
            </a:pPr>
            <a:r>
              <a:rPr lang="th-TH" sz="32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ตัวละคร</a:t>
            </a:r>
            <a:endParaRPr lang="th-TH" sz="32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272521" y="3257565"/>
            <a:ext cx="292300" cy="292300"/>
          </a:xfrm>
          <a:prstGeom prst="ellipse">
            <a:avLst/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9092515" y="2612725"/>
            <a:ext cx="1" cy="962544"/>
          </a:xfrm>
          <a:prstGeom prst="line">
            <a:avLst/>
          </a:prstGeom>
          <a:ln w="57150">
            <a:solidFill>
              <a:srgbClr val="A6C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242462" y="1529356"/>
            <a:ext cx="1700107" cy="1700107"/>
          </a:xfrm>
          <a:prstGeom prst="ellipse">
            <a:avLst/>
          </a:pr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90604" y="1991126"/>
            <a:ext cx="1803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>
              <a:lnSpc>
                <a:spcPct val="100000"/>
              </a:lnSpc>
            </a:pPr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ฉากสำหรับ</a:t>
            </a:r>
          </a:p>
          <a:p>
            <a:pPr>
              <a:lnSpc>
                <a:spcPct val="100000"/>
              </a:lnSpc>
            </a:pPr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แสดงตัวละคร</a:t>
            </a:r>
            <a:endParaRPr lang="th-TH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950185" y="3403363"/>
            <a:ext cx="292300" cy="292300"/>
          </a:xfrm>
          <a:prstGeom prst="ellipse">
            <a:avLst/>
          </a:pr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4452" y="415510"/>
            <a:ext cx="1121181" cy="1121181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036818" y="1447236"/>
            <a:ext cx="624270" cy="624270"/>
          </a:xfrm>
          <a:prstGeom prst="ellipse">
            <a:avLst/>
          </a:pr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515716" y="216007"/>
            <a:ext cx="7160568" cy="1016898"/>
            <a:chOff x="535659" y="216007"/>
            <a:chExt cx="7160568" cy="1016898"/>
          </a:xfrm>
        </p:grpSpPr>
        <p:sp>
          <p:nvSpPr>
            <p:cNvPr id="53" name="Freeform 52"/>
            <p:cNvSpPr/>
            <p:nvPr/>
          </p:nvSpPr>
          <p:spPr>
            <a:xfrm>
              <a:off x="535659" y="300834"/>
              <a:ext cx="7061096" cy="915579"/>
            </a:xfrm>
            <a:custGeom>
              <a:avLst/>
              <a:gdLst>
                <a:gd name="connsiteX0" fmla="*/ 285602 w 7061096"/>
                <a:gd name="connsiteY0" fmla="*/ 0 h 915579"/>
                <a:gd name="connsiteX1" fmla="*/ 960621 w 7061096"/>
                <a:gd name="connsiteY1" fmla="*/ 0 h 915579"/>
                <a:gd name="connsiteX2" fmla="*/ 960621 w 7061096"/>
                <a:gd name="connsiteY2" fmla="*/ 1 h 915579"/>
                <a:gd name="connsiteX3" fmla="*/ 6186578 w 7061096"/>
                <a:gd name="connsiteY3" fmla="*/ 1 h 915579"/>
                <a:gd name="connsiteX4" fmla="*/ 6186578 w 7061096"/>
                <a:gd name="connsiteY4" fmla="*/ 3841 h 915579"/>
                <a:gd name="connsiteX5" fmla="*/ 6775494 w 7061096"/>
                <a:gd name="connsiteY5" fmla="*/ 3841 h 915579"/>
                <a:gd name="connsiteX6" fmla="*/ 7061096 w 7061096"/>
                <a:gd name="connsiteY6" fmla="*/ 289443 h 915579"/>
                <a:gd name="connsiteX7" fmla="*/ 7061096 w 7061096"/>
                <a:gd name="connsiteY7" fmla="*/ 629977 h 915579"/>
                <a:gd name="connsiteX8" fmla="*/ 6775494 w 7061096"/>
                <a:gd name="connsiteY8" fmla="*/ 915579 h 915579"/>
                <a:gd name="connsiteX9" fmla="*/ 6100475 w 7061096"/>
                <a:gd name="connsiteY9" fmla="*/ 915579 h 915579"/>
                <a:gd name="connsiteX10" fmla="*/ 6100475 w 7061096"/>
                <a:gd name="connsiteY10" fmla="*/ 915578 h 915579"/>
                <a:gd name="connsiteX11" fmla="*/ 960621 w 7061096"/>
                <a:gd name="connsiteY11" fmla="*/ 915578 h 915579"/>
                <a:gd name="connsiteX12" fmla="*/ 756640 w 7061096"/>
                <a:gd name="connsiteY12" fmla="*/ 915578 h 915579"/>
                <a:gd name="connsiteX13" fmla="*/ 285602 w 7061096"/>
                <a:gd name="connsiteY13" fmla="*/ 915578 h 915579"/>
                <a:gd name="connsiteX14" fmla="*/ 0 w 7061096"/>
                <a:gd name="connsiteY14" fmla="*/ 628773 h 915579"/>
                <a:gd name="connsiteX15" fmla="*/ 0 w 7061096"/>
                <a:gd name="connsiteY15" fmla="*/ 286805 h 915579"/>
                <a:gd name="connsiteX16" fmla="*/ 285602 w 7061096"/>
                <a:gd name="connsiteY16" fmla="*/ 0 h 9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1096" h="915579">
                  <a:moveTo>
                    <a:pt x="285602" y="0"/>
                  </a:moveTo>
                  <a:lnTo>
                    <a:pt x="960621" y="0"/>
                  </a:lnTo>
                  <a:lnTo>
                    <a:pt x="960621" y="1"/>
                  </a:lnTo>
                  <a:lnTo>
                    <a:pt x="6186578" y="1"/>
                  </a:lnTo>
                  <a:lnTo>
                    <a:pt x="6186578" y="3841"/>
                  </a:lnTo>
                  <a:lnTo>
                    <a:pt x="6775494" y="3841"/>
                  </a:lnTo>
                  <a:cubicBezTo>
                    <a:pt x="6933228" y="3841"/>
                    <a:pt x="7061096" y="131709"/>
                    <a:pt x="7061096" y="289443"/>
                  </a:cubicBezTo>
                  <a:lnTo>
                    <a:pt x="7061096" y="629977"/>
                  </a:lnTo>
                  <a:cubicBezTo>
                    <a:pt x="7061096" y="787711"/>
                    <a:pt x="6933228" y="915579"/>
                    <a:pt x="6775494" y="915579"/>
                  </a:cubicBezTo>
                  <a:lnTo>
                    <a:pt x="6100475" y="915579"/>
                  </a:lnTo>
                  <a:lnTo>
                    <a:pt x="6100475" y="915578"/>
                  </a:lnTo>
                  <a:lnTo>
                    <a:pt x="960621" y="915578"/>
                  </a:lnTo>
                  <a:lnTo>
                    <a:pt x="756640" y="915578"/>
                  </a:lnTo>
                  <a:lnTo>
                    <a:pt x="285602" y="915578"/>
                  </a:lnTo>
                  <a:cubicBezTo>
                    <a:pt x="127868" y="915578"/>
                    <a:pt x="0" y="787172"/>
                    <a:pt x="0" y="628773"/>
                  </a:cubicBezTo>
                  <a:lnTo>
                    <a:pt x="0" y="286805"/>
                  </a:lnTo>
                  <a:cubicBezTo>
                    <a:pt x="0" y="128407"/>
                    <a:pt x="127868" y="0"/>
                    <a:pt x="285602" y="0"/>
                  </a:cubicBezTo>
                  <a:close/>
                </a:path>
              </a:pathLst>
            </a:custGeom>
            <a:solidFill>
              <a:schemeClr val="tx1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292299" y="216008"/>
              <a:ext cx="5429938" cy="915577"/>
            </a:xfrm>
            <a:prstGeom prst="rect">
              <a:avLst/>
            </a:prstGeom>
            <a:solidFill>
              <a:srgbClr val="B3B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flipH="1">
              <a:off x="535659" y="216007"/>
              <a:ext cx="960621" cy="91557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B3B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833482" y="216009"/>
              <a:ext cx="5888756" cy="525100"/>
            </a:xfrm>
            <a:custGeom>
              <a:avLst/>
              <a:gdLst>
                <a:gd name="connsiteX0" fmla="*/ 1032 w 5190750"/>
                <a:gd name="connsiteY0" fmla="*/ 0 h 592039"/>
                <a:gd name="connsiteX1" fmla="*/ 5190750 w 5190750"/>
                <a:gd name="connsiteY1" fmla="*/ 0 h 592039"/>
                <a:gd name="connsiteX2" fmla="*/ 5190750 w 5190750"/>
                <a:gd name="connsiteY2" fmla="*/ 592039 h 592039"/>
                <a:gd name="connsiteX3" fmla="*/ 581804 w 5190750"/>
                <a:gd name="connsiteY3" fmla="*/ 592039 h 592039"/>
                <a:gd name="connsiteX4" fmla="*/ 0 w 5190750"/>
                <a:gd name="connsiteY4" fmla="*/ 10235 h 59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0750" h="592039">
                  <a:moveTo>
                    <a:pt x="1032" y="0"/>
                  </a:moveTo>
                  <a:lnTo>
                    <a:pt x="5190750" y="0"/>
                  </a:lnTo>
                  <a:lnTo>
                    <a:pt x="5190750" y="592039"/>
                  </a:lnTo>
                  <a:lnTo>
                    <a:pt x="581804" y="592039"/>
                  </a:lnTo>
                  <a:cubicBezTo>
                    <a:pt x="260483" y="592039"/>
                    <a:pt x="0" y="331556"/>
                    <a:pt x="0" y="1023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6636134" y="216007"/>
              <a:ext cx="960621" cy="915579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7E8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781BD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90434" y="367325"/>
              <a:ext cx="11057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&gt;&gt;</a:t>
              </a:r>
              <a:endParaRPr lang="en-US" sz="4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42352" y="309575"/>
              <a:ext cx="4317207" cy="923330"/>
            </a:xfrm>
            <a:prstGeom prst="rect">
              <a:avLst/>
            </a:prstGeom>
            <a:noFill/>
            <a:effectLst>
              <a:glow rad="5334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5400" b="1" dirty="0" smtClean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โปรแกรมคอมพิวเตอร์</a:t>
              </a:r>
              <a:endParaRPr lang="en-US" sz="5400" b="1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60" name="Picture 2" descr="Image result for scratch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25" y="2291363"/>
            <a:ext cx="2669325" cy="89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046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0" grpId="0"/>
      <p:bldP spid="29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4446"/>
            <a:ext cx="8029762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ข้อใดเป็นส่วนประกอบหลักของโปรแกรม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ทั้งหมด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ตัวละคร กลุ่มคำสั่ง ชื่อคอลัมน์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พื้นที่เขียนสคริปต์และเสียง กลุ่มคำสั่ง ตัวละคร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กลุ่มคำสั่ง พื้นที่เขียนสคริปต์และเสียง แถบสูตร</a:t>
            </a:r>
          </a:p>
        </p:txBody>
      </p:sp>
      <p:sp>
        <p:nvSpPr>
          <p:cNvPr id="9" name="Oval 8"/>
          <p:cNvSpPr/>
          <p:nvPr/>
        </p:nvSpPr>
        <p:spPr>
          <a:xfrm>
            <a:off x="1054569" y="345373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34942" y="1853106"/>
            <a:ext cx="4603615" cy="2554545"/>
            <a:chOff x="7434942" y="1853106"/>
            <a:chExt cx="4603615" cy="2554545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434942" y="1896649"/>
              <a:ext cx="4549185" cy="2511001"/>
            </a:xfrm>
            <a:prstGeom prst="wedgeRoundRectCallout">
              <a:avLst>
                <a:gd name="adj1" fmla="val 27311"/>
                <a:gd name="adj2" fmla="val 7486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89372" y="1853106"/>
              <a:ext cx="454918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เพราะส่วนประกอบหลัก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ของโปรแกรม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จะประกอบด้วย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พื้นที่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เขียนสคริปต์และเสียง กลุ่มคำสั่ง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ตัวละคร เพื่อสั่งให้โปรแกรมทำงาน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ตามต้องการ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6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3050"/>
            <a:ext cx="64549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เมื่อนักเรียนคลิก        โปรแกรมจะทำงาน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โดยแสดงผลบริเวณหมายเลขใด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1046361" y="320056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9201" y="5477213"/>
            <a:ext cx="5353552" cy="1129046"/>
            <a:chOff x="3819201" y="5477213"/>
            <a:chExt cx="5353552" cy="1129046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3819201" y="5477213"/>
              <a:ext cx="5353552" cy="1127715"/>
            </a:xfrm>
            <a:prstGeom prst="wedgeRoundRectCallout">
              <a:avLst>
                <a:gd name="adj1" fmla="val 67784"/>
                <a:gd name="adj2" fmla="val -5205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97373" y="5529041"/>
              <a:ext cx="51753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เพราะเป็นพื้นที่สำหรับแสดงผล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การทำงานโปรแกรม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56" y="1348044"/>
            <a:ext cx="4844793" cy="34099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0076" y="733419"/>
            <a:ext cx="637574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 ข้อ 6-8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26" y="1364163"/>
            <a:ext cx="547394" cy="493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5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3050"/>
            <a:ext cx="5511445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การเปลี่ยนตัวละครจะเกิดขึ้นในบริเวณ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2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1032797" y="537927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11173" y="5477213"/>
            <a:ext cx="5065041" cy="1127715"/>
            <a:chOff x="4611173" y="5477213"/>
            <a:chExt cx="5065041" cy="1127715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611173" y="5477213"/>
              <a:ext cx="4561579" cy="1127715"/>
            </a:xfrm>
            <a:prstGeom prst="wedgeRoundRectCallout">
              <a:avLst>
                <a:gd name="adj1" fmla="val 67784"/>
                <a:gd name="adj2" fmla="val -5205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09148" y="5505824"/>
              <a:ext cx="49670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เพราะเป็นชุดตัวละครสำหรับเปลี่ยนตัวละครตามที่ต้องการ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56" y="1348044"/>
            <a:ext cx="4844793" cy="34099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12444" y="763194"/>
            <a:ext cx="501373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 ข้อ 6-8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113050"/>
            <a:ext cx="500169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หมายเลข 2 คือบริเวณใด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พื้นที่การลากบล็อกไปเรียงต่อกัน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พื้นที่แสดงการนำเสนอ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พื้นที่ฉากตัวละคร</a:t>
            </a:r>
          </a:p>
        </p:txBody>
      </p:sp>
      <p:sp>
        <p:nvSpPr>
          <p:cNvPr id="9" name="Oval 8"/>
          <p:cNvSpPr/>
          <p:nvPr/>
        </p:nvSpPr>
        <p:spPr>
          <a:xfrm>
            <a:off x="1032797" y="237399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707" y="493419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63407" y="4934198"/>
            <a:ext cx="5718791" cy="1569660"/>
            <a:chOff x="4263407" y="4934198"/>
            <a:chExt cx="5718791" cy="156966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4263407" y="4940798"/>
              <a:ext cx="5675249" cy="1552174"/>
            </a:xfrm>
            <a:prstGeom prst="wedgeRoundRectCallout">
              <a:avLst>
                <a:gd name="adj1" fmla="val 63283"/>
                <a:gd name="adj2" fmla="val -4191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67404" y="4934198"/>
              <a:ext cx="571479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เพราะเป็นพื้นที่เขียนสคริปต์และเสียงสำหรับลากบล็อกคำสั่ง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ต่าง ๆ มา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เรียงต่อกันเพื่อสั่งให้ตัวละครทำงาน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56" y="1348044"/>
            <a:ext cx="4844793" cy="34099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63982" y="774080"/>
            <a:ext cx="5112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สังเกตภาพ แล้วตอบคำถาม ข้อ 6-8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043683" y="449734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59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35194" y="2501225"/>
            <a:ext cx="3334292" cy="1569660"/>
            <a:chOff x="8335194" y="2501225"/>
            <a:chExt cx="3334292" cy="156966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8335194" y="2523311"/>
              <a:ext cx="3029490" cy="1468638"/>
            </a:xfrm>
            <a:prstGeom prst="wedgeRoundRectCallout">
              <a:avLst>
                <a:gd name="adj1" fmla="val 32783"/>
                <a:gd name="adj2" fmla="val 11314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00510" y="2501225"/>
              <a:ext cx="32689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เพราะเป็นปุ่ม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สำหรับหยุดการนำเสนอ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ของโปรแกรม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5164" y="1091586"/>
            <a:ext cx="8040984" cy="4108817"/>
            <a:chOff x="675164" y="1091586"/>
            <a:chExt cx="8040984" cy="4108817"/>
          </a:xfrm>
        </p:grpSpPr>
        <p:sp>
          <p:nvSpPr>
            <p:cNvPr id="3" name="TextBox 2"/>
            <p:cNvSpPr txBox="1"/>
            <p:nvPr/>
          </p:nvSpPr>
          <p:spPr>
            <a:xfrm>
              <a:off x="675164" y="1091586"/>
              <a:ext cx="8040984" cy="4108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Font typeface="+mj-lt"/>
                <a:buAutoNum type="arabicPeriod" startAt="9"/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หากต้องการหยุดการนำเสนอ นักเรียนต้องคลิกเมาส์ที่ปุ่มใด</a:t>
              </a:r>
            </a:p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endPara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9" t="5676" r="7819" b="75255"/>
            <a:stretch/>
          </p:blipFill>
          <p:spPr>
            <a:xfrm>
              <a:off x="1624649" y="2417563"/>
              <a:ext cx="1435140" cy="4515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 t="38365" r="46433" b="34949"/>
            <a:stretch/>
          </p:blipFill>
          <p:spPr>
            <a:xfrm>
              <a:off x="1761929" y="3478685"/>
              <a:ext cx="596464" cy="48860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3" t="72645" r="54833" b="7157"/>
            <a:stretch/>
          </p:blipFill>
          <p:spPr>
            <a:xfrm>
              <a:off x="1816359" y="4608364"/>
              <a:ext cx="375832" cy="36981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1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7972054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ข้อใดคือลักษณะการเขียนโปรแกรมของเว็บไซต์ 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code.org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การนำบล็อกคำสั่งมาวางเรียงต่อกัน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การนำตัวละครมาวางเรียงต่อกัน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การแก้ปัญหาที่โปรแกรมกำหนดให้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54569" y="233902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02136" y="2339029"/>
            <a:ext cx="4642166" cy="1754326"/>
            <a:chOff x="7302136" y="2339029"/>
            <a:chExt cx="4642166" cy="1754326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302136" y="2351487"/>
              <a:ext cx="4450080" cy="1654455"/>
            </a:xfrm>
            <a:prstGeom prst="wedgeRoundRectCallout">
              <a:avLst>
                <a:gd name="adj1" fmla="val 31561"/>
                <a:gd name="adj2" fmla="val 10923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5998" y="2339029"/>
              <a:ext cx="46383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1)</a:t>
              </a:r>
              <a:r>
                <a:rPr lang="th-TH" sz="36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เพราะเว็บไซต์ </a:t>
              </a:r>
              <a:r>
                <a:rPr lang="en-US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code.org </a:t>
              </a:r>
              <a:r>
                <a:rPr lang="th-TH" sz="36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เป็นโปรแกรมที่มีการนำบล็อกคำสั่งมาวางเรียงต่อกัน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/>
          <p:cNvSpPr/>
          <p:nvPr/>
        </p:nvSpPr>
        <p:spPr>
          <a:xfrm flipV="1">
            <a:off x="2069429" y="0"/>
            <a:ext cx="2908208" cy="1562409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646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5391" y="2037560"/>
            <a:ext cx="4417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>
              <a:lnSpc>
                <a:spcPct val="100000"/>
              </a:lnSpc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เมื่อคลิกเมาส์ที่เมนูในกลุ่มคำสั่ง โปรแกรมจะแสดงบล็อกคำสั่ง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ในกลุ่มนั้นออกมา เช่น คลิกเมาส์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ที่กลุ่มคำสั่งเสียง โปรแกรม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จะแสดงบล็อกคำสั่งเสียงออกมา ดังนี้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5" name="Freeform 24"/>
          <p:cNvSpPr/>
          <p:nvPr/>
        </p:nvSpPr>
        <p:spPr>
          <a:xfrm flipV="1">
            <a:off x="8101359" y="0"/>
            <a:ext cx="2330449" cy="1252013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Freeform 25"/>
          <p:cNvSpPr/>
          <p:nvPr/>
        </p:nvSpPr>
        <p:spPr>
          <a:xfrm flipV="1">
            <a:off x="1008130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1762" y="808704"/>
            <a:ext cx="886617" cy="886617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77637" y="1633445"/>
            <a:ext cx="6463837" cy="5101126"/>
            <a:chOff x="-1026557" y="1465220"/>
            <a:chExt cx="6463837" cy="510112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1" t="18887" r="8334" b="41073"/>
            <a:stretch/>
          </p:blipFill>
          <p:spPr>
            <a:xfrm>
              <a:off x="-1026557" y="1465220"/>
              <a:ext cx="6463837" cy="4355687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-14958" y="5712266"/>
              <a:ext cx="4440639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 การคลิกเมาส์เลือกกลุ่มคำสั่งเสียง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050" name="Picture 2" descr="Image result for scratch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69" y="75654"/>
            <a:ext cx="3685891" cy="124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917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t="22600" r="8349" b="37231"/>
          <a:stretch/>
        </p:blipFill>
        <p:spPr>
          <a:xfrm>
            <a:off x="5040674" y="1678389"/>
            <a:ext cx="6400800" cy="43107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Freeform 22"/>
          <p:cNvSpPr/>
          <p:nvPr/>
        </p:nvSpPr>
        <p:spPr>
          <a:xfrm flipV="1">
            <a:off x="2069429" y="0"/>
            <a:ext cx="2908208" cy="1562409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646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6750" y="1909186"/>
            <a:ext cx="45356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>
              <a:lnSpc>
                <a:spcPct val="100000"/>
              </a:lnSpc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ในโปรแกรมได้กำหนดเสียง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ต่าง ๆ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>
              <a:lnSpc>
                <a:spcPct val="100000"/>
              </a:lnSpc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ให้เลือกใช้ได้อย่าง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ง่าย และ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ต้องการเลือกเสียงกลอง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ก็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มีเสียงกลองลักษณะ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ต่าง ๆ 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ให้เลือกใช้ โดยสามารถคลิกเมาส์หรือพิมพ์ข้อความเป็นตัวเลข</a:t>
            </a:r>
            <a:endParaRPr lang="th-TH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5" name="Freeform 24"/>
          <p:cNvSpPr/>
          <p:nvPr/>
        </p:nvSpPr>
        <p:spPr>
          <a:xfrm flipV="1">
            <a:off x="8101359" y="0"/>
            <a:ext cx="2330449" cy="1252013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Freeform 25"/>
          <p:cNvSpPr/>
          <p:nvPr/>
        </p:nvSpPr>
        <p:spPr>
          <a:xfrm flipV="1">
            <a:off x="1008130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1762" y="808704"/>
            <a:ext cx="886617" cy="886617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4784" y="5781913"/>
            <a:ext cx="3930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2 การคลิกเมาส์เลือกเสียงกลอง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2" descr="Image result for scratch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69" y="75654"/>
            <a:ext cx="3685891" cy="124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224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/>
          <p:cNvSpPr/>
          <p:nvPr/>
        </p:nvSpPr>
        <p:spPr>
          <a:xfrm flipV="1">
            <a:off x="2069429" y="0"/>
            <a:ext cx="2908208" cy="1562409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646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flipV="1">
            <a:off x="8101359" y="0"/>
            <a:ext cx="2330449" cy="1252013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V="1">
            <a:off x="1008130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51762" y="808704"/>
            <a:ext cx="886617" cy="886617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t="11857" r="8333" b="47955"/>
          <a:stretch/>
        </p:blipFill>
        <p:spPr>
          <a:xfrm>
            <a:off x="2895600" y="1768309"/>
            <a:ext cx="6400800" cy="4322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990359" y="5862126"/>
            <a:ext cx="618951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3 โปรแกรมแสดงเสียงกลองลักษณะต่าง ๆ ออกมา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3" name="Picture 2" descr="Image result for scratch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69" y="75654"/>
            <a:ext cx="3685891" cy="124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26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23987" r="8427" b="35944"/>
          <a:stretch/>
        </p:blipFill>
        <p:spPr>
          <a:xfrm>
            <a:off x="5040674" y="1678389"/>
            <a:ext cx="6400800" cy="430452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Freeform 22"/>
          <p:cNvSpPr/>
          <p:nvPr/>
        </p:nvSpPr>
        <p:spPr>
          <a:xfrm flipV="1">
            <a:off x="2069429" y="0"/>
            <a:ext cx="2908208" cy="1562409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646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1762" y="1755461"/>
            <a:ext cx="44152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400">
                <a:solidFill>
                  <a:srgbClr val="7E85B1"/>
                </a:solidFill>
                <a:latin typeface="Sarabun" panose="00000500000000000000" pitchFamily="2" charset="-34"/>
                <a:cs typeface="Sarabun" panose="00000500000000000000" pitchFamily="2" charset="-34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หากคลิกเมาส์เลือกคำสั่ง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ควบคุม โปรแกรม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จะแสดงบล็อกคำสั่งควบคุมออกมาดังภาพ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ควบคุม</a:t>
            </a:r>
            <a:b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ทำงานของโปรแกรมและตัวละคร เช่น สั่งโปรแกรมให้ทำงานเมื่อ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มี</a:t>
            </a:r>
            <a:b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คลิกเมาส์ให้ทำงาน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ซ้ำ ๆ</a:t>
            </a:r>
            <a:endParaRPr lang="th-TH" sz="32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5" name="Freeform 24"/>
          <p:cNvSpPr/>
          <p:nvPr/>
        </p:nvSpPr>
        <p:spPr>
          <a:xfrm flipV="1">
            <a:off x="8101359" y="0"/>
            <a:ext cx="2330449" cy="1252013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Freeform 25"/>
          <p:cNvSpPr/>
          <p:nvPr/>
        </p:nvSpPr>
        <p:spPr>
          <a:xfrm flipV="1">
            <a:off x="1008130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1762" y="808704"/>
            <a:ext cx="886617" cy="886617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6626" y="5803947"/>
            <a:ext cx="4261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4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การคลิกเมาส์เลือกกลุ่มคำสั่งควบคุม</a:t>
            </a:r>
          </a:p>
        </p:txBody>
      </p:sp>
      <p:pic>
        <p:nvPicPr>
          <p:cNvPr id="12" name="Picture 2" descr="Image result for scratch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69" y="75654"/>
            <a:ext cx="3685891" cy="124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4" y="4955032"/>
            <a:ext cx="3709595" cy="17606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968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32408" r="6026" b="23518"/>
          <a:stretch/>
        </p:blipFill>
        <p:spPr>
          <a:xfrm>
            <a:off x="5675187" y="1625672"/>
            <a:ext cx="6346884" cy="4536211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 flipV="1">
            <a:off x="8302043" y="0"/>
            <a:ext cx="1965908" cy="1056167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Freeform 25"/>
          <p:cNvSpPr/>
          <p:nvPr/>
        </p:nvSpPr>
        <p:spPr>
          <a:xfrm flipV="1">
            <a:off x="1980439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80177" y="365396"/>
            <a:ext cx="886617" cy="886617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01616" y="1"/>
            <a:ext cx="3767259" cy="1673003"/>
            <a:chOff x="3101616" y="1"/>
            <a:chExt cx="3767259" cy="1673003"/>
          </a:xfrm>
        </p:grpSpPr>
        <p:sp>
          <p:nvSpPr>
            <p:cNvPr id="18" name="Freeform 17"/>
            <p:cNvSpPr/>
            <p:nvPr/>
          </p:nvSpPr>
          <p:spPr>
            <a:xfrm>
              <a:off x="3207183" y="1"/>
              <a:ext cx="3460138" cy="1673003"/>
            </a:xfrm>
            <a:custGeom>
              <a:avLst/>
              <a:gdLst>
                <a:gd name="connsiteX0" fmla="*/ 0 w 3460138"/>
                <a:gd name="connsiteY0" fmla="*/ 0 h 1673003"/>
                <a:gd name="connsiteX1" fmla="*/ 3460138 w 3460138"/>
                <a:gd name="connsiteY1" fmla="*/ 0 h 1673003"/>
                <a:gd name="connsiteX2" fmla="*/ 3434950 w 3460138"/>
                <a:gd name="connsiteY2" fmla="*/ 254989 h 1673003"/>
                <a:gd name="connsiteX3" fmla="*/ 1730069 w 3460138"/>
                <a:gd name="connsiteY3" fmla="*/ 1673003 h 1673003"/>
                <a:gd name="connsiteX4" fmla="*/ 25189 w 3460138"/>
                <a:gd name="connsiteY4" fmla="*/ 254989 h 167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0138" h="1673003">
                  <a:moveTo>
                    <a:pt x="0" y="0"/>
                  </a:moveTo>
                  <a:lnTo>
                    <a:pt x="3460138" y="0"/>
                  </a:lnTo>
                  <a:lnTo>
                    <a:pt x="3434950" y="254989"/>
                  </a:lnTo>
                  <a:cubicBezTo>
                    <a:pt x="3272679" y="1064248"/>
                    <a:pt x="2571037" y="1673003"/>
                    <a:pt x="1730069" y="1673003"/>
                  </a:cubicBezTo>
                  <a:cubicBezTo>
                    <a:pt x="889101" y="1673003"/>
                    <a:pt x="187459" y="1064248"/>
                    <a:pt x="25189" y="254989"/>
                  </a:cubicBezTo>
                  <a:close/>
                </a:path>
              </a:pathLst>
            </a:custGeom>
            <a:solidFill>
              <a:srgbClr val="646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01616" y="194450"/>
              <a:ext cx="37672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วิธีการเขียนโปรแกรม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2554" y="2040466"/>
            <a:ext cx="5269258" cy="3416320"/>
            <a:chOff x="572554" y="2040466"/>
            <a:chExt cx="5269258" cy="3416320"/>
          </a:xfrm>
        </p:grpSpPr>
        <p:sp>
          <p:nvSpPr>
            <p:cNvPr id="16" name="TextBox 15"/>
            <p:cNvSpPr txBox="1"/>
            <p:nvPr/>
          </p:nvSpPr>
          <p:spPr>
            <a:xfrm>
              <a:off x="572554" y="2040466"/>
              <a:ext cx="526925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 marL="457200" indent="-457200" algn="l">
                <a:buAutoNum type="arabicPeriod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คลิกเมาส์เลือกกลุ่มคำสั่ง</a:t>
              </a:r>
            </a:p>
            <a:p>
              <a:pPr marL="457200" indent="-457200" algn="l">
                <a:buAutoNum type="arabicPeriod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คลิกเมาส์เลือกบล็อกคำสั่ง</a:t>
              </a: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  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         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แล้วลากมาวางบนพื้นที่เขียนสคริปต์และเสียง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0845" y="2368977"/>
              <a:ext cx="1593794" cy="45042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153" y="3111363"/>
              <a:ext cx="1319059" cy="605264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226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19444" r="6027" b="38148"/>
          <a:stretch/>
        </p:blipFill>
        <p:spPr>
          <a:xfrm>
            <a:off x="5641320" y="1855893"/>
            <a:ext cx="6440273" cy="4395894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 flipV="1">
            <a:off x="8302043" y="0"/>
            <a:ext cx="1965908" cy="1056167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A6C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Freeform 25"/>
          <p:cNvSpPr/>
          <p:nvPr/>
        </p:nvSpPr>
        <p:spPr>
          <a:xfrm flipV="1">
            <a:off x="1980439" y="0"/>
            <a:ext cx="1563621" cy="840041"/>
          </a:xfrm>
          <a:custGeom>
            <a:avLst/>
            <a:gdLst>
              <a:gd name="connsiteX0" fmla="*/ 3241675 w 6483350"/>
              <a:gd name="connsiteY0" fmla="*/ 0 h 3413125"/>
              <a:gd name="connsiteX1" fmla="*/ 6483350 w 6483350"/>
              <a:gd name="connsiteY1" fmla="*/ 3241675 h 3413125"/>
              <a:gd name="connsiteX2" fmla="*/ 6474693 w 6483350"/>
              <a:gd name="connsiteY2" fmla="*/ 3413125 h 3413125"/>
              <a:gd name="connsiteX3" fmla="*/ 8658 w 6483350"/>
              <a:gd name="connsiteY3" fmla="*/ 3413125 h 3413125"/>
              <a:gd name="connsiteX4" fmla="*/ 0 w 6483350"/>
              <a:gd name="connsiteY4" fmla="*/ 3241675 h 3413125"/>
              <a:gd name="connsiteX5" fmla="*/ 3241675 w 6483350"/>
              <a:gd name="connsiteY5" fmla="*/ 0 h 34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3350" h="3413125">
                <a:moveTo>
                  <a:pt x="3241675" y="0"/>
                </a:moveTo>
                <a:cubicBezTo>
                  <a:pt x="5032003" y="0"/>
                  <a:pt x="6483350" y="1451347"/>
                  <a:pt x="6483350" y="3241675"/>
                </a:cubicBezTo>
                <a:lnTo>
                  <a:pt x="6474693" y="3413125"/>
                </a:lnTo>
                <a:lnTo>
                  <a:pt x="8658" y="3413125"/>
                </a:lnTo>
                <a:lnTo>
                  <a:pt x="0" y="3241675"/>
                </a:lnTo>
                <a:cubicBezTo>
                  <a:pt x="0" y="1451347"/>
                  <a:pt x="1451347" y="0"/>
                  <a:pt x="3241675" y="0"/>
                </a:cubicBezTo>
                <a:close/>
              </a:path>
            </a:pathLst>
          </a:custGeom>
          <a:solidFill>
            <a:srgbClr val="F38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80177" y="365396"/>
            <a:ext cx="886617" cy="886617"/>
          </a:xfrm>
          <a:prstGeom prst="ellipse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09720" y="1"/>
            <a:ext cx="4616344" cy="1673003"/>
            <a:chOff x="2709720" y="1"/>
            <a:chExt cx="4616344" cy="1673003"/>
          </a:xfrm>
        </p:grpSpPr>
        <p:sp>
          <p:nvSpPr>
            <p:cNvPr id="18" name="Freeform 17"/>
            <p:cNvSpPr/>
            <p:nvPr/>
          </p:nvSpPr>
          <p:spPr>
            <a:xfrm>
              <a:off x="3207183" y="1"/>
              <a:ext cx="3460138" cy="1673003"/>
            </a:xfrm>
            <a:custGeom>
              <a:avLst/>
              <a:gdLst>
                <a:gd name="connsiteX0" fmla="*/ 0 w 3460138"/>
                <a:gd name="connsiteY0" fmla="*/ 0 h 1673003"/>
                <a:gd name="connsiteX1" fmla="*/ 3460138 w 3460138"/>
                <a:gd name="connsiteY1" fmla="*/ 0 h 1673003"/>
                <a:gd name="connsiteX2" fmla="*/ 3434950 w 3460138"/>
                <a:gd name="connsiteY2" fmla="*/ 254989 h 1673003"/>
                <a:gd name="connsiteX3" fmla="*/ 1730069 w 3460138"/>
                <a:gd name="connsiteY3" fmla="*/ 1673003 h 1673003"/>
                <a:gd name="connsiteX4" fmla="*/ 25189 w 3460138"/>
                <a:gd name="connsiteY4" fmla="*/ 254989 h 167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0138" h="1673003">
                  <a:moveTo>
                    <a:pt x="0" y="0"/>
                  </a:moveTo>
                  <a:lnTo>
                    <a:pt x="3460138" y="0"/>
                  </a:lnTo>
                  <a:lnTo>
                    <a:pt x="3434950" y="254989"/>
                  </a:lnTo>
                  <a:cubicBezTo>
                    <a:pt x="3272679" y="1064248"/>
                    <a:pt x="2571037" y="1673003"/>
                    <a:pt x="1730069" y="1673003"/>
                  </a:cubicBezTo>
                  <a:cubicBezTo>
                    <a:pt x="889101" y="1673003"/>
                    <a:pt x="187459" y="1064248"/>
                    <a:pt x="25189" y="254989"/>
                  </a:cubicBezTo>
                  <a:close/>
                </a:path>
              </a:pathLst>
            </a:custGeom>
            <a:solidFill>
              <a:srgbClr val="646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09720" y="85590"/>
              <a:ext cx="46163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วิธีการเขียนโปรแกรม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2554" y="2424106"/>
            <a:ext cx="5269258" cy="3416320"/>
            <a:chOff x="572554" y="2424106"/>
            <a:chExt cx="5269258" cy="3416320"/>
          </a:xfrm>
        </p:grpSpPr>
        <p:sp>
          <p:nvSpPr>
            <p:cNvPr id="10" name="TextBox 9"/>
            <p:cNvSpPr txBox="1"/>
            <p:nvPr/>
          </p:nvSpPr>
          <p:spPr>
            <a:xfrm>
              <a:off x="572554" y="2424106"/>
              <a:ext cx="526925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2400">
                  <a:solidFill>
                    <a:srgbClr val="7E85B1"/>
                  </a:solidFill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pPr marL="457200" indent="-457200" algn="l">
                <a:buFont typeface="+mj-lt"/>
                <a:buAutoNum type="arabicPeriod" startAt="3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คลิกเมาส์เลือกกลุ่มคำสั่ง</a:t>
              </a:r>
            </a:p>
            <a:p>
              <a:pPr marL="457200" indent="-457200" algn="l">
                <a:buFont typeface="+mj-lt"/>
                <a:buAutoNum type="arabicPeriod" startAt="3"/>
              </a:pP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คลิกเมาส์เลือกบล็อกคำสั่ง</a:t>
              </a:r>
              <a:r>
                <a:rPr 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            </a:t>
              </a: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 แล้วลากมาวางต่อจากบล็อก</a:t>
              </a:r>
              <a:b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คำสั่ง</a:t>
              </a:r>
              <a:endPara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547" y="5113161"/>
              <a:ext cx="1411863" cy="6478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423" y="3616826"/>
              <a:ext cx="1531577" cy="3716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292" y="2830263"/>
              <a:ext cx="1295840" cy="28305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224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4576</TotalTime>
  <Words>1035</Words>
  <Application>Microsoft Office PowerPoint</Application>
  <PresentationFormat>Custom</PresentationFormat>
  <Paragraphs>175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Angsana New</vt:lpstr>
      <vt:lpstr>TH Sarabun New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294</cp:revision>
  <dcterms:created xsi:type="dcterms:W3CDTF">2019-05-02T06:07:21Z</dcterms:created>
  <dcterms:modified xsi:type="dcterms:W3CDTF">2020-01-04T02:30:08Z</dcterms:modified>
</cp:coreProperties>
</file>