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412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</p:sldIdLst>
  <p:sldSz cx="12192000" cy="6858000"/>
  <p:notesSz cx="6858000" cy="9144000"/>
  <p:embeddedFontLst>
    <p:embeddedFont>
      <p:font typeface="Angsana New" pitchFamily="18" charset="-34"/>
      <p:regular r:id="rId29"/>
      <p:bold r:id="rId30"/>
      <p:italic r:id="rId31"/>
      <p:boldItalic r:id="rId32"/>
    </p:embeddedFont>
    <p:embeddedFont>
      <p:font typeface="TH Sarabun New" pitchFamily="34" charset="-34"/>
      <p:regular r:id="rId33"/>
      <p:bold r:id="rId34"/>
      <p:italic r:id="rId35"/>
      <p:boldItalic r:id="rId36"/>
    </p:embeddedFont>
    <p:embeddedFont>
      <p:font typeface="Calibri Light" pitchFamily="34" charset="0"/>
      <p:regular r:id="rId37"/>
      <p:italic r:id="rId38"/>
    </p:embeddedFont>
    <p:embeddedFont>
      <p:font typeface="Calibri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4AE0"/>
    <a:srgbClr val="FF66CC"/>
    <a:srgbClr val="FFC981"/>
    <a:srgbClr val="FEE2CC"/>
    <a:srgbClr val="FEECBA"/>
    <a:srgbClr val="E4F5FD"/>
    <a:srgbClr val="FBD0D7"/>
    <a:srgbClr val="CCBFDD"/>
    <a:srgbClr val="DAEBC1"/>
    <a:srgbClr val="9598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14" autoAdjust="0"/>
    <p:restoredTop sz="91308" autoAdjust="0"/>
  </p:normalViewPr>
  <p:slideViewPr>
    <p:cSldViewPr snapToGrid="0">
      <p:cViewPr varScale="1">
        <p:scale>
          <a:sx n="88" d="100"/>
          <a:sy n="88" d="100"/>
        </p:scale>
        <p:origin x="-45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C03C1-4B91-4AF0-B4B7-F01974C07879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B6AD2-298F-4D01-A697-8F64326AD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24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B6AD2-298F-4D01-A697-8F64326AD7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37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19649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95694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183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81931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65655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68001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63325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07692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99461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98576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39647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588EE-8F23-44DD-9946-A2B57D5D3CF7}" type="datetimeFigureOut">
              <a:rPr lang="en-US" smtClean="0"/>
              <a:t>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D6D09-1130-4D0D-A568-025951975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5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7876863"/>
            <a:chOff x="0" y="0"/>
            <a:chExt cx="12192000" cy="78768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6173" y="3878856"/>
              <a:ext cx="2756356" cy="297936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3878638"/>
              <a:ext cx="1906172" cy="297979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0" y="2342271"/>
              <a:ext cx="7807763" cy="1536367"/>
            </a:xfrm>
            <a:prstGeom prst="rect">
              <a:avLst/>
            </a:prstGeom>
            <a:solidFill>
              <a:srgbClr val="FF53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262763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69670" y="2756014"/>
              <a:ext cx="776206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72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เทคโนโลยี</a:t>
              </a:r>
              <a:r>
                <a:rPr lang="th-TH" sz="7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72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(วิทยาการคำนวณ)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763" y="2627635"/>
              <a:ext cx="4384237" cy="4230365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4787007" y="2998604"/>
              <a:ext cx="2874506" cy="4878259"/>
              <a:chOff x="4787007" y="2998604"/>
              <a:chExt cx="2874506" cy="4878259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5299342" y="2998604"/>
                <a:ext cx="2004075" cy="4878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311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๑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787007" y="4078475"/>
                <a:ext cx="287450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4000" b="1" dirty="0" smtClean="0">
                    <a:latin typeface="TH Sarabun New" pitchFamily="34" charset="-34"/>
                    <a:cs typeface="TH Sarabun New" pitchFamily="34" charset="-34"/>
                  </a:rPr>
                  <a:t>ชั้นประถมศึกษาปีที่</a:t>
                </a: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890657" y="275336"/>
              <a:ext cx="4329842" cy="584776"/>
              <a:chOff x="6890657" y="275336"/>
              <a:chExt cx="4329842" cy="584776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6890657" y="275336"/>
                <a:ext cx="4329842" cy="555905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942095" y="275337"/>
                <a:ext cx="426751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3200" b="1" dirty="0">
                    <a:solidFill>
                      <a:srgbClr val="484AE0"/>
                    </a:solidFill>
                    <a:latin typeface="TH Sarabun New" pitchFamily="34" charset="-34"/>
                    <a:cs typeface="TH Sarabun New" pitchFamily="34" charset="-34"/>
                  </a:rPr>
                  <a:t>สถาบันพัฒนาคุณภาพวิชาการ (พว.)</a:t>
                </a:r>
                <a:endParaRPr lang="th-TH" sz="3200" b="1" dirty="0" smtClean="0">
                  <a:solidFill>
                    <a:srgbClr val="484AE0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4929" y="199792"/>
              <a:ext cx="723803" cy="664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51417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25445" y="1134109"/>
            <a:ext cx="10994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th-TH" sz="3200" b="1" dirty="0" smtClean="0">
                <a:latin typeface="TH Sarabun New" pitchFamily="34" charset="-34"/>
                <a:cs typeface="TH Sarabun New" pitchFamily="34" charset="-34"/>
              </a:rPr>
              <a:t>. การเดินทางไปโรงเรียนมีหลายวิธีนักเรียนบอกข้อดีและข้อเสียของการเดินทางแต่ละวิธี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818205" y="273440"/>
            <a:ext cx="4555590" cy="923330"/>
            <a:chOff x="2835812" y="273440"/>
            <a:chExt cx="4555590" cy="923330"/>
          </a:xfrm>
        </p:grpSpPr>
        <p:sp>
          <p:nvSpPr>
            <p:cNvPr id="13" name="Rounded Rectangle 12"/>
            <p:cNvSpPr/>
            <p:nvPr/>
          </p:nvSpPr>
          <p:spPr>
            <a:xfrm>
              <a:off x="2835814" y="526630"/>
              <a:ext cx="4555588" cy="663199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4519631" y="436730"/>
              <a:ext cx="2871770" cy="663199"/>
            </a:xfrm>
            <a:prstGeom prst="roundRect">
              <a:avLst>
                <a:gd name="adj" fmla="val 50000"/>
              </a:avLst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835812" y="438316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C3D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933684" y="434831"/>
              <a:ext cx="4457717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460622" y="441860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83695" y="354772"/>
              <a:ext cx="12859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b="1" dirty="0" smtClean="0">
                  <a:solidFill>
                    <a:srgbClr val="62A1D7"/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200" dirty="0" smtClean="0">
                <a:solidFill>
                  <a:srgbClr val="62A1D7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50212" y="273440"/>
              <a:ext cx="178767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เรียนรู้ปัญหา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20488" y="415595"/>
              <a:ext cx="51969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1.</a:t>
              </a:r>
              <a:r>
                <a:rPr lang="th-TH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2</a:t>
              </a:r>
              <a:endParaRPr lang="th-TH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73237" y="5728990"/>
            <a:ext cx="11524903" cy="1225700"/>
            <a:chOff x="173237" y="5728990"/>
            <a:chExt cx="11524903" cy="1225700"/>
          </a:xfrm>
        </p:grpSpPr>
        <p:sp>
          <p:nvSpPr>
            <p:cNvPr id="40" name="Rounded Rectangular Callout 39"/>
            <p:cNvSpPr/>
            <p:nvPr/>
          </p:nvSpPr>
          <p:spPr>
            <a:xfrm>
              <a:off x="1482383" y="6005435"/>
              <a:ext cx="4600801" cy="494172"/>
            </a:xfrm>
            <a:prstGeom prst="wedgeRoundRectCallout">
              <a:avLst>
                <a:gd name="adj1" fmla="val -56562"/>
                <a:gd name="adj2" fmla="val -6579"/>
                <a:gd name="adj3" fmla="val 16667"/>
              </a:avLst>
            </a:prstGeom>
            <a:solidFill>
              <a:srgbClr val="EDF3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6572046" y="6014293"/>
              <a:ext cx="5126094" cy="584477"/>
              <a:chOff x="1372318" y="6014293"/>
              <a:chExt cx="5126094" cy="584477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1372318" y="6014293"/>
                <a:ext cx="5126094" cy="494172"/>
              </a:xfrm>
              <a:prstGeom prst="roundRect">
                <a:avLst>
                  <a:gd name="adj" fmla="val 37043"/>
                </a:avLst>
              </a:prstGeom>
              <a:solidFill>
                <a:srgbClr val="EDF3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1537200" y="6082907"/>
                <a:ext cx="334108" cy="334108"/>
              </a:xfrm>
              <a:prstGeom prst="ellipse">
                <a:avLst/>
              </a:prstGeom>
              <a:solidFill>
                <a:srgbClr val="FFC9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903884" y="6044772"/>
                <a:ext cx="43268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000" dirty="0">
                    <a:latin typeface="TH Sarabun New" pitchFamily="34" charset="-34"/>
                    <a:cs typeface="TH Sarabun New" pitchFamily="34" charset="-34"/>
                  </a:rPr>
                  <a:t>การเดินทางไปโรงเรียนวิธีใดดีที่สุดสำหรับนักเรียนเพราะเหตุใด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552440" y="6037187"/>
                <a:ext cx="2743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TH Sarabun New" pitchFamily="34" charset="-34"/>
                    <a:cs typeface="TH Sarabun New" pitchFamily="34" charset="-34"/>
                  </a:rPr>
                  <a:t>?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173237" y="5728990"/>
              <a:ext cx="1104791" cy="1225700"/>
              <a:chOff x="10371100" y="698858"/>
              <a:chExt cx="1104791" cy="1225700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79725" y="698858"/>
                <a:ext cx="887541" cy="6985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10371100" y="1370560"/>
                <a:ext cx="110479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000" b="1" dirty="0" smtClean="0">
                    <a:latin typeface="TH Sarabun New" pitchFamily="34" charset="-34"/>
                    <a:cs typeface="TH Sarabun New" pitchFamily="34" charset="-34"/>
                  </a:rPr>
                  <a:t>คำถามสำคัญ</a:t>
                </a:r>
                <a:endParaRPr lang="th-TH" sz="20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1559996" y="6044772"/>
              <a:ext cx="442139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 smtClean="0">
                  <a:latin typeface="TH Sarabun New" pitchFamily="34" charset="-34"/>
                  <a:cs typeface="TH Sarabun New" pitchFamily="34" charset="-34"/>
                </a:rPr>
                <a:t>เครื่องมือหรือเทคโนโลยีอะไรที่มีประโยชน์ต่อนักเรียนอีกบ้าง</a:t>
              </a:r>
              <a:endParaRPr lang="th-TH" sz="20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000436"/>
              </p:ext>
            </p:extLst>
          </p:nvPr>
        </p:nvGraphicFramePr>
        <p:xfrm>
          <a:off x="1108130" y="2000489"/>
          <a:ext cx="10221131" cy="3772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1537">
                  <a:extLst>
                    <a:ext uri="{9D8B030D-6E8A-4147-A177-3AD203B41FA5}">
                      <a16:colId xmlns="" xmlns:a16="http://schemas.microsoft.com/office/drawing/2014/main" val="1125638653"/>
                    </a:ext>
                  </a:extLst>
                </a:gridCol>
                <a:gridCol w="3784797">
                  <a:extLst>
                    <a:ext uri="{9D8B030D-6E8A-4147-A177-3AD203B41FA5}">
                      <a16:colId xmlns="" xmlns:a16="http://schemas.microsoft.com/office/drawing/2014/main" val="4003959456"/>
                    </a:ext>
                  </a:extLst>
                </a:gridCol>
                <a:gridCol w="3784797">
                  <a:extLst>
                    <a:ext uri="{9D8B030D-6E8A-4147-A177-3AD203B41FA5}">
                      <a16:colId xmlns="" xmlns:a16="http://schemas.microsoft.com/office/drawing/2014/main" val="327111849"/>
                    </a:ext>
                  </a:extLst>
                </a:gridCol>
              </a:tblGrid>
              <a:tr h="355253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itchFamily="34" charset="-34"/>
                          <a:cs typeface="TH Sarabun New" pitchFamily="34" charset="-34"/>
                        </a:rPr>
                        <a:t>วิธีเดินทางไปโรงเรียน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9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itchFamily="34" charset="-34"/>
                          <a:cs typeface="TH Sarabun New" pitchFamily="34" charset="-34"/>
                        </a:rPr>
                        <a:t>ข้อดี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9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itchFamily="34" charset="-34"/>
                          <a:cs typeface="TH Sarabun New" pitchFamily="34" charset="-34"/>
                        </a:rPr>
                        <a:t>ข้อเสีย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98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45225871"/>
                  </a:ext>
                </a:extLst>
              </a:tr>
              <a:tr h="623189">
                <a:tc>
                  <a:txBody>
                    <a:bodyPr/>
                    <a:lstStyle/>
                    <a:p>
                      <a:r>
                        <a:rPr lang="th-TH" sz="2400" b="0" dirty="0" smtClean="0">
                          <a:latin typeface="TH Sarabun New" pitchFamily="34" charset="-34"/>
                          <a:cs typeface="TH Sarabun New" pitchFamily="34" charset="-34"/>
                        </a:rPr>
                        <a:t>เดินทางไปโรงเรียนคนเดียว</a:t>
                      </a:r>
                      <a:endParaRPr lang="en-US" sz="2400" b="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2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54519507"/>
                  </a:ext>
                </a:extLst>
              </a:tr>
              <a:tr h="623189">
                <a:tc>
                  <a:txBody>
                    <a:bodyPr/>
                    <a:lstStyle/>
                    <a:p>
                      <a:r>
                        <a:rPr lang="th-TH" sz="2400" b="0" dirty="0" smtClean="0">
                          <a:latin typeface="TH Sarabun New" pitchFamily="34" charset="-34"/>
                          <a:cs typeface="TH Sarabun New" pitchFamily="34" charset="-34"/>
                        </a:rPr>
                        <a:t>เดินทางไปโรงเรียน</a:t>
                      </a:r>
                      <a:br>
                        <a:rPr lang="th-TH" sz="2400" b="0" dirty="0" smtClean="0">
                          <a:latin typeface="TH Sarabun New" pitchFamily="34" charset="-34"/>
                          <a:cs typeface="TH Sarabun New" pitchFamily="34" charset="-34"/>
                        </a:rPr>
                      </a:br>
                      <a:r>
                        <a:rPr lang="th-TH" sz="2400" b="0" dirty="0" smtClean="0">
                          <a:latin typeface="TH Sarabun New" pitchFamily="34" charset="-34"/>
                          <a:cs typeface="TH Sarabun New" pitchFamily="34" charset="-34"/>
                        </a:rPr>
                        <a:t>กับผู้ปกครอง</a:t>
                      </a:r>
                      <a:endParaRPr lang="en-US" sz="2400" b="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2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26162214"/>
                  </a:ext>
                </a:extLst>
              </a:tr>
              <a:tr h="623189">
                <a:tc>
                  <a:txBody>
                    <a:bodyPr/>
                    <a:lstStyle/>
                    <a:p>
                      <a:r>
                        <a:rPr lang="th-TH" sz="2400" b="0" dirty="0" smtClean="0">
                          <a:latin typeface="TH Sarabun New" pitchFamily="34" charset="-34"/>
                          <a:cs typeface="TH Sarabun New" pitchFamily="34" charset="-34"/>
                        </a:rPr>
                        <a:t>ถีบจักรยานไปโรงเรียน</a:t>
                      </a:r>
                      <a:endParaRPr lang="en-US" sz="2400" b="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2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16215870"/>
                  </a:ext>
                </a:extLst>
              </a:tr>
              <a:tr h="623189">
                <a:tc>
                  <a:txBody>
                    <a:bodyPr/>
                    <a:lstStyle/>
                    <a:p>
                      <a:r>
                        <a:rPr lang="th-TH" sz="2400" b="0" dirty="0" smtClean="0">
                          <a:latin typeface="TH Sarabun New" pitchFamily="34" charset="-34"/>
                          <a:cs typeface="TH Sarabun New" pitchFamily="34" charset="-34"/>
                        </a:rPr>
                        <a:t>ผู้ปกครองขับรถไปส่ง</a:t>
                      </a:r>
                      <a:endParaRPr lang="en-US" sz="2400" b="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2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50234325"/>
                  </a:ext>
                </a:extLst>
              </a:tr>
              <a:tr h="623189">
                <a:tc>
                  <a:txBody>
                    <a:bodyPr/>
                    <a:lstStyle/>
                    <a:p>
                      <a:r>
                        <a:rPr lang="th-TH" sz="2400" b="0" dirty="0" smtClean="0">
                          <a:latin typeface="TH Sarabun New" pitchFamily="34" charset="-34"/>
                          <a:cs typeface="TH Sarabun New" pitchFamily="34" charset="-34"/>
                        </a:rPr>
                        <a:t>รถโรงเรียนมารับ</a:t>
                      </a:r>
                      <a:endParaRPr lang="en-US" sz="2400" b="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2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7900160"/>
                  </a:ext>
                </a:extLst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4177442" y="2447378"/>
            <a:ext cx="3119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ได้ออกกำลัง</a:t>
            </a:r>
            <a:r>
              <a:rPr lang="th-TH" sz="2000" dirty="0" smtClean="0">
                <a:latin typeface="TH Sarabun New" pitchFamily="34" charset="-34"/>
                <a:cs typeface="TH Sarabun New" pitchFamily="34" charset="-34"/>
              </a:rPr>
              <a:t>กาย</a:t>
            </a:r>
            <a:br>
              <a:rPr lang="th-TH" sz="20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000" dirty="0" smtClean="0">
                <a:latin typeface="TH Sarabun New" pitchFamily="34" charset="-34"/>
                <a:cs typeface="TH Sarabun New" pitchFamily="34" charset="-34"/>
              </a:rPr>
              <a:t>ประหยัด</a:t>
            </a:r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ค่าใช้จ่ายในการเดินทาง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134411" y="3183487"/>
            <a:ext cx="3207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ได้ออกกำลังกาย ประหยัด</a:t>
            </a:r>
            <a:r>
              <a:rPr lang="th-TH" sz="2000" dirty="0" smtClean="0">
                <a:latin typeface="TH Sarabun New" pitchFamily="34" charset="-34"/>
                <a:cs typeface="TH Sarabun New" pitchFamily="34" charset="-34"/>
              </a:rPr>
              <a:t>ค่าใช้จ่าย</a:t>
            </a:r>
            <a:br>
              <a:rPr lang="th-TH" sz="20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000" dirty="0" smtClean="0">
                <a:latin typeface="TH Sarabun New" pitchFamily="34" charset="-34"/>
                <a:cs typeface="TH Sarabun New" pitchFamily="34" charset="-34"/>
              </a:rPr>
              <a:t>ใน</a:t>
            </a:r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การเดินทาง และปลอดภัย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31873" y="3894738"/>
            <a:ext cx="2933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ได้ออกกำลัง</a:t>
            </a:r>
            <a:r>
              <a:rPr lang="th-TH" sz="2000" dirty="0" smtClean="0">
                <a:latin typeface="TH Sarabun New" pitchFamily="34" charset="-34"/>
                <a:cs typeface="TH Sarabun New" pitchFamily="34" charset="-34"/>
              </a:rPr>
              <a:t>กาย</a:t>
            </a:r>
            <a:br>
              <a:rPr lang="th-TH" sz="20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000" dirty="0" smtClean="0">
                <a:latin typeface="TH Sarabun New" pitchFamily="34" charset="-34"/>
                <a:cs typeface="TH Sarabun New" pitchFamily="34" charset="-34"/>
              </a:rPr>
              <a:t>และ</a:t>
            </a:r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เดินทางไปโรงเรียนเร็วขึ้น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78199" y="4689002"/>
            <a:ext cx="2092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สะดวกและปลอดภัย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663588" y="5299957"/>
            <a:ext cx="2153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สะดวกและปลอดภัย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846024" y="2604732"/>
            <a:ext cx="3257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อันตรายและใช้เวลาในการเดินทางนาน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054262" y="3279028"/>
            <a:ext cx="2864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ใช้เวลาในการเดินทางนาน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965770" y="4045106"/>
            <a:ext cx="3083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อันตรายจากการถีบจักรยานบนถนน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063744" y="4699870"/>
            <a:ext cx="2887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รถติด ใช้เวลาในการเดินทางนาน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981365" y="5165116"/>
            <a:ext cx="3056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ต้องขึ้นรถแต่</a:t>
            </a:r>
            <a:r>
              <a:rPr lang="th-TH" sz="2000" dirty="0" smtClean="0">
                <a:latin typeface="TH Sarabun New" pitchFamily="34" charset="-34"/>
                <a:cs typeface="TH Sarabun New" pitchFamily="34" charset="-34"/>
              </a:rPr>
              <a:t>เช้า</a:t>
            </a:r>
            <a:br>
              <a:rPr lang="th-TH" sz="20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000" dirty="0" smtClean="0">
                <a:latin typeface="TH Sarabun New" pitchFamily="34" charset="-34"/>
                <a:cs typeface="TH Sarabun New" pitchFamily="34" charset="-34"/>
              </a:rPr>
              <a:t>เนื่องจาก</a:t>
            </a:r>
            <a:r>
              <a:rPr lang="th-TH" sz="2000" dirty="0">
                <a:latin typeface="TH Sarabun New" pitchFamily="34" charset="-34"/>
                <a:cs typeface="TH Sarabun New" pitchFamily="34" charset="-34"/>
              </a:rPr>
              <a:t>ต้องรับนักเรียนหลายที่</a:t>
            </a:r>
            <a:endParaRPr lang="en-US" sz="20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129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1" grpId="0" build="allAtOnce"/>
      <p:bldP spid="42" grpId="0"/>
      <p:bldP spid="43" grpId="0"/>
      <p:bldP spid="44" grpId="0"/>
      <p:bldP spid="45" grpId="0"/>
      <p:bldP spid="46" grpId="0" build="allAtOnce"/>
      <p:bldP spid="47" grpId="0"/>
      <p:bldP spid="48" grpId="0"/>
      <p:bldP spid="49" grpId="0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0" y="3707168"/>
            <a:ext cx="12192000" cy="1241169"/>
          </a:xfrm>
          <a:prstGeom prst="rect">
            <a:avLst/>
          </a:prstGeom>
          <a:gradFill>
            <a:gsLst>
              <a:gs pos="74000">
                <a:srgbClr val="E4EAF6"/>
              </a:gs>
              <a:gs pos="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0" y="0"/>
            <a:ext cx="12192000" cy="1448972"/>
          </a:xfrm>
          <a:prstGeom prst="rect">
            <a:avLst/>
          </a:prstGeom>
          <a:solidFill>
            <a:srgbClr val="CEE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850"/>
            <a:ext cx="12192001" cy="23323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76" y="3805936"/>
            <a:ext cx="2690588" cy="22812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475" y="3805771"/>
            <a:ext cx="2690783" cy="228138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51516" y="5926592"/>
            <a:ext cx="3304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1. การถีบจักรยานไปโรงเรียน</a:t>
            </a:r>
            <a:endParaRPr lang="th-TH" sz="32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51172" y="5904821"/>
            <a:ext cx="2491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2. การเดินไปโรงเรียน</a:t>
            </a:r>
            <a:endParaRPr lang="th-TH" sz="32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515716" y="191108"/>
            <a:ext cx="7160568" cy="1000406"/>
            <a:chOff x="2515715" y="398571"/>
            <a:chExt cx="7160568" cy="1000406"/>
          </a:xfrm>
        </p:grpSpPr>
        <p:sp>
          <p:nvSpPr>
            <p:cNvPr id="40" name="Freeform 39"/>
            <p:cNvSpPr/>
            <p:nvPr/>
          </p:nvSpPr>
          <p:spPr>
            <a:xfrm>
              <a:off x="2515715" y="483398"/>
              <a:ext cx="7061096" cy="915579"/>
            </a:xfrm>
            <a:custGeom>
              <a:avLst/>
              <a:gdLst>
                <a:gd name="connsiteX0" fmla="*/ 285602 w 7061096"/>
                <a:gd name="connsiteY0" fmla="*/ 0 h 915579"/>
                <a:gd name="connsiteX1" fmla="*/ 960621 w 7061096"/>
                <a:gd name="connsiteY1" fmla="*/ 0 h 915579"/>
                <a:gd name="connsiteX2" fmla="*/ 960621 w 7061096"/>
                <a:gd name="connsiteY2" fmla="*/ 1 h 915579"/>
                <a:gd name="connsiteX3" fmla="*/ 6186578 w 7061096"/>
                <a:gd name="connsiteY3" fmla="*/ 1 h 915579"/>
                <a:gd name="connsiteX4" fmla="*/ 6186578 w 7061096"/>
                <a:gd name="connsiteY4" fmla="*/ 3841 h 915579"/>
                <a:gd name="connsiteX5" fmla="*/ 6775494 w 7061096"/>
                <a:gd name="connsiteY5" fmla="*/ 3841 h 915579"/>
                <a:gd name="connsiteX6" fmla="*/ 7061096 w 7061096"/>
                <a:gd name="connsiteY6" fmla="*/ 289443 h 915579"/>
                <a:gd name="connsiteX7" fmla="*/ 7061096 w 7061096"/>
                <a:gd name="connsiteY7" fmla="*/ 629977 h 915579"/>
                <a:gd name="connsiteX8" fmla="*/ 6775494 w 7061096"/>
                <a:gd name="connsiteY8" fmla="*/ 915579 h 915579"/>
                <a:gd name="connsiteX9" fmla="*/ 6100475 w 7061096"/>
                <a:gd name="connsiteY9" fmla="*/ 915579 h 915579"/>
                <a:gd name="connsiteX10" fmla="*/ 6100475 w 7061096"/>
                <a:gd name="connsiteY10" fmla="*/ 915578 h 915579"/>
                <a:gd name="connsiteX11" fmla="*/ 960621 w 7061096"/>
                <a:gd name="connsiteY11" fmla="*/ 915578 h 915579"/>
                <a:gd name="connsiteX12" fmla="*/ 756640 w 7061096"/>
                <a:gd name="connsiteY12" fmla="*/ 915578 h 915579"/>
                <a:gd name="connsiteX13" fmla="*/ 285602 w 7061096"/>
                <a:gd name="connsiteY13" fmla="*/ 915578 h 915579"/>
                <a:gd name="connsiteX14" fmla="*/ 0 w 7061096"/>
                <a:gd name="connsiteY14" fmla="*/ 628773 h 915579"/>
                <a:gd name="connsiteX15" fmla="*/ 0 w 7061096"/>
                <a:gd name="connsiteY15" fmla="*/ 286805 h 915579"/>
                <a:gd name="connsiteX16" fmla="*/ 285602 w 7061096"/>
                <a:gd name="connsiteY16" fmla="*/ 0 h 91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61096" h="915579">
                  <a:moveTo>
                    <a:pt x="285602" y="0"/>
                  </a:moveTo>
                  <a:lnTo>
                    <a:pt x="960621" y="0"/>
                  </a:lnTo>
                  <a:lnTo>
                    <a:pt x="960621" y="1"/>
                  </a:lnTo>
                  <a:lnTo>
                    <a:pt x="6186578" y="1"/>
                  </a:lnTo>
                  <a:lnTo>
                    <a:pt x="6186578" y="3841"/>
                  </a:lnTo>
                  <a:lnTo>
                    <a:pt x="6775494" y="3841"/>
                  </a:lnTo>
                  <a:cubicBezTo>
                    <a:pt x="6933228" y="3841"/>
                    <a:pt x="7061096" y="131709"/>
                    <a:pt x="7061096" y="289443"/>
                  </a:cubicBezTo>
                  <a:lnTo>
                    <a:pt x="7061096" y="629977"/>
                  </a:lnTo>
                  <a:cubicBezTo>
                    <a:pt x="7061096" y="787711"/>
                    <a:pt x="6933228" y="915579"/>
                    <a:pt x="6775494" y="915579"/>
                  </a:cubicBezTo>
                  <a:lnTo>
                    <a:pt x="6100475" y="915579"/>
                  </a:lnTo>
                  <a:lnTo>
                    <a:pt x="6100475" y="915578"/>
                  </a:lnTo>
                  <a:lnTo>
                    <a:pt x="960621" y="915578"/>
                  </a:lnTo>
                  <a:lnTo>
                    <a:pt x="756640" y="915578"/>
                  </a:lnTo>
                  <a:lnTo>
                    <a:pt x="285602" y="915578"/>
                  </a:lnTo>
                  <a:cubicBezTo>
                    <a:pt x="127868" y="915578"/>
                    <a:pt x="0" y="787172"/>
                    <a:pt x="0" y="628773"/>
                  </a:cubicBezTo>
                  <a:lnTo>
                    <a:pt x="0" y="286805"/>
                  </a:lnTo>
                  <a:cubicBezTo>
                    <a:pt x="0" y="128407"/>
                    <a:pt x="127868" y="0"/>
                    <a:pt x="285602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272355" y="398572"/>
              <a:ext cx="5429938" cy="915577"/>
            </a:xfrm>
            <a:prstGeom prst="rect">
              <a:avLst/>
            </a:prstGeom>
            <a:solidFill>
              <a:srgbClr val="FFE7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 flipH="1">
              <a:off x="2515715" y="398571"/>
              <a:ext cx="960621" cy="915578"/>
            </a:xfrm>
            <a:custGeom>
              <a:avLst/>
              <a:gdLst>
                <a:gd name="connsiteX0" fmla="*/ 0 w 960621"/>
                <a:gd name="connsiteY0" fmla="*/ 0 h 911738"/>
                <a:gd name="connsiteX1" fmla="*/ 675019 w 960621"/>
                <a:gd name="connsiteY1" fmla="*/ 0 h 911738"/>
                <a:gd name="connsiteX2" fmla="*/ 960621 w 960621"/>
                <a:gd name="connsiteY2" fmla="*/ 285602 h 911738"/>
                <a:gd name="connsiteX3" fmla="*/ 960621 w 960621"/>
                <a:gd name="connsiteY3" fmla="*/ 626136 h 911738"/>
                <a:gd name="connsiteX4" fmla="*/ 675019 w 960621"/>
                <a:gd name="connsiteY4" fmla="*/ 911738 h 911738"/>
                <a:gd name="connsiteX5" fmla="*/ 0 w 960621"/>
                <a:gd name="connsiteY5" fmla="*/ 911738 h 91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0621" h="911738">
                  <a:moveTo>
                    <a:pt x="0" y="0"/>
                  </a:moveTo>
                  <a:lnTo>
                    <a:pt x="675019" y="0"/>
                  </a:lnTo>
                  <a:cubicBezTo>
                    <a:pt x="832753" y="0"/>
                    <a:pt x="960621" y="127868"/>
                    <a:pt x="960621" y="285602"/>
                  </a:cubicBezTo>
                  <a:lnTo>
                    <a:pt x="960621" y="626136"/>
                  </a:lnTo>
                  <a:cubicBezTo>
                    <a:pt x="960621" y="783870"/>
                    <a:pt x="832753" y="911738"/>
                    <a:pt x="675019" y="911738"/>
                  </a:cubicBezTo>
                  <a:lnTo>
                    <a:pt x="0" y="911738"/>
                  </a:lnTo>
                  <a:close/>
                </a:path>
              </a:pathLst>
            </a:custGeom>
            <a:solidFill>
              <a:srgbClr val="FFE7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2813538" y="398573"/>
              <a:ext cx="5888756" cy="525100"/>
            </a:xfrm>
            <a:custGeom>
              <a:avLst/>
              <a:gdLst>
                <a:gd name="connsiteX0" fmla="*/ 1032 w 5190750"/>
                <a:gd name="connsiteY0" fmla="*/ 0 h 592039"/>
                <a:gd name="connsiteX1" fmla="*/ 5190750 w 5190750"/>
                <a:gd name="connsiteY1" fmla="*/ 0 h 592039"/>
                <a:gd name="connsiteX2" fmla="*/ 5190750 w 5190750"/>
                <a:gd name="connsiteY2" fmla="*/ 592039 h 592039"/>
                <a:gd name="connsiteX3" fmla="*/ 581804 w 5190750"/>
                <a:gd name="connsiteY3" fmla="*/ 592039 h 592039"/>
                <a:gd name="connsiteX4" fmla="*/ 0 w 5190750"/>
                <a:gd name="connsiteY4" fmla="*/ 10235 h 592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0750" h="592039">
                  <a:moveTo>
                    <a:pt x="1032" y="0"/>
                  </a:moveTo>
                  <a:lnTo>
                    <a:pt x="5190750" y="0"/>
                  </a:lnTo>
                  <a:lnTo>
                    <a:pt x="5190750" y="592039"/>
                  </a:lnTo>
                  <a:lnTo>
                    <a:pt x="581804" y="592039"/>
                  </a:lnTo>
                  <a:cubicBezTo>
                    <a:pt x="260483" y="592039"/>
                    <a:pt x="0" y="331556"/>
                    <a:pt x="0" y="1023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8616190" y="402412"/>
              <a:ext cx="960621" cy="911738"/>
            </a:xfrm>
            <a:custGeom>
              <a:avLst/>
              <a:gdLst>
                <a:gd name="connsiteX0" fmla="*/ 0 w 960621"/>
                <a:gd name="connsiteY0" fmla="*/ 0 h 911738"/>
                <a:gd name="connsiteX1" fmla="*/ 675019 w 960621"/>
                <a:gd name="connsiteY1" fmla="*/ 0 h 911738"/>
                <a:gd name="connsiteX2" fmla="*/ 960621 w 960621"/>
                <a:gd name="connsiteY2" fmla="*/ 285602 h 911738"/>
                <a:gd name="connsiteX3" fmla="*/ 960621 w 960621"/>
                <a:gd name="connsiteY3" fmla="*/ 626136 h 911738"/>
                <a:gd name="connsiteX4" fmla="*/ 675019 w 960621"/>
                <a:gd name="connsiteY4" fmla="*/ 911738 h 911738"/>
                <a:gd name="connsiteX5" fmla="*/ 0 w 960621"/>
                <a:gd name="connsiteY5" fmla="*/ 911738 h 91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0621" h="911738">
                  <a:moveTo>
                    <a:pt x="0" y="0"/>
                  </a:moveTo>
                  <a:lnTo>
                    <a:pt x="675019" y="0"/>
                  </a:lnTo>
                  <a:cubicBezTo>
                    <a:pt x="832753" y="0"/>
                    <a:pt x="960621" y="127868"/>
                    <a:pt x="960621" y="285602"/>
                  </a:cubicBezTo>
                  <a:lnTo>
                    <a:pt x="960621" y="626136"/>
                  </a:lnTo>
                  <a:cubicBezTo>
                    <a:pt x="960621" y="783870"/>
                    <a:pt x="832753" y="911738"/>
                    <a:pt x="675019" y="911738"/>
                  </a:cubicBezTo>
                  <a:lnTo>
                    <a:pt x="0" y="911738"/>
                  </a:lnTo>
                  <a:close/>
                </a:path>
              </a:pathLst>
            </a:custGeom>
            <a:solidFill>
              <a:srgbClr val="FCBA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570490" y="441029"/>
              <a:ext cx="11057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&gt;&gt;</a:t>
              </a:r>
              <a:endParaRPr lang="en-US" sz="4400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4481952" y="276530"/>
            <a:ext cx="3206327" cy="923330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th-TH" sz="5400" b="1" dirty="0" smtClean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วิธีการแก้ปัญหา</a:t>
            </a:r>
            <a:endParaRPr lang="en-US" sz="5400" b="1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2264652" y="1381849"/>
            <a:ext cx="7446721" cy="2233586"/>
            <a:chOff x="1012838" y="1381849"/>
            <a:chExt cx="7446721" cy="2233586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730" y="1381849"/>
              <a:ext cx="4349829" cy="2233586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1012838" y="1621092"/>
              <a:ext cx="322556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h-TH" sz="3600" dirty="0">
                  <a:latin typeface="TH Sarabun New" pitchFamily="34" charset="-34"/>
                  <a:cs typeface="TH Sarabun New" pitchFamily="34" charset="-34"/>
                </a:rPr>
                <a:t>วิธี</a:t>
              </a:r>
              <a:r>
                <a:rPr lang="th-TH" sz="3600" dirty="0" smtClean="0">
                  <a:latin typeface="TH Sarabun New" pitchFamily="34" charset="-34"/>
                  <a:cs typeface="TH Sarabun New" pitchFamily="34" charset="-34"/>
                </a:rPr>
                <a:t>แก้ปัญหา</a:t>
              </a:r>
            </a:p>
            <a:p>
              <a:pPr algn="r"/>
              <a:r>
                <a:rPr lang="th-TH" sz="3600" dirty="0" smtClean="0">
                  <a:latin typeface="TH Sarabun New" pitchFamily="34" charset="-34"/>
                  <a:cs typeface="TH Sarabun New" pitchFamily="34" charset="-34"/>
                </a:rPr>
                <a:t>ใน</a:t>
              </a:r>
              <a:r>
                <a:rPr lang="th-TH" sz="3600" dirty="0">
                  <a:latin typeface="TH Sarabun New" pitchFamily="34" charset="-34"/>
                  <a:cs typeface="TH Sarabun New" pitchFamily="34" charset="-34"/>
                </a:rPr>
                <a:t>การเดินทางไปโรงเรียน</a:t>
              </a:r>
            </a:p>
          </p:txBody>
        </p:sp>
      </p:grpSp>
      <p:cxnSp>
        <p:nvCxnSpPr>
          <p:cNvPr id="52" name="Elbow Connector 51"/>
          <p:cNvCxnSpPr>
            <a:stCxn id="20" idx="3"/>
          </p:cNvCxnSpPr>
          <p:nvPr/>
        </p:nvCxnSpPr>
        <p:spPr>
          <a:xfrm flipV="1">
            <a:off x="5248864" y="3594626"/>
            <a:ext cx="910443" cy="1351920"/>
          </a:xfrm>
          <a:prstGeom prst="bentConnector2">
            <a:avLst/>
          </a:prstGeom>
          <a:ln w="76200">
            <a:solidFill>
              <a:srgbClr val="FCBA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stCxn id="21" idx="1"/>
          </p:cNvCxnSpPr>
          <p:nvPr/>
        </p:nvCxnSpPr>
        <p:spPr>
          <a:xfrm rot="10800000">
            <a:off x="6441031" y="3594625"/>
            <a:ext cx="910444" cy="1351839"/>
          </a:xfrm>
          <a:prstGeom prst="bentConnector2">
            <a:avLst/>
          </a:prstGeom>
          <a:ln w="76200">
            <a:solidFill>
              <a:srgbClr val="7994C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367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864" y="1945887"/>
            <a:ext cx="1393718" cy="1961774"/>
          </a:xfrm>
          <a:prstGeom prst="rect">
            <a:avLst/>
          </a:prstGeom>
        </p:spPr>
      </p:pic>
      <p:cxnSp>
        <p:nvCxnSpPr>
          <p:cNvPr id="39" name="Straight Arrow Connector 38"/>
          <p:cNvCxnSpPr/>
          <p:nvPr/>
        </p:nvCxnSpPr>
        <p:spPr>
          <a:xfrm flipH="1">
            <a:off x="4897838" y="4722850"/>
            <a:ext cx="2" cy="333112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4896493" y="5561389"/>
            <a:ext cx="2" cy="333112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7728271" y="4729884"/>
            <a:ext cx="2" cy="333112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7726926" y="5568423"/>
            <a:ext cx="2" cy="333112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10586434" y="4730097"/>
            <a:ext cx="2" cy="333112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10585089" y="5568636"/>
            <a:ext cx="2" cy="333112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3992909" y="5874910"/>
            <a:ext cx="1823415" cy="553998"/>
            <a:chOff x="1467777" y="6043591"/>
            <a:chExt cx="1823415" cy="553998"/>
          </a:xfrm>
        </p:grpSpPr>
        <p:sp>
          <p:nvSpPr>
            <p:cNvPr id="80" name="Rectangle 79"/>
            <p:cNvSpPr/>
            <p:nvPr/>
          </p:nvSpPr>
          <p:spPr>
            <a:xfrm>
              <a:off x="1467777" y="6082714"/>
              <a:ext cx="1823415" cy="4757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51B7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104409" y="6043591"/>
              <a:ext cx="550151" cy="55399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กรวย</a:t>
              </a:r>
              <a:endPara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818586" y="5874922"/>
            <a:ext cx="1823415" cy="553998"/>
            <a:chOff x="1492063" y="4747923"/>
            <a:chExt cx="1823415" cy="553998"/>
          </a:xfrm>
        </p:grpSpPr>
        <p:sp>
          <p:nvSpPr>
            <p:cNvPr id="17" name="Rectangle 16"/>
            <p:cNvSpPr/>
            <p:nvPr/>
          </p:nvSpPr>
          <p:spPr>
            <a:xfrm>
              <a:off x="1492063" y="4787046"/>
              <a:ext cx="1823415" cy="4757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68A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58213" y="4747923"/>
              <a:ext cx="1491114" cy="55399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ทรงสี่เหลี่ยมมุมฉาก</a:t>
              </a:r>
              <a:endPara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9669704" y="5874922"/>
            <a:ext cx="1823415" cy="553998"/>
            <a:chOff x="1467777" y="6043591"/>
            <a:chExt cx="1823415" cy="553998"/>
          </a:xfrm>
        </p:grpSpPr>
        <p:sp>
          <p:nvSpPr>
            <p:cNvPr id="75" name="Rectangle 74"/>
            <p:cNvSpPr/>
            <p:nvPr/>
          </p:nvSpPr>
          <p:spPr>
            <a:xfrm>
              <a:off x="1467777" y="6082714"/>
              <a:ext cx="1823415" cy="4757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51B7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104409" y="6043591"/>
              <a:ext cx="550151" cy="55399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กรวย</a:t>
              </a:r>
              <a:endPara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231" y="1214809"/>
            <a:ext cx="2202999" cy="2160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879" y="1087747"/>
            <a:ext cx="2206831" cy="22949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751" y="1255708"/>
            <a:ext cx="2206831" cy="21340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3543" y="184053"/>
            <a:ext cx="92849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 smtClean="0">
                <a:solidFill>
                  <a:srgbClr val="F68A1E"/>
                </a:solidFill>
                <a:latin typeface="TH Sarabun New" pitchFamily="34" charset="-34"/>
                <a:cs typeface="TH Sarabun New" pitchFamily="34" charset="-34"/>
              </a:rPr>
              <a:t>ตัวอย่างที่ 1 </a:t>
            </a: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หากต้องการนำวัตถุ 3 ชิ้นต่อไปนี้มาวางซ้อนกันจะทำได้อย่างไร</a:t>
            </a:r>
            <a:endParaRPr lang="th-TH" sz="36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40021" y="3477073"/>
            <a:ext cx="9156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วิธีที่ 1</a:t>
            </a:r>
            <a:endParaRPr lang="th-TH" sz="32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69477" y="3484107"/>
            <a:ext cx="9156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วิธีที่ 2</a:t>
            </a:r>
            <a:endParaRPr lang="th-TH" sz="32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119257" y="3491153"/>
            <a:ext cx="9156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วิธีที่ 3</a:t>
            </a:r>
            <a:endParaRPr lang="th-TH" sz="32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818586" y="5064199"/>
            <a:ext cx="1823415" cy="515526"/>
            <a:chOff x="1467777" y="6062827"/>
            <a:chExt cx="1823415" cy="515526"/>
          </a:xfrm>
        </p:grpSpPr>
        <p:sp>
          <p:nvSpPr>
            <p:cNvPr id="20" name="Rectangle 19"/>
            <p:cNvSpPr/>
            <p:nvPr/>
          </p:nvSpPr>
          <p:spPr>
            <a:xfrm>
              <a:off x="1467777" y="6082714"/>
              <a:ext cx="1823415" cy="4757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51B7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04409" y="6062827"/>
              <a:ext cx="550151" cy="51552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กรวย</a:t>
              </a:r>
              <a:endPara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18585" y="4220163"/>
            <a:ext cx="1823415" cy="515526"/>
            <a:chOff x="1492063" y="5373314"/>
            <a:chExt cx="1823415" cy="515526"/>
          </a:xfrm>
        </p:grpSpPr>
        <p:sp>
          <p:nvSpPr>
            <p:cNvPr id="23" name="Rectangle 22"/>
            <p:cNvSpPr/>
            <p:nvPr/>
          </p:nvSpPr>
          <p:spPr>
            <a:xfrm>
              <a:off x="1492063" y="5393199"/>
              <a:ext cx="1823415" cy="4757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C83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85839" y="5373314"/>
              <a:ext cx="1035861" cy="51552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ทรงกระบอก</a:t>
              </a:r>
              <a:endPara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9669341" y="5060222"/>
            <a:ext cx="1823415" cy="515526"/>
            <a:chOff x="1492063" y="4767161"/>
            <a:chExt cx="1823415" cy="515526"/>
          </a:xfrm>
        </p:grpSpPr>
        <p:sp>
          <p:nvSpPr>
            <p:cNvPr id="55" name="Rectangle 54"/>
            <p:cNvSpPr/>
            <p:nvPr/>
          </p:nvSpPr>
          <p:spPr>
            <a:xfrm>
              <a:off x="1492063" y="4787046"/>
              <a:ext cx="1823415" cy="4757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68A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58213" y="4767161"/>
              <a:ext cx="1491114" cy="51552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ทรงสี่เหลี่ยมมุมฉาก</a:t>
              </a:r>
              <a:endPara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986131" y="4217551"/>
            <a:ext cx="1823415" cy="515526"/>
            <a:chOff x="1492063" y="4767159"/>
            <a:chExt cx="1823415" cy="515526"/>
          </a:xfrm>
        </p:grpSpPr>
        <p:sp>
          <p:nvSpPr>
            <p:cNvPr id="60" name="Rectangle 59"/>
            <p:cNvSpPr/>
            <p:nvPr/>
          </p:nvSpPr>
          <p:spPr>
            <a:xfrm>
              <a:off x="1492063" y="4787046"/>
              <a:ext cx="1823415" cy="4757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68A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658213" y="4767159"/>
              <a:ext cx="1491114" cy="51552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ทรงสี่เหลี่ยมมุมฉาก</a:t>
              </a:r>
              <a:endPara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987675" y="5050848"/>
            <a:ext cx="1823415" cy="515526"/>
            <a:chOff x="1492063" y="5373314"/>
            <a:chExt cx="1823415" cy="515526"/>
          </a:xfrm>
        </p:grpSpPr>
        <p:sp>
          <p:nvSpPr>
            <p:cNvPr id="65" name="Rectangle 64"/>
            <p:cNvSpPr/>
            <p:nvPr/>
          </p:nvSpPr>
          <p:spPr>
            <a:xfrm>
              <a:off x="1492063" y="5393199"/>
              <a:ext cx="1823415" cy="4757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C83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85839" y="5373314"/>
              <a:ext cx="1035861" cy="51552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ทรงกระบอก</a:t>
              </a:r>
              <a:endPara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9669341" y="4224326"/>
            <a:ext cx="1823415" cy="515526"/>
            <a:chOff x="1492063" y="5373314"/>
            <a:chExt cx="1823415" cy="515526"/>
          </a:xfrm>
        </p:grpSpPr>
        <p:sp>
          <p:nvSpPr>
            <p:cNvPr id="70" name="Rectangle 69"/>
            <p:cNvSpPr/>
            <p:nvPr/>
          </p:nvSpPr>
          <p:spPr>
            <a:xfrm>
              <a:off x="1492063" y="5393199"/>
              <a:ext cx="1823415" cy="4757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C83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885839" y="5373314"/>
              <a:ext cx="1035861" cy="51552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ทรงกระบอก</a:t>
              </a:r>
              <a:endPara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82" name="Picture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49" y="4319856"/>
            <a:ext cx="2284524" cy="1406615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50" y="1672354"/>
            <a:ext cx="1711742" cy="170331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026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356" y="5027704"/>
            <a:ext cx="625588" cy="7875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262" y="3676522"/>
            <a:ext cx="787571" cy="6200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00" y="3676521"/>
            <a:ext cx="787571" cy="6200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710" y="5027704"/>
            <a:ext cx="620003" cy="787571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828790" y="4296524"/>
            <a:ext cx="11705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ไปทางขวา</a:t>
            </a:r>
            <a:endParaRPr lang="th-TH" sz="28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050213" y="4296523"/>
            <a:ext cx="11865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ไปทางซ้าย</a:t>
            </a:r>
            <a:endParaRPr lang="th-TH" sz="28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829592" y="5815275"/>
            <a:ext cx="11320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ขึ้นข้างบน</a:t>
            </a:r>
            <a:endParaRPr lang="th-TH" sz="28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045355" y="5815275"/>
            <a:ext cx="11384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ลงข้างล่าง</a:t>
            </a:r>
            <a:endParaRPr lang="th-TH" sz="28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082974" y="680934"/>
            <a:ext cx="49302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b="1" dirty="0" smtClean="0">
                <a:solidFill>
                  <a:srgbClr val="EE3324"/>
                </a:solidFill>
                <a:latin typeface="TH Sarabun New" pitchFamily="34" charset="-34"/>
                <a:cs typeface="TH Sarabun New" pitchFamily="34" charset="-34"/>
              </a:rPr>
              <a:t>ตัวอย่างที่ 2 </a:t>
            </a: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นักเรียนเขียนลำดับภาพลูกศรแสดงวิธีการเดินทางที่เด็กผู้หญิงจะเดินไปพบกับผลไม้ โดยนำภาพลูกศรแสดงทิศทางไปวางทับระหว่างบล็อก และการเดินแต่ละครั้งจะเคลื่อนไป 1 บล็อก</a:t>
            </a:r>
            <a:endParaRPr lang="th-TH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28" y="689331"/>
            <a:ext cx="6471882" cy="5669672"/>
          </a:xfrm>
          <a:prstGeom prst="rect">
            <a:avLst/>
          </a:prstGeom>
          <a:effectLst/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234" y="4329818"/>
            <a:ext cx="555673" cy="32705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342" y="4329817"/>
            <a:ext cx="555673" cy="32705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204" y="4329817"/>
            <a:ext cx="555673" cy="32705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59167" y="3714748"/>
            <a:ext cx="555673" cy="327059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59167" y="3078238"/>
            <a:ext cx="555673" cy="3270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228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4" grpId="0"/>
      <p:bldP spid="57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10207239" y="3420223"/>
            <a:ext cx="622369" cy="3282430"/>
            <a:chOff x="2939890" y="2995558"/>
            <a:chExt cx="622369" cy="328243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3500" y="2995558"/>
              <a:ext cx="618759" cy="48710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325" y="3628563"/>
              <a:ext cx="487108" cy="61875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9890" y="4393219"/>
              <a:ext cx="618759" cy="48710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325" y="5026224"/>
              <a:ext cx="487108" cy="61875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9890" y="5790880"/>
              <a:ext cx="618759" cy="487108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8245834" y="2701353"/>
            <a:ext cx="9573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วิธีที่ 1</a:t>
            </a:r>
            <a:endParaRPr lang="th-TH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059735" y="2701353"/>
            <a:ext cx="9573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วิธีที่ 2</a:t>
            </a:r>
            <a:endParaRPr lang="th-TH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28" y="689331"/>
            <a:ext cx="6471882" cy="5669672"/>
          </a:xfrm>
          <a:prstGeom prst="rect">
            <a:avLst/>
          </a:prstGeom>
          <a:effectLst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234" y="4329818"/>
            <a:ext cx="555673" cy="32705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234" y="3980558"/>
            <a:ext cx="555673" cy="32705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342" y="4329817"/>
            <a:ext cx="555673" cy="3270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204" y="4329817"/>
            <a:ext cx="555673" cy="32705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59167" y="3714748"/>
            <a:ext cx="555673" cy="32705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59167" y="3078238"/>
            <a:ext cx="555673" cy="32705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34505" y="3633299"/>
            <a:ext cx="555673" cy="3270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341" y="3191932"/>
            <a:ext cx="555673" cy="32705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27177" y="2908670"/>
            <a:ext cx="555673" cy="32705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424" y="2495702"/>
            <a:ext cx="555673" cy="32705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203927" y="682932"/>
            <a:ext cx="46322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นักเรียนอาจนำบล็อกการเคลื่อนที่มาวางเรียงต่อกัน </a:t>
            </a:r>
            <a:b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โดยการเดินทางของเด็กผู้หญิงสามารถเดินทาง</a:t>
            </a:r>
            <a:b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ไปได้หลายวิธี เช่น</a:t>
            </a:r>
            <a:endParaRPr lang="th-TH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8393338" y="3453089"/>
            <a:ext cx="618760" cy="3253938"/>
            <a:chOff x="1098204" y="3024050"/>
            <a:chExt cx="618760" cy="325393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205" y="3024050"/>
              <a:ext cx="618759" cy="48710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4029" y="4901696"/>
              <a:ext cx="487108" cy="61875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204" y="3649932"/>
              <a:ext cx="618759" cy="48710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204" y="4275814"/>
              <a:ext cx="618759" cy="48710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4029" y="5659229"/>
              <a:ext cx="487108" cy="618759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4310792" y="4226519"/>
            <a:ext cx="529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1600" dirty="0" smtClean="0">
                <a:latin typeface="TH Sarabun New" pitchFamily="34" charset="-34"/>
                <a:cs typeface="TH Sarabun New" pitchFamily="34" charset="-34"/>
              </a:rPr>
              <a:t>วิธีที่ 1</a:t>
            </a:r>
            <a:endParaRPr lang="th-TH" sz="1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98871" y="2778677"/>
            <a:ext cx="529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1600" dirty="0" smtClean="0">
                <a:latin typeface="TH Sarabun New" pitchFamily="34" charset="-34"/>
                <a:cs typeface="TH Sarabun New" pitchFamily="34" charset="-34"/>
              </a:rPr>
              <a:t>วิธีที่ 2</a:t>
            </a:r>
            <a:endParaRPr lang="th-TH" sz="1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17889" y="4822598"/>
            <a:ext cx="696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1600" dirty="0" smtClean="0">
                <a:latin typeface="TH Sarabun New" pitchFamily="34" charset="-34"/>
                <a:cs typeface="TH Sarabun New" pitchFamily="34" charset="-34"/>
              </a:rPr>
              <a:t>จุดเริ่มต้น</a:t>
            </a:r>
            <a:endParaRPr lang="th-TH" sz="1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937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40" grpId="0"/>
      <p:bldP spid="28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918" y="2035503"/>
            <a:ext cx="5369110" cy="44498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215917" y="173909"/>
            <a:ext cx="50698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b="1" dirty="0">
                <a:solidFill>
                  <a:srgbClr val="F68A1E"/>
                </a:solidFill>
                <a:latin typeface="TH Sarabun New" pitchFamily="34" charset="-34"/>
                <a:cs typeface="TH Sarabun New" pitchFamily="34" charset="-34"/>
              </a:rPr>
              <a:t>ตอนที่ 1 </a:t>
            </a:r>
            <a:r>
              <a:rPr lang="th-TH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เกมเขาวงกต</a:t>
            </a:r>
          </a:p>
          <a:p>
            <a:pPr>
              <a:lnSpc>
                <a:spcPct val="150000"/>
              </a:lnSpc>
            </a:pPr>
            <a: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นักเรียน</a:t>
            </a:r>
            <a:r>
              <a:rPr lang="th-TH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จะมีวิธีการเดินทางอย่างไรบ้าง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ให้สามารถออกจากเขาวงกต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488142" y="392399"/>
            <a:ext cx="4258410" cy="763348"/>
            <a:chOff x="2835812" y="426481"/>
            <a:chExt cx="4258410" cy="763348"/>
          </a:xfrm>
        </p:grpSpPr>
        <p:sp>
          <p:nvSpPr>
            <p:cNvPr id="27" name="Rounded Rectangle 26"/>
            <p:cNvSpPr/>
            <p:nvPr/>
          </p:nvSpPr>
          <p:spPr>
            <a:xfrm>
              <a:off x="2835814" y="526630"/>
              <a:ext cx="4258408" cy="663199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4519631" y="436730"/>
              <a:ext cx="2574590" cy="663199"/>
            </a:xfrm>
            <a:prstGeom prst="roundRect">
              <a:avLst>
                <a:gd name="adj" fmla="val 50000"/>
              </a:avLst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835812" y="438316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C3D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2933684" y="434831"/>
              <a:ext cx="4160537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460622" y="441860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221550" y="441860"/>
              <a:ext cx="10102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400" b="1" dirty="0" smtClean="0">
                  <a:solidFill>
                    <a:srgbClr val="62A1D7"/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2400" dirty="0" smtClean="0">
                <a:solidFill>
                  <a:srgbClr val="62A1D7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90175" y="436730"/>
              <a:ext cx="10791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เกมชวนคิด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555419" y="426481"/>
              <a:ext cx="4716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1.3</a:t>
              </a:r>
              <a:endParaRPr lang="th-TH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3000922" y="1670880"/>
            <a:ext cx="2261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b="1" dirty="0" smtClean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  <a:t>3 </a:t>
            </a:r>
            <a:r>
              <a:rPr lang="th-TH" sz="2400" b="1" dirty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  <a:t>เส้นทาง</a:t>
            </a:r>
            <a:endParaRPr lang="th-TH" sz="2400" b="1" dirty="0" smtClean="0">
              <a:solidFill>
                <a:srgbClr val="484AE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79621" y="3133452"/>
            <a:ext cx="4836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b="1" dirty="0" smtClean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  <a:t>เส้นทาง</a:t>
            </a:r>
            <a:r>
              <a:rPr lang="th-TH" sz="2400" b="1" dirty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  <a:t>สีน้ำเงิน เพราะระยะทางใกล้ที่สุด</a:t>
            </a:r>
            <a:endParaRPr lang="th-TH" sz="2400" b="1" dirty="0" smtClean="0">
              <a:solidFill>
                <a:srgbClr val="484AE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98027" y="5267747"/>
            <a:ext cx="4836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b="1" dirty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  <a:t>เส้นสีชมพูจำนวน 17 บล็อก เส้นสีส้ม จำนวน 19 บล็อก และเส้นสีน้ำเงินจำนวน 16 บล็อก</a:t>
            </a:r>
            <a:endParaRPr lang="th-TH" sz="2400" b="1" dirty="0" smtClean="0">
              <a:solidFill>
                <a:srgbClr val="484AE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6869686" y="2516166"/>
            <a:ext cx="3947452" cy="3724752"/>
            <a:chOff x="6804370" y="2516166"/>
            <a:chExt cx="3947452" cy="372475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563" y="2531931"/>
              <a:ext cx="3583259" cy="370898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4370" y="2516166"/>
              <a:ext cx="3592990" cy="352913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9038" y="2522482"/>
              <a:ext cx="3665524" cy="3635929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815" y="167134"/>
            <a:ext cx="723803" cy="664108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88825" y="4039436"/>
            <a:ext cx="3472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400" b="1" dirty="0" smtClean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  <a:t>นับ</a:t>
            </a:r>
            <a:r>
              <a:rPr lang="th-TH" sz="2400" b="1" dirty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  <a:t>จำนวนบล็อกการเดินทาง</a:t>
            </a:r>
            <a:endParaRPr lang="th-TH" sz="2400" b="1" dirty="0" smtClean="0">
              <a:solidFill>
                <a:srgbClr val="484AE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0544" y="1133212"/>
            <a:ext cx="5798172" cy="4215756"/>
            <a:chOff x="75228" y="1133212"/>
            <a:chExt cx="5798172" cy="4215756"/>
          </a:xfrm>
        </p:grpSpPr>
        <p:grpSp>
          <p:nvGrpSpPr>
            <p:cNvPr id="47" name="Group 46"/>
            <p:cNvGrpSpPr/>
            <p:nvPr/>
          </p:nvGrpSpPr>
          <p:grpSpPr>
            <a:xfrm>
              <a:off x="78702" y="1219376"/>
              <a:ext cx="476279" cy="489825"/>
              <a:chOff x="235532" y="2547309"/>
              <a:chExt cx="334108" cy="343611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235532" y="2547309"/>
                <a:ext cx="334108" cy="334108"/>
              </a:xfrm>
              <a:prstGeom prst="ellipse">
                <a:avLst/>
              </a:prstGeom>
              <a:solidFill>
                <a:srgbClr val="FFC9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88954" y="2567063"/>
                <a:ext cx="274320" cy="323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H Sarabun New" pitchFamily="34" charset="-34"/>
                    <a:cs typeface="TH Sarabun New" pitchFamily="34" charset="-34"/>
                  </a:rPr>
                  <a:t>?</a:t>
                </a:r>
                <a:endParaRPr lang="en-US" sz="20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530665" y="1133212"/>
              <a:ext cx="534273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นักเรียนพบเส้นทางที่สามารถเดินทางออก</a:t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จากเขาวงกตกี่เส้นทาง</a:t>
              </a:r>
              <a:endParaRPr lang="en-US" sz="2400" dirty="0" smtClean="0">
                <a:latin typeface="TH Sarabun New" pitchFamily="34" charset="-34"/>
                <a:cs typeface="TH Sarabun New" pitchFamily="34" charset="-34"/>
              </a:endParaRPr>
            </a:p>
            <a:p>
              <a:pPr>
                <a:lnSpc>
                  <a:spcPct val="150000"/>
                </a:lnSpc>
              </a:pPr>
              <a:endParaRPr lang="en-US" sz="1600" dirty="0" smtClean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13025" y="4702637"/>
              <a:ext cx="45645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แต่ละวิธีมีจำนวนบล็อกการเดินทางเท่าใด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10913" y="2183197"/>
              <a:ext cx="534273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นักเรียนควรเลือกเส้นทางไหนในการเดินทาง 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เพราะอะไร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  <a:p>
              <a:pPr>
                <a:lnSpc>
                  <a:spcPct val="150000"/>
                </a:lnSpc>
              </a:pPr>
              <a:endParaRPr lang="en-US" sz="2400" dirty="0" smtClean="0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95904" y="2283648"/>
              <a:ext cx="476279" cy="489825"/>
              <a:chOff x="235532" y="2547309"/>
              <a:chExt cx="334108" cy="343611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235532" y="2547309"/>
                <a:ext cx="334108" cy="334108"/>
              </a:xfrm>
              <a:prstGeom prst="ellipse">
                <a:avLst/>
              </a:prstGeom>
              <a:solidFill>
                <a:srgbClr val="FFC9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288954" y="2567063"/>
                <a:ext cx="274320" cy="323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H Sarabun New" pitchFamily="34" charset="-34"/>
                    <a:cs typeface="TH Sarabun New" pitchFamily="34" charset="-34"/>
                  </a:rPr>
                  <a:t>?</a:t>
                </a:r>
                <a:endParaRPr lang="en-US" sz="20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521798" y="3607132"/>
              <a:ext cx="53427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นักเรียนจะวัดระยะทางของการเดินทางในเกมได้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อย่างไร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75228" y="3725945"/>
              <a:ext cx="476279" cy="489825"/>
              <a:chOff x="235532" y="2547309"/>
              <a:chExt cx="334108" cy="343611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35532" y="2547309"/>
                <a:ext cx="334108" cy="334108"/>
              </a:xfrm>
              <a:prstGeom prst="ellipse">
                <a:avLst/>
              </a:prstGeom>
              <a:solidFill>
                <a:srgbClr val="FFC9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288954" y="2567063"/>
                <a:ext cx="274320" cy="323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H Sarabun New" pitchFamily="34" charset="-34"/>
                    <a:cs typeface="TH Sarabun New" pitchFamily="34" charset="-34"/>
                  </a:rPr>
                  <a:t>?</a:t>
                </a:r>
                <a:endParaRPr lang="en-US" sz="20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97715" y="4822383"/>
              <a:ext cx="476279" cy="489825"/>
              <a:chOff x="235532" y="2547309"/>
              <a:chExt cx="334108" cy="343611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235532" y="2547309"/>
                <a:ext cx="334108" cy="334108"/>
              </a:xfrm>
              <a:prstGeom prst="ellipse">
                <a:avLst/>
              </a:prstGeom>
              <a:solidFill>
                <a:srgbClr val="FFC9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288954" y="2567063"/>
                <a:ext cx="274320" cy="323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H Sarabun New" pitchFamily="34" charset="-34"/>
                    <a:cs typeface="TH Sarabun New" pitchFamily="34" charset="-34"/>
                  </a:rPr>
                  <a:t>?</a:t>
                </a:r>
                <a:endParaRPr lang="en-US" sz="20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89697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4" grpId="0"/>
      <p:bldP spid="55" grpId="0"/>
      <p:bldP spid="57" grpId="0"/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875940" y="1466037"/>
            <a:ext cx="6440121" cy="4044354"/>
            <a:chOff x="1575710" y="749898"/>
            <a:chExt cx="9726379" cy="610810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8155" y="749901"/>
              <a:ext cx="4433934" cy="6108099"/>
            </a:xfrm>
            <a:prstGeom prst="rect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5710" y="749898"/>
              <a:ext cx="4433935" cy="6108102"/>
            </a:xfrm>
            <a:prstGeom prst="rect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</p:pic>
      </p:grpSp>
      <p:sp>
        <p:nvSpPr>
          <p:cNvPr id="28" name="TextBox 27"/>
          <p:cNvSpPr txBox="1"/>
          <p:nvPr/>
        </p:nvSpPr>
        <p:spPr>
          <a:xfrm>
            <a:off x="6150602" y="239225"/>
            <a:ext cx="41681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solidFill>
                  <a:srgbClr val="F68A1E"/>
                </a:solidFill>
                <a:latin typeface="TH Sarabun New" pitchFamily="34" charset="-34"/>
                <a:cs typeface="TH Sarabun New" pitchFamily="34" charset="-34"/>
              </a:rPr>
              <a:t>ตอนที่ 2 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เกม</a:t>
            </a: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หาจุดแตกต่างของภาพ</a:t>
            </a:r>
            <a:endParaRPr lang="th-TH" sz="3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นักเรียนหาจุดแตกต่างของทั้ง 2 ภาพ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422826" y="239358"/>
            <a:ext cx="4258410" cy="916389"/>
            <a:chOff x="2835812" y="273440"/>
            <a:chExt cx="4258410" cy="916389"/>
          </a:xfrm>
        </p:grpSpPr>
        <p:sp>
          <p:nvSpPr>
            <p:cNvPr id="36" name="Rounded Rectangle 35"/>
            <p:cNvSpPr/>
            <p:nvPr/>
          </p:nvSpPr>
          <p:spPr>
            <a:xfrm>
              <a:off x="2835814" y="526630"/>
              <a:ext cx="4258408" cy="663199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4519631" y="436730"/>
              <a:ext cx="2574590" cy="663199"/>
            </a:xfrm>
            <a:prstGeom prst="roundRect">
              <a:avLst>
                <a:gd name="adj" fmla="val 50000"/>
              </a:avLst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2835812" y="438316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C3D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2933684" y="434831"/>
              <a:ext cx="4160537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4460622" y="441860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083693" y="354772"/>
              <a:ext cx="12859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b="1" dirty="0" smtClean="0">
                  <a:solidFill>
                    <a:srgbClr val="62A1D7"/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200" dirty="0" smtClean="0">
                <a:solidFill>
                  <a:srgbClr val="62A1D7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232093" y="273440"/>
              <a:ext cx="1595310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เกมชวนคิด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508130" y="361165"/>
              <a:ext cx="56618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1.3</a:t>
              </a:r>
              <a:endParaRPr lang="th-TH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56575" y="5645385"/>
            <a:ext cx="9221018" cy="1154162"/>
            <a:chOff x="101321" y="1389422"/>
            <a:chExt cx="9221018" cy="1154162"/>
          </a:xfrm>
        </p:grpSpPr>
        <p:sp>
          <p:nvSpPr>
            <p:cNvPr id="15" name="Rounded Rectangle 14"/>
            <p:cNvSpPr/>
            <p:nvPr/>
          </p:nvSpPr>
          <p:spPr>
            <a:xfrm>
              <a:off x="101321" y="1488904"/>
              <a:ext cx="9221018" cy="919840"/>
            </a:xfrm>
            <a:prstGeom prst="roundRect">
              <a:avLst>
                <a:gd name="adj" fmla="val 37043"/>
              </a:avLst>
            </a:prstGeom>
            <a:solidFill>
              <a:srgbClr val="EDF3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66203" y="1557518"/>
              <a:ext cx="334108" cy="334108"/>
            </a:xfrm>
            <a:prstGeom prst="ellipse">
              <a:avLst/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4963" y="1389422"/>
              <a:ext cx="8376011" cy="1154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ทั้ง 2 ภาพ มีจุดใดบ้างที่แตกต่างกัน</a:t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นักเรียนได้รับประโยชน์ใดจากการทำกิจกรรมนี้ และนักเรียนสามารถนำไปใช้ในชีวิตประจำวันได้อย่างไร</a:t>
              </a: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81443" y="1511798"/>
              <a:ext cx="274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H Sarabun New" pitchFamily="34" charset="-34"/>
                  <a:cs typeface="TH Sarabun New" pitchFamily="34" charset="-34"/>
                </a:rPr>
                <a:t>?</a:t>
              </a:r>
              <a:endParaRPr lang="en-US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71531" y="1973456"/>
              <a:ext cx="327619" cy="334108"/>
            </a:xfrm>
            <a:prstGeom prst="ellipse">
              <a:avLst/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6771" y="1927736"/>
              <a:ext cx="2689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H Sarabun New" pitchFamily="34" charset="-34"/>
                  <a:cs typeface="TH Sarabun New" pitchFamily="34" charset="-34"/>
                </a:rPr>
                <a:t>?</a:t>
              </a:r>
              <a:endParaRPr lang="en-US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8168640" y="2758440"/>
            <a:ext cx="563880" cy="56388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780020" y="3210958"/>
            <a:ext cx="480060" cy="48006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8067980" y="3663476"/>
            <a:ext cx="382600" cy="382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7541400" y="3952236"/>
            <a:ext cx="382600" cy="382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097885" y="3347955"/>
            <a:ext cx="382600" cy="382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659909" y="2753758"/>
            <a:ext cx="563880" cy="56388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271289" y="3206276"/>
            <a:ext cx="480060" cy="48006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4559249" y="3658794"/>
            <a:ext cx="382600" cy="382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4032669" y="3947554"/>
            <a:ext cx="382600" cy="382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3589154" y="3343273"/>
            <a:ext cx="382600" cy="382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915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684021" y="437525"/>
            <a:ext cx="8716348" cy="705475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5609" y="360233"/>
            <a:ext cx="8010527" cy="854080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แบบพัฒนาทักษะในการทำข้อสอบปรนัยเพื่อประเมินผล</a:t>
            </a:r>
            <a:r>
              <a:rPr lang="th-TH" sz="36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ตัวชี้วัด</a:t>
            </a:r>
            <a:endParaRPr lang="th-TH" sz="3600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5164" y="2105046"/>
            <a:ext cx="702307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ข้อใดหมายถึงการแก้ปัญหา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การลองผิดลองถูกไปจนกว่าจะสำเร็จ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การนำวิธีการ ความรู้ ทักษะ มาแก้อุปสรรค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การทำความเข้าใจสิ่งที่เกิดขึ้นและยอมรับในสิ่งนั้น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60410" y="1294148"/>
            <a:ext cx="54328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b="1" dirty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  <a:t>หน่วยงานเรียนรู้ที่ 1 การ</a:t>
            </a:r>
            <a:r>
              <a:rPr lang="th-TH" sz="4400" b="1" dirty="0" smtClean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  <a:t>แก้ปัญหา</a:t>
            </a:r>
            <a:endParaRPr lang="en-US" sz="4400" b="1" dirty="0">
              <a:solidFill>
                <a:srgbClr val="484AE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54489" y="4747104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76" y="163345"/>
            <a:ext cx="839586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657" y="163345"/>
            <a:ext cx="739422" cy="1371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814457" y="2105046"/>
            <a:ext cx="4941621" cy="4398812"/>
            <a:chOff x="6814457" y="2105046"/>
            <a:chExt cx="4941621" cy="4398812"/>
          </a:xfrm>
        </p:grpSpPr>
        <p:sp>
          <p:nvSpPr>
            <p:cNvPr id="24" name="Rounded Rectangular Callout 23"/>
            <p:cNvSpPr/>
            <p:nvPr/>
          </p:nvSpPr>
          <p:spPr>
            <a:xfrm>
              <a:off x="6814457" y="2105046"/>
              <a:ext cx="4941621" cy="2347212"/>
            </a:xfrm>
            <a:prstGeom prst="wedgeRoundRectCallout">
              <a:avLst>
                <a:gd name="adj1" fmla="val 31391"/>
                <a:gd name="adj2" fmla="val 80153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72832" y="2105046"/>
              <a:ext cx="468324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2) เพราะการแก้ปัญหา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เป็นการนำวิธีการความรู้ ทักษะ มาแก้อุปสรรคให้ผลลัพธ์เป็นไปตามที่ต้องการ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4851" y="5034768"/>
              <a:ext cx="1441227" cy="14690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867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ular Callout 23"/>
          <p:cNvSpPr/>
          <p:nvPr/>
        </p:nvSpPr>
        <p:spPr>
          <a:xfrm>
            <a:off x="4766310" y="2454205"/>
            <a:ext cx="6709410" cy="2106365"/>
          </a:xfrm>
          <a:prstGeom prst="wedgeRoundRectCallout">
            <a:avLst>
              <a:gd name="adj1" fmla="val 38225"/>
              <a:gd name="adj2" fmla="val 7073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5164" y="1114446"/>
            <a:ext cx="7412607" cy="43858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 startAt="2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การที่จะแก้ปัญหาได้สำเร็จ ขั้นตอนสำคัญที่สุดคือข้อใด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การวางแผน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การลงมือแก้ปัญหา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การศึกษาปัญหา</a:t>
            </a:r>
          </a:p>
        </p:txBody>
      </p:sp>
      <p:sp>
        <p:nvSpPr>
          <p:cNvPr id="9" name="Oval 8"/>
          <p:cNvSpPr/>
          <p:nvPr/>
        </p:nvSpPr>
        <p:spPr>
          <a:xfrm>
            <a:off x="1044728" y="264792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6595" y="2339905"/>
            <a:ext cx="66062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 1) เพราะขั้นตอนการวางแผนเป็นการกำหนดขั้นตอน</a:t>
            </a:r>
            <a:b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วิธีการและเครื่องมือที่ใช้ในการแก้ปัญหา </a:t>
            </a:r>
            <a:b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จึงถือว่าขั้นตอนนี้สำคัญที่สุด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44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3	4	5	6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750" y="5034768"/>
            <a:ext cx="1441227" cy="146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8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8084" y="634386"/>
            <a:ext cx="6349815" cy="43858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3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เกมเขาวงกตสามารถพัฒนานักเรียนในด้านใด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สมาธิ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สายตา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กล้ามเนื้อมือ</a:t>
            </a:r>
          </a:p>
        </p:txBody>
      </p:sp>
      <p:sp>
        <p:nvSpPr>
          <p:cNvPr id="9" name="Oval 8"/>
          <p:cNvSpPr/>
          <p:nvPr/>
        </p:nvSpPr>
        <p:spPr>
          <a:xfrm>
            <a:off x="1523199" y="214142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4	5	6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5425440" y="2278320"/>
            <a:ext cx="6319208" cy="2034540"/>
          </a:xfrm>
          <a:prstGeom prst="wedgeRoundRectCallout">
            <a:avLst>
              <a:gd name="adj1" fmla="val 35162"/>
              <a:gd name="adj2" fmla="val 81881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5665" y="2141428"/>
            <a:ext cx="611898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 1)</a:t>
            </a:r>
            <a:r>
              <a:rPr lang="th-TH" sz="32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เพราะการเล่นเกมเขาวงกตเป็นการแก้ปัญหา</a:t>
            </a:r>
            <a:b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โดยใช้การลองผิดลองถูกซึ่งช่วยในเรื่องของการพัฒนา</a:t>
            </a:r>
            <a:b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ทางด้านสมอง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51" y="5034768"/>
            <a:ext cx="1441227" cy="146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8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27042" y="3489020"/>
            <a:ext cx="3505496" cy="2363679"/>
            <a:chOff x="1127042" y="3489020"/>
            <a:chExt cx="3505496" cy="2363679"/>
          </a:xfrm>
        </p:grpSpPr>
        <p:cxnSp>
          <p:nvCxnSpPr>
            <p:cNvPr id="57" name="Elbow Connector 56"/>
            <p:cNvCxnSpPr/>
            <p:nvPr/>
          </p:nvCxnSpPr>
          <p:spPr>
            <a:xfrm flipH="1">
              <a:off x="2657610" y="3489020"/>
              <a:ext cx="1974928" cy="1957335"/>
            </a:xfrm>
            <a:prstGeom prst="bentConnector2">
              <a:avLst/>
            </a:prstGeom>
            <a:ln w="127000">
              <a:solidFill>
                <a:srgbClr val="5B9B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/>
            <p:cNvGrpSpPr/>
            <p:nvPr/>
          </p:nvGrpSpPr>
          <p:grpSpPr>
            <a:xfrm>
              <a:off x="1127042" y="4611727"/>
              <a:ext cx="3087409" cy="1240972"/>
              <a:chOff x="711418" y="2336195"/>
              <a:chExt cx="3508311" cy="1240972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711418" y="2336195"/>
                <a:ext cx="3508311" cy="1240972"/>
              </a:xfrm>
              <a:prstGeom prst="roundRect">
                <a:avLst/>
              </a:prstGeom>
              <a:solidFill>
                <a:srgbClr val="C3D7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8" name="Freeform 37"/>
              <p:cNvSpPr/>
              <p:nvPr/>
            </p:nvSpPr>
            <p:spPr>
              <a:xfrm>
                <a:off x="711418" y="2336195"/>
                <a:ext cx="3508311" cy="338166"/>
              </a:xfrm>
              <a:custGeom>
                <a:avLst/>
                <a:gdLst>
                  <a:gd name="connsiteX0" fmla="*/ 206833 w 3508311"/>
                  <a:gd name="connsiteY0" fmla="*/ 0 h 338166"/>
                  <a:gd name="connsiteX1" fmla="*/ 3301478 w 3508311"/>
                  <a:gd name="connsiteY1" fmla="*/ 0 h 338166"/>
                  <a:gd name="connsiteX2" fmla="*/ 3508311 w 3508311"/>
                  <a:gd name="connsiteY2" fmla="*/ 206833 h 338166"/>
                  <a:gd name="connsiteX3" fmla="*/ 3508311 w 3508311"/>
                  <a:gd name="connsiteY3" fmla="*/ 338166 h 338166"/>
                  <a:gd name="connsiteX4" fmla="*/ 0 w 3508311"/>
                  <a:gd name="connsiteY4" fmla="*/ 338166 h 338166"/>
                  <a:gd name="connsiteX5" fmla="*/ 0 w 3508311"/>
                  <a:gd name="connsiteY5" fmla="*/ 206833 h 338166"/>
                  <a:gd name="connsiteX6" fmla="*/ 206833 w 3508311"/>
                  <a:gd name="connsiteY6" fmla="*/ 0 h 338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8311" h="338166">
                    <a:moveTo>
                      <a:pt x="206833" y="0"/>
                    </a:moveTo>
                    <a:lnTo>
                      <a:pt x="3301478" y="0"/>
                    </a:lnTo>
                    <a:cubicBezTo>
                      <a:pt x="3415709" y="0"/>
                      <a:pt x="3508311" y="92602"/>
                      <a:pt x="3508311" y="206833"/>
                    </a:cubicBezTo>
                    <a:lnTo>
                      <a:pt x="3508311" y="338166"/>
                    </a:lnTo>
                    <a:lnTo>
                      <a:pt x="0" y="338166"/>
                    </a:lnTo>
                    <a:lnTo>
                      <a:pt x="0" y="206833"/>
                    </a:lnTo>
                    <a:cubicBezTo>
                      <a:pt x="0" y="92602"/>
                      <a:pt x="92602" y="0"/>
                      <a:pt x="206833" y="0"/>
                    </a:cubicBez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909960" y="5136771"/>
              <a:ext cx="15215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รู้จักปัญหา</a:t>
              </a:r>
              <a:endParaRPr lang="en-US" sz="36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826992" y="-102737"/>
            <a:ext cx="3533340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7200" b="1" dirty="0" smtClean="0">
                <a:solidFill>
                  <a:srgbClr val="FF5353"/>
                </a:solidFill>
                <a:latin typeface="TH Sarabun New" pitchFamily="34" charset="-34"/>
                <a:cs typeface="TH Sarabun New" pitchFamily="34" charset="-34"/>
              </a:rPr>
              <a:t>การแก้ปัญหา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4598438" y="1991458"/>
            <a:ext cx="2995124" cy="2995125"/>
            <a:chOff x="4598438" y="2167308"/>
            <a:chExt cx="2995124" cy="2995125"/>
          </a:xfrm>
        </p:grpSpPr>
        <p:sp>
          <p:nvSpPr>
            <p:cNvPr id="52" name="Oval 51"/>
            <p:cNvSpPr/>
            <p:nvPr/>
          </p:nvSpPr>
          <p:spPr>
            <a:xfrm>
              <a:off x="4598438" y="2167308"/>
              <a:ext cx="2995124" cy="2995124"/>
            </a:xfrm>
            <a:prstGeom prst="ellipse">
              <a:avLst/>
            </a:prstGeom>
            <a:solidFill>
              <a:srgbClr val="FCBA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bg1">
                    <a:lumMod val="8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4598438" y="2167308"/>
              <a:ext cx="1497562" cy="2995125"/>
            </a:xfrm>
            <a:custGeom>
              <a:avLst/>
              <a:gdLst>
                <a:gd name="connsiteX0" fmla="*/ 1711705 w 1711705"/>
                <a:gd name="connsiteY0" fmla="*/ 0 h 3423412"/>
                <a:gd name="connsiteX1" fmla="*/ 1711705 w 1711705"/>
                <a:gd name="connsiteY1" fmla="*/ 3423412 h 3423412"/>
                <a:gd name="connsiteX2" fmla="*/ 1536694 w 1711705"/>
                <a:gd name="connsiteY2" fmla="*/ 3414575 h 3423412"/>
                <a:gd name="connsiteX3" fmla="*/ 0 w 1711705"/>
                <a:gd name="connsiteY3" fmla="*/ 1711706 h 3423412"/>
                <a:gd name="connsiteX4" fmla="*/ 1536694 w 1711705"/>
                <a:gd name="connsiteY4" fmla="*/ 8837 h 342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705" h="3423412">
                  <a:moveTo>
                    <a:pt x="1711705" y="0"/>
                  </a:moveTo>
                  <a:lnTo>
                    <a:pt x="1711705" y="3423412"/>
                  </a:lnTo>
                  <a:lnTo>
                    <a:pt x="1536694" y="3414575"/>
                  </a:lnTo>
                  <a:cubicBezTo>
                    <a:pt x="673556" y="3326918"/>
                    <a:pt x="0" y="2597971"/>
                    <a:pt x="0" y="1711706"/>
                  </a:cubicBezTo>
                  <a:cubicBezTo>
                    <a:pt x="0" y="825441"/>
                    <a:pt x="673556" y="96494"/>
                    <a:pt x="1536694" y="883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742800" y="2311670"/>
              <a:ext cx="2706398" cy="270639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bg1">
                    <a:lumMod val="8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870536" y="2439407"/>
              <a:ext cx="2450926" cy="2450927"/>
            </a:xfrm>
            <a:prstGeom prst="ellipse">
              <a:avLst/>
            </a:prstGeom>
            <a:solidFill>
              <a:srgbClr val="FF53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87977" y="3325959"/>
              <a:ext cx="241604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8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การแก้ปัญหา</a:t>
              </a:r>
              <a:endParaRPr lang="en-US" sz="48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559461" y="3489019"/>
            <a:ext cx="3505497" cy="2363680"/>
            <a:chOff x="7559461" y="3489019"/>
            <a:chExt cx="3505497" cy="2363680"/>
          </a:xfrm>
        </p:grpSpPr>
        <p:cxnSp>
          <p:nvCxnSpPr>
            <p:cNvPr id="66" name="Elbow Connector 65"/>
            <p:cNvCxnSpPr/>
            <p:nvPr/>
          </p:nvCxnSpPr>
          <p:spPr>
            <a:xfrm>
              <a:off x="7559461" y="3489019"/>
              <a:ext cx="1974928" cy="1957335"/>
            </a:xfrm>
            <a:prstGeom prst="bentConnector2">
              <a:avLst/>
            </a:prstGeom>
            <a:ln w="127000">
              <a:solidFill>
                <a:srgbClr val="FCBA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/>
            <p:cNvGrpSpPr/>
            <p:nvPr/>
          </p:nvGrpSpPr>
          <p:grpSpPr>
            <a:xfrm>
              <a:off x="7977549" y="4611727"/>
              <a:ext cx="3087409" cy="1240972"/>
              <a:chOff x="7677166" y="1742867"/>
              <a:chExt cx="3508311" cy="1240972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7677166" y="1742867"/>
                <a:ext cx="3508311" cy="1240972"/>
              </a:xfrm>
              <a:prstGeom prst="roundRect">
                <a:avLst/>
              </a:prstGeom>
              <a:solidFill>
                <a:srgbClr val="FFE7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7677166" y="1742867"/>
                <a:ext cx="3508311" cy="338166"/>
              </a:xfrm>
              <a:custGeom>
                <a:avLst/>
                <a:gdLst>
                  <a:gd name="connsiteX0" fmla="*/ 206833 w 3508311"/>
                  <a:gd name="connsiteY0" fmla="*/ 0 h 338166"/>
                  <a:gd name="connsiteX1" fmla="*/ 3301478 w 3508311"/>
                  <a:gd name="connsiteY1" fmla="*/ 0 h 338166"/>
                  <a:gd name="connsiteX2" fmla="*/ 3508311 w 3508311"/>
                  <a:gd name="connsiteY2" fmla="*/ 206833 h 338166"/>
                  <a:gd name="connsiteX3" fmla="*/ 3508311 w 3508311"/>
                  <a:gd name="connsiteY3" fmla="*/ 338166 h 338166"/>
                  <a:gd name="connsiteX4" fmla="*/ 0 w 3508311"/>
                  <a:gd name="connsiteY4" fmla="*/ 338166 h 338166"/>
                  <a:gd name="connsiteX5" fmla="*/ 0 w 3508311"/>
                  <a:gd name="connsiteY5" fmla="*/ 206833 h 338166"/>
                  <a:gd name="connsiteX6" fmla="*/ 206833 w 3508311"/>
                  <a:gd name="connsiteY6" fmla="*/ 0 h 338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8311" h="338166">
                    <a:moveTo>
                      <a:pt x="206833" y="0"/>
                    </a:moveTo>
                    <a:lnTo>
                      <a:pt x="3301478" y="0"/>
                    </a:lnTo>
                    <a:cubicBezTo>
                      <a:pt x="3415709" y="0"/>
                      <a:pt x="3508311" y="92602"/>
                      <a:pt x="3508311" y="206833"/>
                    </a:cubicBezTo>
                    <a:lnTo>
                      <a:pt x="3508311" y="338166"/>
                    </a:lnTo>
                    <a:lnTo>
                      <a:pt x="0" y="338166"/>
                    </a:lnTo>
                    <a:lnTo>
                      <a:pt x="0" y="206833"/>
                    </a:lnTo>
                    <a:cubicBezTo>
                      <a:pt x="0" y="92602"/>
                      <a:pt x="92602" y="0"/>
                      <a:pt x="206833" y="0"/>
                    </a:cubicBezTo>
                    <a:close/>
                  </a:path>
                </a:pathLst>
              </a:custGeom>
              <a:solidFill>
                <a:srgbClr val="FCBA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8420631" y="5136771"/>
              <a:ext cx="22012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วิธีการแก้ปัญหา</a:t>
              </a:r>
              <a:endParaRPr lang="en-US" sz="36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-14140" y="488181"/>
            <a:ext cx="4220547" cy="741905"/>
            <a:chOff x="-14140" y="488181"/>
            <a:chExt cx="4220547" cy="741905"/>
          </a:xfrm>
        </p:grpSpPr>
        <p:sp>
          <p:nvSpPr>
            <p:cNvPr id="34" name="Rectangle 33"/>
            <p:cNvSpPr/>
            <p:nvPr/>
          </p:nvSpPr>
          <p:spPr>
            <a:xfrm>
              <a:off x="-1" y="488181"/>
              <a:ext cx="4206408" cy="741905"/>
            </a:xfrm>
            <a:prstGeom prst="rect">
              <a:avLst/>
            </a:prstGeom>
            <a:solidFill>
              <a:srgbClr val="FF53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9" name="TextBox 2"/>
            <p:cNvSpPr txBox="1"/>
            <p:nvPr/>
          </p:nvSpPr>
          <p:spPr>
            <a:xfrm>
              <a:off x="-14140" y="579511"/>
              <a:ext cx="3869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36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แผนผังหัวข้อหน่วยการ</a:t>
              </a:r>
              <a:r>
                <a:rPr lang="th-TH" sz="36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เรียนรู้</a:t>
              </a:r>
              <a:endParaRPr lang="th-TH" sz="3600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867364" y="506973"/>
            <a:ext cx="678086" cy="739046"/>
            <a:chOff x="3954452" y="692035"/>
            <a:chExt cx="678086" cy="739046"/>
          </a:xfrm>
        </p:grpSpPr>
        <p:sp>
          <p:nvSpPr>
            <p:cNvPr id="41" name="Oval 40"/>
            <p:cNvSpPr/>
            <p:nvPr/>
          </p:nvSpPr>
          <p:spPr>
            <a:xfrm>
              <a:off x="3954452" y="692035"/>
              <a:ext cx="678086" cy="678086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57150">
              <a:solidFill>
                <a:srgbClr val="FF5353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121813" y="723195"/>
              <a:ext cx="3215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latin typeface="TH Sarabun New" pitchFamily="34" charset="-34"/>
                  <a:cs typeface="TH Sarabun New" pitchFamily="34" charset="-34"/>
                </a:rPr>
                <a:t>1</a:t>
              </a:r>
              <a:endParaRPr lang="en-US" sz="40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20945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0904" y="600096"/>
            <a:ext cx="6716903" cy="43858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4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เหตุใดจึงควรส่งเสริมให้นักเรียนเล่นเกมเขาวงกต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เพราะใช้เวลาว่างให้เกิดประโยชน์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เพราะดีกว่าการเล่นเกมคอมพิวเตอร์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เพราะสามารถฝึกทักษะการแก้ปัญหา</a:t>
            </a:r>
          </a:p>
        </p:txBody>
      </p:sp>
      <p:sp>
        <p:nvSpPr>
          <p:cNvPr id="9" name="Oval 8"/>
          <p:cNvSpPr/>
          <p:nvPr/>
        </p:nvSpPr>
        <p:spPr>
          <a:xfrm>
            <a:off x="1237449" y="430395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5	6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6421432" y="1870596"/>
            <a:ext cx="5334646" cy="2718402"/>
          </a:xfrm>
          <a:prstGeom prst="wedgeRoundRectCallout">
            <a:avLst>
              <a:gd name="adj1" fmla="val 36030"/>
              <a:gd name="adj2" fmla="val 65647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1412" y="1655600"/>
            <a:ext cx="55435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 3)</a:t>
            </a:r>
            <a:r>
              <a:rPr lang="th-TH" sz="32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เพราะการเล่นเกมเขาวงกต</a:t>
            </a:r>
            <a:b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เป็นการแก้ปัญหาโดยใช้การลองผิดลองถูก </a:t>
            </a:r>
            <a:b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ผู้เล่นจะได้สังเกต วางแผน ตัดสินใจ </a:t>
            </a:r>
            <a:b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และได้ฝึกทักษะการแก้ปัญหาเป็นอย่างดี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51" y="5034768"/>
            <a:ext cx="1441227" cy="146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8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9444" y="691000"/>
            <a:ext cx="9379491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“การตัดไม้ทำลายป่าทำให้ฝนไม่ตกตามฤดูกาล” จากข้อความดังกล่าว</a:t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  นักเรียนควรแก้ปัญหานี้อย่างไร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ร่วมมือกันปลูกต้นไม้ทดแทน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กักเก็บน้ำไว้ใช้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ทำพิธีขอฝน</a:t>
            </a:r>
          </a:p>
        </p:txBody>
      </p:sp>
      <p:sp>
        <p:nvSpPr>
          <p:cNvPr id="9" name="Oval 8"/>
          <p:cNvSpPr/>
          <p:nvPr/>
        </p:nvSpPr>
        <p:spPr>
          <a:xfrm>
            <a:off x="1008849" y="2740810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6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6561908" y="1745769"/>
            <a:ext cx="4473556" cy="2977103"/>
          </a:xfrm>
          <a:prstGeom prst="wedgeRoundRectCallout">
            <a:avLst>
              <a:gd name="adj1" fmla="val 44116"/>
              <a:gd name="adj2" fmla="val 62825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28757" y="1737439"/>
            <a:ext cx="419862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 1)</a:t>
            </a:r>
            <a:r>
              <a:rPr lang="th-TH" sz="32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เพราะการร่วมมือกันปลูกต้นไม้ทดแทนสามารถส่งผลต่อธรรมชาติให้กลับมาสมดุลและทำให้ฝนตกตามฤดูกาล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51" y="5183358"/>
            <a:ext cx="1441227" cy="146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4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2261256"/>
            <a:ext cx="5564344" cy="4108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6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ข้อใดคือปัญหาสำคัญของสถานการณ์นี้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เด็กชายต้นตื่นสาย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การจราจรติดขัดยาวหน้าโรงเรียน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เด็กชายต้นนั่งรถโดยสารมาโรงเรียน</a:t>
            </a:r>
          </a:p>
        </p:txBody>
      </p:sp>
      <p:sp>
        <p:nvSpPr>
          <p:cNvPr id="9" name="Oval 8"/>
          <p:cNvSpPr/>
          <p:nvPr/>
        </p:nvSpPr>
        <p:spPr>
          <a:xfrm>
            <a:off x="1020279" y="4581424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7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6094164" y="3085208"/>
            <a:ext cx="5488236" cy="1661993"/>
          </a:xfrm>
          <a:prstGeom prst="wedgeRoundRectCallout">
            <a:avLst>
              <a:gd name="adj1" fmla="val 39483"/>
              <a:gd name="adj2" fmla="val 79067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92865" y="3085208"/>
            <a:ext cx="560096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 2) </a:t>
            </a:r>
            <a: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เพราะปัญหาการจราจรช่วงเช้าติดขัด เนื่องจากผู้ปกครองนำรถมา รับ-ส่ง นักเรียน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1777" y="610190"/>
            <a:ext cx="116041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u="sng" dirty="0" smtClean="0">
                <a:latin typeface="TH Sarabun New" pitchFamily="34" charset="-34"/>
                <a:cs typeface="TH Sarabun New" pitchFamily="34" charset="-34"/>
              </a:rPr>
              <a:t>พิจารณาสถานการณ์ แล้วตอบคำถามข้อ 6-8</a:t>
            </a:r>
          </a:p>
          <a:p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“การจราจรบริเวณหน้าโรงเรียนช่วงเช้าติดขัดยาว เนื่องจากมีผู้ปกครองจอดรถ</a:t>
            </a:r>
            <a:br>
              <a:rPr lang="th-TH" sz="36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รอส่งนักเรียนทุกวัน เด็กชายต้นนั่งรถโดยสารประจำทางมาโรงเรียนทำให้ถึงโรงเรียนสาย”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595" y="5216574"/>
            <a:ext cx="1441227" cy="146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3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2386986"/>
            <a:ext cx="6872394" cy="4108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7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นักเรียนคิดว่าจะแก้ปัญหาในสถานการณ์นี้อย่างไร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ขอความร่วมมือลดจำนวนรถมารับ-ส่งนักเรียน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ขยายพื้นที่สำหรับจอดรถรับ-ส่ง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ห้ามนำรถมารับ-ส่งนักเรียน</a:t>
            </a:r>
          </a:p>
        </p:txBody>
      </p:sp>
      <p:sp>
        <p:nvSpPr>
          <p:cNvPr id="9" name="Oval 8"/>
          <p:cNvSpPr/>
          <p:nvPr/>
        </p:nvSpPr>
        <p:spPr>
          <a:xfrm>
            <a:off x="1020279" y="3613300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8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7311512" y="3007974"/>
            <a:ext cx="4449958" cy="1968623"/>
          </a:xfrm>
          <a:prstGeom prst="wedgeRoundRectCallout">
            <a:avLst>
              <a:gd name="adj1" fmla="val 29569"/>
              <a:gd name="adj2" fmla="val 60470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92086" y="2972665"/>
            <a:ext cx="48120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 1) เพราะหากลดจำนวนรถ</a:t>
            </a:r>
            <a:b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รับ-ส่ง จะสามารถลดปัญหา</a:t>
            </a:r>
            <a:b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การจราจรติดขัดบริเวณ</a:t>
            </a:r>
            <a:b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หน้าโรงเรียนในช่วงเช้าได้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994" y="586248"/>
            <a:ext cx="116692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พิจารณาสถานการณ์ แล้วตอบคำถามข้อ 6-8</a:t>
            </a:r>
          </a:p>
          <a:p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“การจราจรบริเวณหน้าโรงเรียนช่วงเช้าติดขัดยาว เนื่องจากมีผู้ปกครองจอดรถ</a:t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รอส่งนักเรียนทุกวัน เด็กชายต้นนั่งรถโดยสารประจำทางมาโรงเรียนทำให้ถึงโรงเรียนสาย”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281" y="5240508"/>
            <a:ext cx="1441227" cy="146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1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2386986"/>
            <a:ext cx="8446543" cy="4108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8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เด็กชายต้นควรแก้ปัญหาการมาโรงเรียนสายของตนเองอย่างไร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มารับประทานอาหารเช้าที่โรงเรียน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เปลี่ยนวิธีการเดินทางมาโรงเรียน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ให้ผู้ปกครองมาส่งที่โรงเรียน</a:t>
            </a:r>
          </a:p>
        </p:txBody>
      </p:sp>
      <p:sp>
        <p:nvSpPr>
          <p:cNvPr id="9" name="Oval 8"/>
          <p:cNvSpPr/>
          <p:nvPr/>
        </p:nvSpPr>
        <p:spPr>
          <a:xfrm>
            <a:off x="1046361" y="474972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8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9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6710139" y="3287232"/>
            <a:ext cx="4970232" cy="1754326"/>
          </a:xfrm>
          <a:prstGeom prst="wedgeRoundRectCallout">
            <a:avLst>
              <a:gd name="adj1" fmla="val 26887"/>
              <a:gd name="adj2" fmla="val 60376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14945" y="3287232"/>
            <a:ext cx="4808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 2)</a:t>
            </a:r>
            <a:r>
              <a:rPr lang="th-TH" sz="36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6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เพราะเพื่อไม่ให้การเดินทางมาโรงเรียนติดขัดหรือมีปัญหา </a:t>
            </a:r>
            <a:br>
              <a:rPr lang="th-TH" sz="36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ควรเปลี่ยนวิธีการเดินทางมาโรงเรียน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5421" y="647206"/>
            <a:ext cx="113100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พิจารณาสถานการณ์ แล้วตอบคำถามข้อ 6-8</a:t>
            </a:r>
          </a:p>
          <a:p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“การจราจรบริเวณหน้าโรงเรียนช่วงเช้าติดขัดยาว เนื่องจากมีผู้ปกครองจอดรถ</a:t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รอส่งนักเรียนทุกวัน เด็กชายต้นนั่งรถโดยสารประจำทางมาโรงเรียนทำให้ถึงโรงเรียนสาย”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950" y="5276150"/>
            <a:ext cx="1441227" cy="146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091586"/>
            <a:ext cx="109072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9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การจำลองความคิดการแก้ปัญหาแบบข้อความหรือคำบรรยายจะช่วยในเรื่องใด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ผู้ปฏิบัติตามเข้าใจง่ายไปในแนวทางเดียวกัน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ผู้ปฏิบัติสามารถสื่อสารกันง่ายขึ้น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สามารถแก้ปัญหาได้ง่าย</a:t>
            </a:r>
          </a:p>
        </p:txBody>
      </p:sp>
      <p:sp>
        <p:nvSpPr>
          <p:cNvPr id="9" name="Oval 8"/>
          <p:cNvSpPr/>
          <p:nvPr/>
        </p:nvSpPr>
        <p:spPr>
          <a:xfrm>
            <a:off x="1032797" y="2341840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8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9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10</a:t>
            </a:r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6921754" y="1997665"/>
            <a:ext cx="5000774" cy="2639649"/>
          </a:xfrm>
          <a:prstGeom prst="wedgeRoundRectCallout">
            <a:avLst>
              <a:gd name="adj1" fmla="val 34523"/>
              <a:gd name="adj2" fmla="val 7117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80413" y="2008551"/>
            <a:ext cx="4898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 1)</a:t>
            </a:r>
            <a:r>
              <a:rPr lang="th-TH" sz="32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เพราะการจำลองความคิด</a:t>
            </a:r>
            <a:b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การแก้ปัญหาแบบข้อความหรือคำบรรยายเป็นการใช้ภาษาที่เข้าใจง่าย ชัดเจน </a:t>
            </a:r>
            <a:b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จึงช่วยให้ผู้ปฏิบัติตามเข้าใจ</a:t>
            </a:r>
            <a:b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ไปในแนวทางเดียวกัน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475" y="5241596"/>
            <a:ext cx="1441227" cy="146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2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164" y="1091586"/>
            <a:ext cx="8731878" cy="4108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10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หากในชีวิตประจำวันนักเรียนเกิดปัญหา ควรปรึกษาใครมากที่สุด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ญาติ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ผู้ปกครอง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เพื่อนสนิท</a:t>
            </a:r>
          </a:p>
        </p:txBody>
      </p:sp>
      <p:sp>
        <p:nvSpPr>
          <p:cNvPr id="9" name="Oval 8"/>
          <p:cNvSpPr/>
          <p:nvPr/>
        </p:nvSpPr>
        <p:spPr>
          <a:xfrm>
            <a:off x="1043683" y="3421380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842" y="5078195"/>
            <a:ext cx="1441227" cy="146909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8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9</a:t>
            </a:r>
            <a:r>
              <a:rPr lang="en-US" sz="3600" dirty="0" smtClean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en-US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10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611230" y="2598419"/>
            <a:ext cx="5501599" cy="1393041"/>
          </a:xfrm>
          <a:prstGeom prst="wedgeRoundRectCallout">
            <a:avLst>
              <a:gd name="adj1" fmla="val 50877"/>
              <a:gd name="adj2" fmla="val 13428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70120" y="2464538"/>
            <a:ext cx="66675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ตอบ 2)</a:t>
            </a:r>
            <a:r>
              <a:rPr lang="th-TH" sz="32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เพราะผู้ปกครองเป็นบุคคลที่น่าเชื่อถือ </a:t>
            </a:r>
            <a:b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และรับรู้เรื่องราวเกี่ยวกับนักเรียนมากที่สุด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184381" y="5105031"/>
            <a:ext cx="3827168" cy="1054284"/>
          </a:xfrm>
          <a:prstGeom prst="roundRect">
            <a:avLst>
              <a:gd name="adj" fmla="val 27439"/>
            </a:avLst>
          </a:prstGeom>
          <a:solidFill>
            <a:srgbClr val="FF5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456632" y="447755"/>
            <a:ext cx="5386306" cy="6048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66" y="589999"/>
            <a:ext cx="5912656" cy="415670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757443" y="1852654"/>
            <a:ext cx="1929811" cy="914400"/>
            <a:chOff x="7521839" y="2360612"/>
            <a:chExt cx="1929811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8166295" y="2630657"/>
              <a:ext cx="1006583" cy="358727"/>
            </a:xfrm>
            <a:prstGeom prst="roundRect">
              <a:avLst>
                <a:gd name="adj" fmla="val 50000"/>
              </a:avLst>
            </a:prstGeom>
            <a:solidFill>
              <a:srgbClr val="EE3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1839" y="2360612"/>
              <a:ext cx="914400" cy="914400"/>
            </a:xfrm>
            <a:prstGeom prst="ellipse">
              <a:avLst/>
            </a:prstGeom>
            <a:ln w="63500" cap="rnd">
              <a:solidFill>
                <a:srgbClr val="EE3885"/>
              </a:solidFill>
            </a:ln>
            <a:effectLst/>
          </p:spPr>
        </p:pic>
        <p:sp>
          <p:nvSpPr>
            <p:cNvPr id="15" name="TextBox 14"/>
            <p:cNvSpPr txBox="1"/>
            <p:nvPr/>
          </p:nvSpPr>
          <p:spPr>
            <a:xfrm>
              <a:off x="8423120" y="2372951"/>
              <a:ext cx="10285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2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เหน่ง</a:t>
              </a:r>
              <a:endParaRPr lang="th-TH" sz="32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742039" y="3966115"/>
            <a:ext cx="1657515" cy="914400"/>
            <a:chOff x="7521839" y="3506479"/>
            <a:chExt cx="1657515" cy="914400"/>
          </a:xfrm>
        </p:grpSpPr>
        <p:sp>
          <p:nvSpPr>
            <p:cNvPr id="21" name="Rounded Rectangle 20"/>
            <p:cNvSpPr/>
            <p:nvPr/>
          </p:nvSpPr>
          <p:spPr>
            <a:xfrm>
              <a:off x="8172771" y="3727166"/>
              <a:ext cx="1006583" cy="457939"/>
            </a:xfrm>
            <a:prstGeom prst="roundRect">
              <a:avLst>
                <a:gd name="adj" fmla="val 50000"/>
              </a:avLst>
            </a:prstGeom>
            <a:solidFill>
              <a:srgbClr val="FBAC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1839" y="3506479"/>
              <a:ext cx="914400" cy="914400"/>
            </a:xfrm>
            <a:prstGeom prst="ellipse">
              <a:avLst/>
            </a:prstGeom>
            <a:ln w="63500" cap="rnd">
              <a:solidFill>
                <a:srgbClr val="FBAB48"/>
              </a:solidFill>
            </a:ln>
            <a:effectLst/>
          </p:spPr>
        </p:pic>
        <p:sp>
          <p:nvSpPr>
            <p:cNvPr id="23" name="TextBox 22"/>
            <p:cNvSpPr txBox="1"/>
            <p:nvPr/>
          </p:nvSpPr>
          <p:spPr>
            <a:xfrm>
              <a:off x="8506812" y="3577087"/>
              <a:ext cx="5004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2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น้ำ</a:t>
              </a:r>
              <a:endParaRPr lang="th-TH" sz="32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607890" y="3207650"/>
            <a:ext cx="1646084" cy="914400"/>
            <a:chOff x="7521839" y="4652346"/>
            <a:chExt cx="1646084" cy="914400"/>
          </a:xfrm>
        </p:grpSpPr>
        <p:sp>
          <p:nvSpPr>
            <p:cNvPr id="22" name="Rounded Rectangle 21"/>
            <p:cNvSpPr/>
            <p:nvPr/>
          </p:nvSpPr>
          <p:spPr>
            <a:xfrm>
              <a:off x="8161340" y="4930183"/>
              <a:ext cx="1006583" cy="358727"/>
            </a:xfrm>
            <a:prstGeom prst="roundRect">
              <a:avLst>
                <a:gd name="adj" fmla="val 50000"/>
              </a:avLst>
            </a:prstGeom>
            <a:solidFill>
              <a:srgbClr val="00A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1839" y="4652346"/>
              <a:ext cx="914400" cy="914400"/>
            </a:xfrm>
            <a:prstGeom prst="ellipse">
              <a:avLst/>
            </a:prstGeom>
            <a:ln w="63500" cap="rnd">
              <a:solidFill>
                <a:srgbClr val="00ACB3"/>
              </a:solidFill>
            </a:ln>
            <a:effectLst/>
          </p:spPr>
        </p:pic>
        <p:sp>
          <p:nvSpPr>
            <p:cNvPr id="24" name="TextBox 23"/>
            <p:cNvSpPr txBox="1"/>
            <p:nvPr/>
          </p:nvSpPr>
          <p:spPr>
            <a:xfrm>
              <a:off x="8444974" y="4699152"/>
              <a:ext cx="67197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lnSpc>
                  <a:spcPct val="150000"/>
                </a:lnSpc>
                <a:defRPr sz="1400" b="1"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3200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หนึ่ง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63099" y="5368039"/>
            <a:ext cx="1674844" cy="914400"/>
            <a:chOff x="7521839" y="5798213"/>
            <a:chExt cx="1674844" cy="914400"/>
          </a:xfrm>
        </p:grpSpPr>
        <p:sp>
          <p:nvSpPr>
            <p:cNvPr id="31" name="Rounded Rectangle 30"/>
            <p:cNvSpPr/>
            <p:nvPr/>
          </p:nvSpPr>
          <p:spPr>
            <a:xfrm>
              <a:off x="8190100" y="6028057"/>
              <a:ext cx="1006583" cy="527142"/>
            </a:xfrm>
            <a:prstGeom prst="roundRect">
              <a:avLst>
                <a:gd name="adj" fmla="val 50000"/>
              </a:avLst>
            </a:prstGeom>
            <a:solidFill>
              <a:srgbClr val="9CC1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1839" y="5798213"/>
              <a:ext cx="914400" cy="914400"/>
            </a:xfrm>
            <a:prstGeom prst="ellipse">
              <a:avLst/>
            </a:prstGeom>
            <a:ln w="63500" cap="rnd">
              <a:solidFill>
                <a:srgbClr val="9CC14F"/>
              </a:solidFill>
            </a:ln>
            <a:effectLst/>
          </p:spPr>
        </p:pic>
        <p:sp>
          <p:nvSpPr>
            <p:cNvPr id="25" name="TextBox 24"/>
            <p:cNvSpPr txBox="1"/>
            <p:nvPr/>
          </p:nvSpPr>
          <p:spPr>
            <a:xfrm>
              <a:off x="8513313" y="5839914"/>
              <a:ext cx="52610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lnSpc>
                  <a:spcPct val="150000"/>
                </a:lnSpc>
                <a:defRPr sz="1400" b="1">
                  <a:latin typeface="Sarabun" panose="00000500000000000000" pitchFamily="2" charset="-34"/>
                  <a:cs typeface="Sarabun" panose="00000500000000000000" pitchFamily="2" charset="-34"/>
                </a:defRPr>
              </a:lvl1pPr>
            </a:lstStyle>
            <a:p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ปุย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629399" y="798045"/>
            <a:ext cx="4222905" cy="684803"/>
            <a:chOff x="6629399" y="798045"/>
            <a:chExt cx="4222905" cy="684803"/>
          </a:xfrm>
        </p:grpSpPr>
        <p:sp>
          <p:nvSpPr>
            <p:cNvPr id="33" name="Rounded Rectangular Callout 32"/>
            <p:cNvSpPr/>
            <p:nvPr/>
          </p:nvSpPr>
          <p:spPr>
            <a:xfrm flipH="1">
              <a:off x="6629399" y="940222"/>
              <a:ext cx="4222905" cy="492318"/>
            </a:xfrm>
            <a:prstGeom prst="wedgeRoundRectCallout">
              <a:avLst>
                <a:gd name="adj1" fmla="val -39017"/>
                <a:gd name="adj2" fmla="val 116754"/>
                <a:gd name="adj3" fmla="val 16667"/>
              </a:avLst>
            </a:prstGeom>
            <a:solidFill>
              <a:srgbClr val="FF66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747667" y="798045"/>
              <a:ext cx="3845925" cy="684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ไม่นอนดึก และตั้งนาฬิกาปลุกตอนเช้า</a:t>
              </a:r>
              <a:endParaRPr lang="th-TH" sz="28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527047" y="1902213"/>
            <a:ext cx="3100528" cy="751833"/>
            <a:chOff x="6764209" y="2167323"/>
            <a:chExt cx="2645521" cy="501029"/>
          </a:xfrm>
        </p:grpSpPr>
        <p:sp>
          <p:nvSpPr>
            <p:cNvPr id="26" name="Rounded Rectangular Callout 25"/>
            <p:cNvSpPr/>
            <p:nvPr/>
          </p:nvSpPr>
          <p:spPr>
            <a:xfrm flipH="1">
              <a:off x="6777683" y="2174576"/>
              <a:ext cx="2589319" cy="493776"/>
            </a:xfrm>
            <a:prstGeom prst="wedgeRoundRectCallout">
              <a:avLst>
                <a:gd name="adj1" fmla="val 2044"/>
                <a:gd name="adj2" fmla="val 119907"/>
                <a:gd name="adj3" fmla="val 16667"/>
              </a:avLst>
            </a:prstGeom>
            <a:solidFill>
              <a:srgbClr val="00B0F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764209" y="2167323"/>
              <a:ext cx="2645521" cy="456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เดินทางออกจากบ้านให้เร็วขึ้น</a:t>
              </a:r>
              <a:endParaRPr lang="th-TH" sz="28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778601" y="3002078"/>
            <a:ext cx="1755611" cy="739265"/>
            <a:chOff x="9652871" y="3104948"/>
            <a:chExt cx="1755611" cy="739265"/>
          </a:xfrm>
        </p:grpSpPr>
        <p:sp>
          <p:nvSpPr>
            <p:cNvPr id="35" name="Rounded Rectangular Callout 34"/>
            <p:cNvSpPr/>
            <p:nvPr/>
          </p:nvSpPr>
          <p:spPr>
            <a:xfrm flipH="1">
              <a:off x="9652871" y="3104948"/>
              <a:ext cx="1755609" cy="739265"/>
            </a:xfrm>
            <a:prstGeom prst="wedgeRoundRectCallout">
              <a:avLst>
                <a:gd name="adj1" fmla="val -2185"/>
                <a:gd name="adj2" fmla="val 97901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652873" y="3124714"/>
              <a:ext cx="1755609" cy="684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แต่งตัวให้เร็วขึ้น</a:t>
              </a:r>
              <a:endParaRPr lang="th-TH" sz="28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629397" y="4292672"/>
            <a:ext cx="2948099" cy="684803"/>
            <a:chOff x="6629397" y="4292672"/>
            <a:chExt cx="2948099" cy="684803"/>
          </a:xfrm>
        </p:grpSpPr>
        <p:sp>
          <p:nvSpPr>
            <p:cNvPr id="32" name="Rounded Rectangular Callout 31"/>
            <p:cNvSpPr/>
            <p:nvPr/>
          </p:nvSpPr>
          <p:spPr>
            <a:xfrm flipH="1">
              <a:off x="6629397" y="4378228"/>
              <a:ext cx="2948099" cy="576387"/>
            </a:xfrm>
            <a:prstGeom prst="wedgeRoundRectCallout">
              <a:avLst>
                <a:gd name="adj1" fmla="val -29362"/>
                <a:gd name="adj2" fmla="val 106863"/>
                <a:gd name="adj3" fmla="val 16667"/>
              </a:avLst>
            </a:prstGeom>
            <a:solidFill>
              <a:srgbClr val="92D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667518" y="4292672"/>
              <a:ext cx="2842445" cy="684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รับประทานอาหารให้เร็วขึ้น</a:t>
              </a:r>
              <a:endParaRPr lang="th-TH" sz="28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8143734" y="-161107"/>
            <a:ext cx="2220480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8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วิธีแก้ปัญหา</a:t>
            </a:r>
            <a:endParaRPr lang="th-TH" sz="48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331296" y="4701891"/>
            <a:ext cx="3533340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72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การแก้ปัญหา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711" y="165579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103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75000"/>
              </a:schemeClr>
            </a:gs>
            <a:gs pos="53000">
              <a:schemeClr val="bg1">
                <a:lumMod val="95000"/>
              </a:schemeClr>
            </a:gs>
            <a:gs pos="73000">
              <a:schemeClr val="bg1">
                <a:lumMod val="95000"/>
              </a:schemeClr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1841" y="1651065"/>
            <a:ext cx="3889206" cy="4580386"/>
            <a:chOff x="200411" y="2531175"/>
            <a:chExt cx="3889206" cy="458038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732" y="2531175"/>
              <a:ext cx="2840566" cy="275827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00411" y="5426484"/>
              <a:ext cx="3889206" cy="16850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ความไม่สะดวกในการเดินทาง</a:t>
              </a:r>
            </a:p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ไปโรงเรียนเมื่อฝนตก</a:t>
              </a:r>
              <a:endParaRPr lang="th-TH" sz="36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326" y="1651065"/>
            <a:ext cx="2840566" cy="3735081"/>
            <a:chOff x="4661896" y="2531175"/>
            <a:chExt cx="2840566" cy="373508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896" y="2531175"/>
              <a:ext cx="2840566" cy="275827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035257" y="5412176"/>
              <a:ext cx="2161169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การนอนตื่นสาย</a:t>
              </a:r>
              <a:endParaRPr lang="th-TH" sz="36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610490" y="1651065"/>
            <a:ext cx="2839512" cy="3748528"/>
            <a:chOff x="8599060" y="2531175"/>
            <a:chExt cx="2839512" cy="374852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9060" y="2531175"/>
              <a:ext cx="2839512" cy="275827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737055" y="5425623"/>
              <a:ext cx="2563523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latin typeface="TH Sarabun New" pitchFamily="34" charset="-34"/>
                  <a:cs typeface="TH Sarabun New" pitchFamily="34" charset="-34"/>
                </a:rPr>
                <a:t>การทิ้งขยะไม่เป็นที่</a:t>
              </a:r>
              <a:endParaRPr lang="th-TH" sz="36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515716" y="216007"/>
            <a:ext cx="7160568" cy="1150454"/>
            <a:chOff x="2515715" y="398571"/>
            <a:chExt cx="7160568" cy="1150454"/>
          </a:xfrm>
        </p:grpSpPr>
        <p:sp>
          <p:nvSpPr>
            <p:cNvPr id="79" name="Freeform 78"/>
            <p:cNvSpPr/>
            <p:nvPr/>
          </p:nvSpPr>
          <p:spPr>
            <a:xfrm>
              <a:off x="2515715" y="483398"/>
              <a:ext cx="7061096" cy="915579"/>
            </a:xfrm>
            <a:custGeom>
              <a:avLst/>
              <a:gdLst>
                <a:gd name="connsiteX0" fmla="*/ 285602 w 7061096"/>
                <a:gd name="connsiteY0" fmla="*/ 0 h 915579"/>
                <a:gd name="connsiteX1" fmla="*/ 960621 w 7061096"/>
                <a:gd name="connsiteY1" fmla="*/ 0 h 915579"/>
                <a:gd name="connsiteX2" fmla="*/ 960621 w 7061096"/>
                <a:gd name="connsiteY2" fmla="*/ 1 h 915579"/>
                <a:gd name="connsiteX3" fmla="*/ 6186578 w 7061096"/>
                <a:gd name="connsiteY3" fmla="*/ 1 h 915579"/>
                <a:gd name="connsiteX4" fmla="*/ 6186578 w 7061096"/>
                <a:gd name="connsiteY4" fmla="*/ 3841 h 915579"/>
                <a:gd name="connsiteX5" fmla="*/ 6775494 w 7061096"/>
                <a:gd name="connsiteY5" fmla="*/ 3841 h 915579"/>
                <a:gd name="connsiteX6" fmla="*/ 7061096 w 7061096"/>
                <a:gd name="connsiteY6" fmla="*/ 289443 h 915579"/>
                <a:gd name="connsiteX7" fmla="*/ 7061096 w 7061096"/>
                <a:gd name="connsiteY7" fmla="*/ 629977 h 915579"/>
                <a:gd name="connsiteX8" fmla="*/ 6775494 w 7061096"/>
                <a:gd name="connsiteY8" fmla="*/ 915579 h 915579"/>
                <a:gd name="connsiteX9" fmla="*/ 6100475 w 7061096"/>
                <a:gd name="connsiteY9" fmla="*/ 915579 h 915579"/>
                <a:gd name="connsiteX10" fmla="*/ 6100475 w 7061096"/>
                <a:gd name="connsiteY10" fmla="*/ 915578 h 915579"/>
                <a:gd name="connsiteX11" fmla="*/ 960621 w 7061096"/>
                <a:gd name="connsiteY11" fmla="*/ 915578 h 915579"/>
                <a:gd name="connsiteX12" fmla="*/ 756640 w 7061096"/>
                <a:gd name="connsiteY12" fmla="*/ 915578 h 915579"/>
                <a:gd name="connsiteX13" fmla="*/ 285602 w 7061096"/>
                <a:gd name="connsiteY13" fmla="*/ 915578 h 915579"/>
                <a:gd name="connsiteX14" fmla="*/ 0 w 7061096"/>
                <a:gd name="connsiteY14" fmla="*/ 628773 h 915579"/>
                <a:gd name="connsiteX15" fmla="*/ 0 w 7061096"/>
                <a:gd name="connsiteY15" fmla="*/ 286805 h 915579"/>
                <a:gd name="connsiteX16" fmla="*/ 285602 w 7061096"/>
                <a:gd name="connsiteY16" fmla="*/ 0 h 91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61096" h="915579">
                  <a:moveTo>
                    <a:pt x="285602" y="0"/>
                  </a:moveTo>
                  <a:lnTo>
                    <a:pt x="960621" y="0"/>
                  </a:lnTo>
                  <a:lnTo>
                    <a:pt x="960621" y="1"/>
                  </a:lnTo>
                  <a:lnTo>
                    <a:pt x="6186578" y="1"/>
                  </a:lnTo>
                  <a:lnTo>
                    <a:pt x="6186578" y="3841"/>
                  </a:lnTo>
                  <a:lnTo>
                    <a:pt x="6775494" y="3841"/>
                  </a:lnTo>
                  <a:cubicBezTo>
                    <a:pt x="6933228" y="3841"/>
                    <a:pt x="7061096" y="131709"/>
                    <a:pt x="7061096" y="289443"/>
                  </a:cubicBezTo>
                  <a:lnTo>
                    <a:pt x="7061096" y="629977"/>
                  </a:lnTo>
                  <a:cubicBezTo>
                    <a:pt x="7061096" y="787711"/>
                    <a:pt x="6933228" y="915579"/>
                    <a:pt x="6775494" y="915579"/>
                  </a:cubicBezTo>
                  <a:lnTo>
                    <a:pt x="6100475" y="915579"/>
                  </a:lnTo>
                  <a:lnTo>
                    <a:pt x="6100475" y="915578"/>
                  </a:lnTo>
                  <a:lnTo>
                    <a:pt x="960621" y="915578"/>
                  </a:lnTo>
                  <a:lnTo>
                    <a:pt x="756640" y="915578"/>
                  </a:lnTo>
                  <a:lnTo>
                    <a:pt x="285602" y="915578"/>
                  </a:lnTo>
                  <a:cubicBezTo>
                    <a:pt x="127868" y="915578"/>
                    <a:pt x="0" y="787172"/>
                    <a:pt x="0" y="628773"/>
                  </a:cubicBezTo>
                  <a:lnTo>
                    <a:pt x="0" y="286805"/>
                  </a:lnTo>
                  <a:cubicBezTo>
                    <a:pt x="0" y="128407"/>
                    <a:pt x="127868" y="0"/>
                    <a:pt x="285602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272355" y="398572"/>
              <a:ext cx="5429938" cy="915577"/>
            </a:xfrm>
            <a:prstGeom prst="rect">
              <a:avLst/>
            </a:prstGeom>
            <a:solidFill>
              <a:srgbClr val="C3D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1" name="Freeform 80"/>
            <p:cNvSpPr/>
            <p:nvPr/>
          </p:nvSpPr>
          <p:spPr>
            <a:xfrm flipH="1">
              <a:off x="2515715" y="398571"/>
              <a:ext cx="960621" cy="915578"/>
            </a:xfrm>
            <a:custGeom>
              <a:avLst/>
              <a:gdLst>
                <a:gd name="connsiteX0" fmla="*/ 0 w 960621"/>
                <a:gd name="connsiteY0" fmla="*/ 0 h 911738"/>
                <a:gd name="connsiteX1" fmla="*/ 675019 w 960621"/>
                <a:gd name="connsiteY1" fmla="*/ 0 h 911738"/>
                <a:gd name="connsiteX2" fmla="*/ 960621 w 960621"/>
                <a:gd name="connsiteY2" fmla="*/ 285602 h 911738"/>
                <a:gd name="connsiteX3" fmla="*/ 960621 w 960621"/>
                <a:gd name="connsiteY3" fmla="*/ 626136 h 911738"/>
                <a:gd name="connsiteX4" fmla="*/ 675019 w 960621"/>
                <a:gd name="connsiteY4" fmla="*/ 911738 h 911738"/>
                <a:gd name="connsiteX5" fmla="*/ 0 w 960621"/>
                <a:gd name="connsiteY5" fmla="*/ 911738 h 91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0621" h="911738">
                  <a:moveTo>
                    <a:pt x="0" y="0"/>
                  </a:moveTo>
                  <a:lnTo>
                    <a:pt x="675019" y="0"/>
                  </a:lnTo>
                  <a:cubicBezTo>
                    <a:pt x="832753" y="0"/>
                    <a:pt x="960621" y="127868"/>
                    <a:pt x="960621" y="285602"/>
                  </a:cubicBezTo>
                  <a:lnTo>
                    <a:pt x="960621" y="626136"/>
                  </a:lnTo>
                  <a:cubicBezTo>
                    <a:pt x="960621" y="783870"/>
                    <a:pt x="832753" y="911738"/>
                    <a:pt x="675019" y="911738"/>
                  </a:cubicBezTo>
                  <a:lnTo>
                    <a:pt x="0" y="911738"/>
                  </a:lnTo>
                  <a:close/>
                </a:path>
              </a:pathLst>
            </a:custGeom>
            <a:solidFill>
              <a:srgbClr val="C3D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2" name="Freeform 81"/>
            <p:cNvSpPr/>
            <p:nvPr/>
          </p:nvSpPr>
          <p:spPr>
            <a:xfrm>
              <a:off x="2813538" y="398573"/>
              <a:ext cx="5888756" cy="525100"/>
            </a:xfrm>
            <a:custGeom>
              <a:avLst/>
              <a:gdLst>
                <a:gd name="connsiteX0" fmla="*/ 1032 w 5190750"/>
                <a:gd name="connsiteY0" fmla="*/ 0 h 592039"/>
                <a:gd name="connsiteX1" fmla="*/ 5190750 w 5190750"/>
                <a:gd name="connsiteY1" fmla="*/ 0 h 592039"/>
                <a:gd name="connsiteX2" fmla="*/ 5190750 w 5190750"/>
                <a:gd name="connsiteY2" fmla="*/ 592039 h 592039"/>
                <a:gd name="connsiteX3" fmla="*/ 581804 w 5190750"/>
                <a:gd name="connsiteY3" fmla="*/ 592039 h 592039"/>
                <a:gd name="connsiteX4" fmla="*/ 0 w 5190750"/>
                <a:gd name="connsiteY4" fmla="*/ 10235 h 592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0750" h="592039">
                  <a:moveTo>
                    <a:pt x="1032" y="0"/>
                  </a:moveTo>
                  <a:lnTo>
                    <a:pt x="5190750" y="0"/>
                  </a:lnTo>
                  <a:lnTo>
                    <a:pt x="5190750" y="592039"/>
                  </a:lnTo>
                  <a:lnTo>
                    <a:pt x="581804" y="592039"/>
                  </a:lnTo>
                  <a:cubicBezTo>
                    <a:pt x="260483" y="592039"/>
                    <a:pt x="0" y="331556"/>
                    <a:pt x="0" y="1023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3" name="Freeform 82"/>
            <p:cNvSpPr/>
            <p:nvPr/>
          </p:nvSpPr>
          <p:spPr>
            <a:xfrm>
              <a:off x="8616190" y="402412"/>
              <a:ext cx="960621" cy="911738"/>
            </a:xfrm>
            <a:custGeom>
              <a:avLst/>
              <a:gdLst>
                <a:gd name="connsiteX0" fmla="*/ 0 w 960621"/>
                <a:gd name="connsiteY0" fmla="*/ 0 h 911738"/>
                <a:gd name="connsiteX1" fmla="*/ 675019 w 960621"/>
                <a:gd name="connsiteY1" fmla="*/ 0 h 911738"/>
                <a:gd name="connsiteX2" fmla="*/ 960621 w 960621"/>
                <a:gd name="connsiteY2" fmla="*/ 285602 h 911738"/>
                <a:gd name="connsiteX3" fmla="*/ 960621 w 960621"/>
                <a:gd name="connsiteY3" fmla="*/ 626136 h 911738"/>
                <a:gd name="connsiteX4" fmla="*/ 675019 w 960621"/>
                <a:gd name="connsiteY4" fmla="*/ 911738 h 911738"/>
                <a:gd name="connsiteX5" fmla="*/ 0 w 960621"/>
                <a:gd name="connsiteY5" fmla="*/ 911738 h 91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0621" h="911738">
                  <a:moveTo>
                    <a:pt x="0" y="0"/>
                  </a:moveTo>
                  <a:lnTo>
                    <a:pt x="675019" y="0"/>
                  </a:lnTo>
                  <a:cubicBezTo>
                    <a:pt x="832753" y="0"/>
                    <a:pt x="960621" y="127868"/>
                    <a:pt x="960621" y="285602"/>
                  </a:cubicBezTo>
                  <a:lnTo>
                    <a:pt x="960621" y="626136"/>
                  </a:lnTo>
                  <a:cubicBezTo>
                    <a:pt x="960621" y="783870"/>
                    <a:pt x="832753" y="911738"/>
                    <a:pt x="675019" y="911738"/>
                  </a:cubicBezTo>
                  <a:lnTo>
                    <a:pt x="0" y="911738"/>
                  </a:lnTo>
                  <a:close/>
                </a:path>
              </a:pathLst>
            </a:custGeom>
            <a:solidFill>
              <a:srgbClr val="62A1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570490" y="441029"/>
              <a:ext cx="110579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&gt;&gt;</a:t>
              </a:r>
              <a:endParaRPr lang="en-US" sz="6600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4762561" y="300365"/>
            <a:ext cx="2186817" cy="923330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th-TH" sz="5400" b="1" dirty="0" smtClean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รู้จักปัญหา</a:t>
            </a:r>
            <a:endParaRPr lang="en-US" sz="5400" b="1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2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6096000" y="3401382"/>
            <a:ext cx="6096000" cy="3456618"/>
          </a:xfrm>
          <a:prstGeom prst="rect">
            <a:avLst/>
          </a:prstGeom>
          <a:gradFill>
            <a:gsLst>
              <a:gs pos="0">
                <a:srgbClr val="FFC981"/>
              </a:gs>
              <a:gs pos="53000">
                <a:srgbClr val="FFE7C8"/>
              </a:gs>
              <a:gs pos="73000">
                <a:srgbClr val="FFE7C8"/>
              </a:gs>
              <a:gs pos="100000">
                <a:srgbClr val="FFE7C8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6096000" y="0"/>
              <a:ext cx="6096000" cy="6858000"/>
            </a:xfrm>
            <a:prstGeom prst="rect">
              <a:avLst/>
            </a:prstGeom>
            <a:solidFill>
              <a:srgbClr val="FFE7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0"/>
              <a:ext cx="6096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0" y="3401382"/>
            <a:ext cx="6096000" cy="3456618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3000">
                <a:schemeClr val="bg1">
                  <a:lumMod val="95000"/>
                </a:schemeClr>
              </a:gs>
              <a:gs pos="73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72" y="3608869"/>
            <a:ext cx="2353325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24" y="3608869"/>
            <a:ext cx="2353325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285" y="3485063"/>
            <a:ext cx="3740221" cy="28182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05989" y="1665813"/>
            <a:ext cx="36840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b="1" dirty="0" smtClean="0">
                <a:latin typeface="TH Sarabun New" pitchFamily="34" charset="-34"/>
                <a:cs typeface="TH Sarabun New" pitchFamily="34" charset="-34"/>
              </a:rPr>
              <a:t>การทิ้งขยะไม่เป็นที่</a:t>
            </a:r>
            <a:br>
              <a:rPr lang="th-TH" sz="4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4800" b="1" dirty="0" smtClean="0">
                <a:latin typeface="TH Sarabun New" pitchFamily="34" charset="-34"/>
                <a:cs typeface="TH Sarabun New" pitchFamily="34" charset="-34"/>
              </a:rPr>
              <a:t>ทำให้โรงเรียนสกปรก</a:t>
            </a:r>
            <a:endParaRPr lang="th-TH" sz="48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82846" y="1642953"/>
            <a:ext cx="45752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b="1" dirty="0" smtClean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  <a:t>การทิ้งขยะให้ถูกที่</a:t>
            </a:r>
            <a:br>
              <a:rPr lang="th-TH" sz="4800" b="1" dirty="0" smtClean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4800" b="1" dirty="0" smtClean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  <a:t>หรือมีป้ายเตือนการทิ้งขยะ</a:t>
            </a:r>
            <a:endParaRPr lang="th-TH" sz="4800" b="1" dirty="0">
              <a:solidFill>
                <a:srgbClr val="484AE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732210" y="4572737"/>
            <a:ext cx="550464" cy="358264"/>
          </a:xfrm>
          <a:prstGeom prst="rightArrow">
            <a:avLst/>
          </a:prstGeom>
          <a:solidFill>
            <a:srgbClr val="FF5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2515716" y="216007"/>
            <a:ext cx="7160568" cy="1150454"/>
            <a:chOff x="2515715" y="398571"/>
            <a:chExt cx="7160568" cy="1150454"/>
          </a:xfrm>
        </p:grpSpPr>
        <p:sp>
          <p:nvSpPr>
            <p:cNvPr id="67" name="Freeform 66"/>
            <p:cNvSpPr/>
            <p:nvPr/>
          </p:nvSpPr>
          <p:spPr>
            <a:xfrm>
              <a:off x="2515715" y="483398"/>
              <a:ext cx="7061096" cy="915579"/>
            </a:xfrm>
            <a:custGeom>
              <a:avLst/>
              <a:gdLst>
                <a:gd name="connsiteX0" fmla="*/ 285602 w 7061096"/>
                <a:gd name="connsiteY0" fmla="*/ 0 h 915579"/>
                <a:gd name="connsiteX1" fmla="*/ 960621 w 7061096"/>
                <a:gd name="connsiteY1" fmla="*/ 0 h 915579"/>
                <a:gd name="connsiteX2" fmla="*/ 960621 w 7061096"/>
                <a:gd name="connsiteY2" fmla="*/ 1 h 915579"/>
                <a:gd name="connsiteX3" fmla="*/ 6186578 w 7061096"/>
                <a:gd name="connsiteY3" fmla="*/ 1 h 915579"/>
                <a:gd name="connsiteX4" fmla="*/ 6186578 w 7061096"/>
                <a:gd name="connsiteY4" fmla="*/ 3841 h 915579"/>
                <a:gd name="connsiteX5" fmla="*/ 6775494 w 7061096"/>
                <a:gd name="connsiteY5" fmla="*/ 3841 h 915579"/>
                <a:gd name="connsiteX6" fmla="*/ 7061096 w 7061096"/>
                <a:gd name="connsiteY6" fmla="*/ 289443 h 915579"/>
                <a:gd name="connsiteX7" fmla="*/ 7061096 w 7061096"/>
                <a:gd name="connsiteY7" fmla="*/ 629977 h 915579"/>
                <a:gd name="connsiteX8" fmla="*/ 6775494 w 7061096"/>
                <a:gd name="connsiteY8" fmla="*/ 915579 h 915579"/>
                <a:gd name="connsiteX9" fmla="*/ 6100475 w 7061096"/>
                <a:gd name="connsiteY9" fmla="*/ 915579 h 915579"/>
                <a:gd name="connsiteX10" fmla="*/ 6100475 w 7061096"/>
                <a:gd name="connsiteY10" fmla="*/ 915578 h 915579"/>
                <a:gd name="connsiteX11" fmla="*/ 960621 w 7061096"/>
                <a:gd name="connsiteY11" fmla="*/ 915578 h 915579"/>
                <a:gd name="connsiteX12" fmla="*/ 756640 w 7061096"/>
                <a:gd name="connsiteY12" fmla="*/ 915578 h 915579"/>
                <a:gd name="connsiteX13" fmla="*/ 285602 w 7061096"/>
                <a:gd name="connsiteY13" fmla="*/ 915578 h 915579"/>
                <a:gd name="connsiteX14" fmla="*/ 0 w 7061096"/>
                <a:gd name="connsiteY14" fmla="*/ 628773 h 915579"/>
                <a:gd name="connsiteX15" fmla="*/ 0 w 7061096"/>
                <a:gd name="connsiteY15" fmla="*/ 286805 h 915579"/>
                <a:gd name="connsiteX16" fmla="*/ 285602 w 7061096"/>
                <a:gd name="connsiteY16" fmla="*/ 0 h 91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61096" h="915579">
                  <a:moveTo>
                    <a:pt x="285602" y="0"/>
                  </a:moveTo>
                  <a:lnTo>
                    <a:pt x="960621" y="0"/>
                  </a:lnTo>
                  <a:lnTo>
                    <a:pt x="960621" y="1"/>
                  </a:lnTo>
                  <a:lnTo>
                    <a:pt x="6186578" y="1"/>
                  </a:lnTo>
                  <a:lnTo>
                    <a:pt x="6186578" y="3841"/>
                  </a:lnTo>
                  <a:lnTo>
                    <a:pt x="6775494" y="3841"/>
                  </a:lnTo>
                  <a:cubicBezTo>
                    <a:pt x="6933228" y="3841"/>
                    <a:pt x="7061096" y="131709"/>
                    <a:pt x="7061096" y="289443"/>
                  </a:cubicBezTo>
                  <a:lnTo>
                    <a:pt x="7061096" y="629977"/>
                  </a:lnTo>
                  <a:cubicBezTo>
                    <a:pt x="7061096" y="787711"/>
                    <a:pt x="6933228" y="915579"/>
                    <a:pt x="6775494" y="915579"/>
                  </a:cubicBezTo>
                  <a:lnTo>
                    <a:pt x="6100475" y="915579"/>
                  </a:lnTo>
                  <a:lnTo>
                    <a:pt x="6100475" y="915578"/>
                  </a:lnTo>
                  <a:lnTo>
                    <a:pt x="960621" y="915578"/>
                  </a:lnTo>
                  <a:lnTo>
                    <a:pt x="756640" y="915578"/>
                  </a:lnTo>
                  <a:lnTo>
                    <a:pt x="285602" y="915578"/>
                  </a:lnTo>
                  <a:cubicBezTo>
                    <a:pt x="127868" y="915578"/>
                    <a:pt x="0" y="787172"/>
                    <a:pt x="0" y="628773"/>
                  </a:cubicBezTo>
                  <a:lnTo>
                    <a:pt x="0" y="286805"/>
                  </a:lnTo>
                  <a:cubicBezTo>
                    <a:pt x="0" y="128407"/>
                    <a:pt x="127868" y="0"/>
                    <a:pt x="285602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272355" y="398572"/>
              <a:ext cx="5429938" cy="915577"/>
            </a:xfrm>
            <a:prstGeom prst="rect">
              <a:avLst/>
            </a:prstGeom>
            <a:solidFill>
              <a:srgbClr val="C3D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flipH="1">
              <a:off x="2515715" y="398571"/>
              <a:ext cx="960621" cy="915578"/>
            </a:xfrm>
            <a:custGeom>
              <a:avLst/>
              <a:gdLst>
                <a:gd name="connsiteX0" fmla="*/ 0 w 960621"/>
                <a:gd name="connsiteY0" fmla="*/ 0 h 911738"/>
                <a:gd name="connsiteX1" fmla="*/ 675019 w 960621"/>
                <a:gd name="connsiteY1" fmla="*/ 0 h 911738"/>
                <a:gd name="connsiteX2" fmla="*/ 960621 w 960621"/>
                <a:gd name="connsiteY2" fmla="*/ 285602 h 911738"/>
                <a:gd name="connsiteX3" fmla="*/ 960621 w 960621"/>
                <a:gd name="connsiteY3" fmla="*/ 626136 h 911738"/>
                <a:gd name="connsiteX4" fmla="*/ 675019 w 960621"/>
                <a:gd name="connsiteY4" fmla="*/ 911738 h 911738"/>
                <a:gd name="connsiteX5" fmla="*/ 0 w 960621"/>
                <a:gd name="connsiteY5" fmla="*/ 911738 h 91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0621" h="911738">
                  <a:moveTo>
                    <a:pt x="0" y="0"/>
                  </a:moveTo>
                  <a:lnTo>
                    <a:pt x="675019" y="0"/>
                  </a:lnTo>
                  <a:cubicBezTo>
                    <a:pt x="832753" y="0"/>
                    <a:pt x="960621" y="127868"/>
                    <a:pt x="960621" y="285602"/>
                  </a:cubicBezTo>
                  <a:lnTo>
                    <a:pt x="960621" y="626136"/>
                  </a:lnTo>
                  <a:cubicBezTo>
                    <a:pt x="960621" y="783870"/>
                    <a:pt x="832753" y="911738"/>
                    <a:pt x="675019" y="911738"/>
                  </a:cubicBezTo>
                  <a:lnTo>
                    <a:pt x="0" y="911738"/>
                  </a:lnTo>
                  <a:close/>
                </a:path>
              </a:pathLst>
            </a:custGeom>
            <a:solidFill>
              <a:srgbClr val="C3D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>
              <a:off x="2813538" y="398573"/>
              <a:ext cx="5888756" cy="525100"/>
            </a:xfrm>
            <a:custGeom>
              <a:avLst/>
              <a:gdLst>
                <a:gd name="connsiteX0" fmla="*/ 1032 w 5190750"/>
                <a:gd name="connsiteY0" fmla="*/ 0 h 592039"/>
                <a:gd name="connsiteX1" fmla="*/ 5190750 w 5190750"/>
                <a:gd name="connsiteY1" fmla="*/ 0 h 592039"/>
                <a:gd name="connsiteX2" fmla="*/ 5190750 w 5190750"/>
                <a:gd name="connsiteY2" fmla="*/ 592039 h 592039"/>
                <a:gd name="connsiteX3" fmla="*/ 581804 w 5190750"/>
                <a:gd name="connsiteY3" fmla="*/ 592039 h 592039"/>
                <a:gd name="connsiteX4" fmla="*/ 0 w 5190750"/>
                <a:gd name="connsiteY4" fmla="*/ 10235 h 592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0750" h="592039">
                  <a:moveTo>
                    <a:pt x="1032" y="0"/>
                  </a:moveTo>
                  <a:lnTo>
                    <a:pt x="5190750" y="0"/>
                  </a:lnTo>
                  <a:lnTo>
                    <a:pt x="5190750" y="592039"/>
                  </a:lnTo>
                  <a:lnTo>
                    <a:pt x="581804" y="592039"/>
                  </a:lnTo>
                  <a:cubicBezTo>
                    <a:pt x="260483" y="592039"/>
                    <a:pt x="0" y="331556"/>
                    <a:pt x="0" y="1023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>
              <a:off x="8616190" y="402412"/>
              <a:ext cx="960621" cy="911738"/>
            </a:xfrm>
            <a:custGeom>
              <a:avLst/>
              <a:gdLst>
                <a:gd name="connsiteX0" fmla="*/ 0 w 960621"/>
                <a:gd name="connsiteY0" fmla="*/ 0 h 911738"/>
                <a:gd name="connsiteX1" fmla="*/ 675019 w 960621"/>
                <a:gd name="connsiteY1" fmla="*/ 0 h 911738"/>
                <a:gd name="connsiteX2" fmla="*/ 960621 w 960621"/>
                <a:gd name="connsiteY2" fmla="*/ 285602 h 911738"/>
                <a:gd name="connsiteX3" fmla="*/ 960621 w 960621"/>
                <a:gd name="connsiteY3" fmla="*/ 626136 h 911738"/>
                <a:gd name="connsiteX4" fmla="*/ 675019 w 960621"/>
                <a:gd name="connsiteY4" fmla="*/ 911738 h 911738"/>
                <a:gd name="connsiteX5" fmla="*/ 0 w 960621"/>
                <a:gd name="connsiteY5" fmla="*/ 911738 h 91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0621" h="911738">
                  <a:moveTo>
                    <a:pt x="0" y="0"/>
                  </a:moveTo>
                  <a:lnTo>
                    <a:pt x="675019" y="0"/>
                  </a:lnTo>
                  <a:cubicBezTo>
                    <a:pt x="832753" y="0"/>
                    <a:pt x="960621" y="127868"/>
                    <a:pt x="960621" y="285602"/>
                  </a:cubicBezTo>
                  <a:lnTo>
                    <a:pt x="960621" y="626136"/>
                  </a:lnTo>
                  <a:cubicBezTo>
                    <a:pt x="960621" y="783870"/>
                    <a:pt x="832753" y="911738"/>
                    <a:pt x="675019" y="911738"/>
                  </a:cubicBezTo>
                  <a:lnTo>
                    <a:pt x="0" y="911738"/>
                  </a:lnTo>
                  <a:close/>
                </a:path>
              </a:pathLst>
            </a:custGeom>
            <a:solidFill>
              <a:srgbClr val="62A1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570490" y="441029"/>
              <a:ext cx="110579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&gt;&gt;</a:t>
              </a:r>
              <a:endParaRPr lang="en-US" sz="6600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5002591" y="243215"/>
            <a:ext cx="2186817" cy="923330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th-TH" sz="5400" b="1" dirty="0" smtClean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รู้จักปัญหา</a:t>
            </a:r>
            <a:endParaRPr lang="en-US" sz="5400" b="1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084125" y="1065648"/>
            <a:ext cx="2168835" cy="2843303"/>
            <a:chOff x="9830637" y="337977"/>
            <a:chExt cx="2168835" cy="2843303"/>
          </a:xfrm>
        </p:grpSpPr>
        <p:grpSp>
          <p:nvGrpSpPr>
            <p:cNvPr id="30" name="Group 29"/>
            <p:cNvGrpSpPr/>
            <p:nvPr/>
          </p:nvGrpSpPr>
          <p:grpSpPr>
            <a:xfrm>
              <a:off x="10513638" y="1961554"/>
              <a:ext cx="1289135" cy="1219726"/>
              <a:chOff x="10078131" y="698858"/>
              <a:chExt cx="1289135" cy="1219726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79725" y="698858"/>
                <a:ext cx="887541" cy="698581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0078131" y="1318420"/>
                <a:ext cx="1289135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คำถามสำคัญ</a:t>
                </a:r>
                <a:endParaRPr lang="th-TH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34" name="Rounded Rectangular Callout 33"/>
            <p:cNvSpPr/>
            <p:nvPr/>
          </p:nvSpPr>
          <p:spPr>
            <a:xfrm>
              <a:off x="9902000" y="337977"/>
              <a:ext cx="1900773" cy="1329024"/>
            </a:xfrm>
            <a:prstGeom prst="wedgeRoundRectCallout">
              <a:avLst>
                <a:gd name="adj1" fmla="val 32085"/>
                <a:gd name="adj2" fmla="val 72714"/>
                <a:gd name="adj3" fmla="val 16667"/>
              </a:avLst>
            </a:prstGeom>
            <a:solidFill>
              <a:srgbClr val="7DC5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830637" y="337977"/>
              <a:ext cx="216883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ใน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ชีวิตประจำวัน</a:t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ของนักเรียน</a:t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มี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ปัญหาอะไรบ้าง</a:t>
              </a: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261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71899" y="2580039"/>
            <a:ext cx="9197340" cy="3889341"/>
          </a:xfrm>
          <a:prstGeom prst="roundRect">
            <a:avLst>
              <a:gd name="adj" fmla="val 8423"/>
            </a:avLst>
          </a:prstGeom>
          <a:solidFill>
            <a:srgbClr val="FD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4720" y="1239676"/>
            <a:ext cx="88857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 smtClean="0">
                <a:solidFill>
                  <a:srgbClr val="F68A1E"/>
                </a:solidFill>
                <a:latin typeface="TH Sarabun New" pitchFamily="34" charset="-34"/>
                <a:cs typeface="TH Sarabun New" pitchFamily="34" charset="-34"/>
              </a:rPr>
              <a:t>ตัวอย่าง </a:t>
            </a:r>
            <a:r>
              <a:rPr lang="th-TH" sz="4000" dirty="0" smtClean="0">
                <a:latin typeface="TH Sarabun New" pitchFamily="34" charset="-34"/>
                <a:cs typeface="TH Sarabun New" pitchFamily="34" charset="-34"/>
              </a:rPr>
              <a:t>หนูดีไปโรงเรียนสาย</a:t>
            </a:r>
            <a:r>
              <a:rPr lang="en-US" sz="4000" dirty="0" smtClean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4000" dirty="0" smtClean="0">
                <a:latin typeface="TH Sarabun New" pitchFamily="34" charset="-34"/>
                <a:cs typeface="TH Sarabun New" pitchFamily="34" charset="-34"/>
              </a:rPr>
              <a:t>เพราะใช้เวลาในการแต่งตัวนาน</a:t>
            </a:r>
          </a:p>
          <a:p>
            <a:r>
              <a:rPr lang="th-TH" sz="4000" dirty="0" smtClean="0">
                <a:latin typeface="TH Sarabun New" pitchFamily="34" charset="-34"/>
                <a:cs typeface="TH Sarabun New" pitchFamily="34" charset="-34"/>
              </a:rPr>
              <a:t>การแก้ปัญหานี้อาจทำได้โดยแต่งตัวให้เร็วขึ้นหรือตื่นนอนให้เร็วขึ้น</a:t>
            </a:r>
            <a:endParaRPr lang="th-TH" sz="40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865" y="2708610"/>
            <a:ext cx="2257916" cy="3571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8" y="2708610"/>
            <a:ext cx="2257916" cy="357194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492856" y="216007"/>
            <a:ext cx="7160568" cy="1000406"/>
            <a:chOff x="2515715" y="398571"/>
            <a:chExt cx="7160568" cy="1000406"/>
          </a:xfrm>
        </p:grpSpPr>
        <p:sp>
          <p:nvSpPr>
            <p:cNvPr id="6" name="Freeform 5"/>
            <p:cNvSpPr/>
            <p:nvPr/>
          </p:nvSpPr>
          <p:spPr>
            <a:xfrm>
              <a:off x="2515715" y="483398"/>
              <a:ext cx="7061096" cy="915579"/>
            </a:xfrm>
            <a:custGeom>
              <a:avLst/>
              <a:gdLst>
                <a:gd name="connsiteX0" fmla="*/ 285602 w 7061096"/>
                <a:gd name="connsiteY0" fmla="*/ 0 h 915579"/>
                <a:gd name="connsiteX1" fmla="*/ 960621 w 7061096"/>
                <a:gd name="connsiteY1" fmla="*/ 0 h 915579"/>
                <a:gd name="connsiteX2" fmla="*/ 960621 w 7061096"/>
                <a:gd name="connsiteY2" fmla="*/ 1 h 915579"/>
                <a:gd name="connsiteX3" fmla="*/ 6186578 w 7061096"/>
                <a:gd name="connsiteY3" fmla="*/ 1 h 915579"/>
                <a:gd name="connsiteX4" fmla="*/ 6186578 w 7061096"/>
                <a:gd name="connsiteY4" fmla="*/ 3841 h 915579"/>
                <a:gd name="connsiteX5" fmla="*/ 6775494 w 7061096"/>
                <a:gd name="connsiteY5" fmla="*/ 3841 h 915579"/>
                <a:gd name="connsiteX6" fmla="*/ 7061096 w 7061096"/>
                <a:gd name="connsiteY6" fmla="*/ 289443 h 915579"/>
                <a:gd name="connsiteX7" fmla="*/ 7061096 w 7061096"/>
                <a:gd name="connsiteY7" fmla="*/ 629977 h 915579"/>
                <a:gd name="connsiteX8" fmla="*/ 6775494 w 7061096"/>
                <a:gd name="connsiteY8" fmla="*/ 915579 h 915579"/>
                <a:gd name="connsiteX9" fmla="*/ 6100475 w 7061096"/>
                <a:gd name="connsiteY9" fmla="*/ 915579 h 915579"/>
                <a:gd name="connsiteX10" fmla="*/ 6100475 w 7061096"/>
                <a:gd name="connsiteY10" fmla="*/ 915578 h 915579"/>
                <a:gd name="connsiteX11" fmla="*/ 960621 w 7061096"/>
                <a:gd name="connsiteY11" fmla="*/ 915578 h 915579"/>
                <a:gd name="connsiteX12" fmla="*/ 756640 w 7061096"/>
                <a:gd name="connsiteY12" fmla="*/ 915578 h 915579"/>
                <a:gd name="connsiteX13" fmla="*/ 285602 w 7061096"/>
                <a:gd name="connsiteY13" fmla="*/ 915578 h 915579"/>
                <a:gd name="connsiteX14" fmla="*/ 0 w 7061096"/>
                <a:gd name="connsiteY14" fmla="*/ 628773 h 915579"/>
                <a:gd name="connsiteX15" fmla="*/ 0 w 7061096"/>
                <a:gd name="connsiteY15" fmla="*/ 286805 h 915579"/>
                <a:gd name="connsiteX16" fmla="*/ 285602 w 7061096"/>
                <a:gd name="connsiteY16" fmla="*/ 0 h 91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61096" h="915579">
                  <a:moveTo>
                    <a:pt x="285602" y="0"/>
                  </a:moveTo>
                  <a:lnTo>
                    <a:pt x="960621" y="0"/>
                  </a:lnTo>
                  <a:lnTo>
                    <a:pt x="960621" y="1"/>
                  </a:lnTo>
                  <a:lnTo>
                    <a:pt x="6186578" y="1"/>
                  </a:lnTo>
                  <a:lnTo>
                    <a:pt x="6186578" y="3841"/>
                  </a:lnTo>
                  <a:lnTo>
                    <a:pt x="6775494" y="3841"/>
                  </a:lnTo>
                  <a:cubicBezTo>
                    <a:pt x="6933228" y="3841"/>
                    <a:pt x="7061096" y="131709"/>
                    <a:pt x="7061096" y="289443"/>
                  </a:cubicBezTo>
                  <a:lnTo>
                    <a:pt x="7061096" y="629977"/>
                  </a:lnTo>
                  <a:cubicBezTo>
                    <a:pt x="7061096" y="787711"/>
                    <a:pt x="6933228" y="915579"/>
                    <a:pt x="6775494" y="915579"/>
                  </a:cubicBezTo>
                  <a:lnTo>
                    <a:pt x="6100475" y="915579"/>
                  </a:lnTo>
                  <a:lnTo>
                    <a:pt x="6100475" y="915578"/>
                  </a:lnTo>
                  <a:lnTo>
                    <a:pt x="960621" y="915578"/>
                  </a:lnTo>
                  <a:lnTo>
                    <a:pt x="756640" y="915578"/>
                  </a:lnTo>
                  <a:lnTo>
                    <a:pt x="285602" y="915578"/>
                  </a:lnTo>
                  <a:cubicBezTo>
                    <a:pt x="127868" y="915578"/>
                    <a:pt x="0" y="787172"/>
                    <a:pt x="0" y="628773"/>
                  </a:cubicBezTo>
                  <a:lnTo>
                    <a:pt x="0" y="286805"/>
                  </a:lnTo>
                  <a:cubicBezTo>
                    <a:pt x="0" y="128407"/>
                    <a:pt x="127868" y="0"/>
                    <a:pt x="285602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272355" y="398572"/>
              <a:ext cx="5429938" cy="915577"/>
            </a:xfrm>
            <a:prstGeom prst="rect">
              <a:avLst/>
            </a:prstGeom>
            <a:solidFill>
              <a:srgbClr val="C3D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 flipH="1">
              <a:off x="2515715" y="398571"/>
              <a:ext cx="960621" cy="915578"/>
            </a:xfrm>
            <a:custGeom>
              <a:avLst/>
              <a:gdLst>
                <a:gd name="connsiteX0" fmla="*/ 0 w 960621"/>
                <a:gd name="connsiteY0" fmla="*/ 0 h 911738"/>
                <a:gd name="connsiteX1" fmla="*/ 675019 w 960621"/>
                <a:gd name="connsiteY1" fmla="*/ 0 h 911738"/>
                <a:gd name="connsiteX2" fmla="*/ 960621 w 960621"/>
                <a:gd name="connsiteY2" fmla="*/ 285602 h 911738"/>
                <a:gd name="connsiteX3" fmla="*/ 960621 w 960621"/>
                <a:gd name="connsiteY3" fmla="*/ 626136 h 911738"/>
                <a:gd name="connsiteX4" fmla="*/ 675019 w 960621"/>
                <a:gd name="connsiteY4" fmla="*/ 911738 h 911738"/>
                <a:gd name="connsiteX5" fmla="*/ 0 w 960621"/>
                <a:gd name="connsiteY5" fmla="*/ 911738 h 91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0621" h="911738">
                  <a:moveTo>
                    <a:pt x="0" y="0"/>
                  </a:moveTo>
                  <a:lnTo>
                    <a:pt x="675019" y="0"/>
                  </a:lnTo>
                  <a:cubicBezTo>
                    <a:pt x="832753" y="0"/>
                    <a:pt x="960621" y="127868"/>
                    <a:pt x="960621" y="285602"/>
                  </a:cubicBezTo>
                  <a:lnTo>
                    <a:pt x="960621" y="626136"/>
                  </a:lnTo>
                  <a:cubicBezTo>
                    <a:pt x="960621" y="783870"/>
                    <a:pt x="832753" y="911738"/>
                    <a:pt x="675019" y="911738"/>
                  </a:cubicBezTo>
                  <a:lnTo>
                    <a:pt x="0" y="911738"/>
                  </a:lnTo>
                  <a:close/>
                </a:path>
              </a:pathLst>
            </a:custGeom>
            <a:solidFill>
              <a:srgbClr val="C3D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813538" y="398573"/>
              <a:ext cx="5888756" cy="525100"/>
            </a:xfrm>
            <a:custGeom>
              <a:avLst/>
              <a:gdLst>
                <a:gd name="connsiteX0" fmla="*/ 1032 w 5190750"/>
                <a:gd name="connsiteY0" fmla="*/ 0 h 592039"/>
                <a:gd name="connsiteX1" fmla="*/ 5190750 w 5190750"/>
                <a:gd name="connsiteY1" fmla="*/ 0 h 592039"/>
                <a:gd name="connsiteX2" fmla="*/ 5190750 w 5190750"/>
                <a:gd name="connsiteY2" fmla="*/ 592039 h 592039"/>
                <a:gd name="connsiteX3" fmla="*/ 581804 w 5190750"/>
                <a:gd name="connsiteY3" fmla="*/ 592039 h 592039"/>
                <a:gd name="connsiteX4" fmla="*/ 0 w 5190750"/>
                <a:gd name="connsiteY4" fmla="*/ 10235 h 592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0750" h="592039">
                  <a:moveTo>
                    <a:pt x="1032" y="0"/>
                  </a:moveTo>
                  <a:lnTo>
                    <a:pt x="5190750" y="0"/>
                  </a:lnTo>
                  <a:lnTo>
                    <a:pt x="5190750" y="592039"/>
                  </a:lnTo>
                  <a:lnTo>
                    <a:pt x="581804" y="592039"/>
                  </a:lnTo>
                  <a:cubicBezTo>
                    <a:pt x="260483" y="592039"/>
                    <a:pt x="0" y="331556"/>
                    <a:pt x="0" y="1023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8616190" y="402412"/>
              <a:ext cx="960621" cy="911738"/>
            </a:xfrm>
            <a:custGeom>
              <a:avLst/>
              <a:gdLst>
                <a:gd name="connsiteX0" fmla="*/ 0 w 960621"/>
                <a:gd name="connsiteY0" fmla="*/ 0 h 911738"/>
                <a:gd name="connsiteX1" fmla="*/ 675019 w 960621"/>
                <a:gd name="connsiteY1" fmla="*/ 0 h 911738"/>
                <a:gd name="connsiteX2" fmla="*/ 960621 w 960621"/>
                <a:gd name="connsiteY2" fmla="*/ 285602 h 911738"/>
                <a:gd name="connsiteX3" fmla="*/ 960621 w 960621"/>
                <a:gd name="connsiteY3" fmla="*/ 626136 h 911738"/>
                <a:gd name="connsiteX4" fmla="*/ 675019 w 960621"/>
                <a:gd name="connsiteY4" fmla="*/ 911738 h 911738"/>
                <a:gd name="connsiteX5" fmla="*/ 0 w 960621"/>
                <a:gd name="connsiteY5" fmla="*/ 911738 h 91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0621" h="911738">
                  <a:moveTo>
                    <a:pt x="0" y="0"/>
                  </a:moveTo>
                  <a:lnTo>
                    <a:pt x="675019" y="0"/>
                  </a:lnTo>
                  <a:cubicBezTo>
                    <a:pt x="832753" y="0"/>
                    <a:pt x="960621" y="127868"/>
                    <a:pt x="960621" y="285602"/>
                  </a:cubicBezTo>
                  <a:lnTo>
                    <a:pt x="960621" y="626136"/>
                  </a:lnTo>
                  <a:cubicBezTo>
                    <a:pt x="960621" y="783870"/>
                    <a:pt x="832753" y="911738"/>
                    <a:pt x="675019" y="911738"/>
                  </a:cubicBezTo>
                  <a:lnTo>
                    <a:pt x="0" y="911738"/>
                  </a:lnTo>
                  <a:close/>
                </a:path>
              </a:pathLst>
            </a:custGeom>
            <a:solidFill>
              <a:srgbClr val="62A1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70490" y="441029"/>
              <a:ext cx="11057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&gt;&gt;</a:t>
              </a:r>
              <a:endParaRPr lang="en-US" sz="4000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979731" y="288935"/>
            <a:ext cx="2186817" cy="923330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th-TH" sz="5400" b="1" dirty="0" smtClean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รู้จักปัญหา</a:t>
            </a:r>
            <a:endParaRPr lang="en-US" sz="5400" b="1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26312" y="3093548"/>
            <a:ext cx="334258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40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ภาพความคิด</a:t>
            </a:r>
          </a:p>
          <a:p>
            <a:pPr algn="ctr">
              <a:lnSpc>
                <a:spcPct val="150000"/>
              </a:lnSpc>
            </a:pPr>
            <a:r>
              <a:rPr lang="th-TH" sz="40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การเดินทางไป</a:t>
            </a:r>
            <a:r>
              <a:rPr lang="th-TH" sz="40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โรงเรียน</a:t>
            </a:r>
          </a:p>
          <a:p>
            <a:pPr algn="ctr">
              <a:lnSpc>
                <a:spcPct val="150000"/>
              </a:lnSpc>
            </a:pPr>
            <a:r>
              <a:rPr lang="th-TH" sz="4000" b="1" dirty="0" smtClean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ของ</a:t>
            </a:r>
            <a:r>
              <a:rPr lang="th-TH" sz="40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หนูดี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9320021" y="1403019"/>
            <a:ext cx="2925743" cy="4292655"/>
            <a:chOff x="9548214" y="337976"/>
            <a:chExt cx="2925743" cy="4292655"/>
          </a:xfrm>
        </p:grpSpPr>
        <p:grpSp>
          <p:nvGrpSpPr>
            <p:cNvPr id="15" name="Group 14"/>
            <p:cNvGrpSpPr/>
            <p:nvPr/>
          </p:nvGrpSpPr>
          <p:grpSpPr>
            <a:xfrm>
              <a:off x="10831542" y="3247248"/>
              <a:ext cx="1470274" cy="1383383"/>
              <a:chOff x="10397908" y="1447593"/>
              <a:chExt cx="1470274" cy="1383383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9275" y="1447593"/>
                <a:ext cx="887541" cy="698581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0397908" y="2146173"/>
                <a:ext cx="1470274" cy="684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คำถามสำคัญ</a:t>
                </a:r>
                <a:endParaRPr lang="th-TH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8" name="Rounded Rectangular Callout 17"/>
            <p:cNvSpPr/>
            <p:nvPr/>
          </p:nvSpPr>
          <p:spPr>
            <a:xfrm>
              <a:off x="9797432" y="337976"/>
              <a:ext cx="2387808" cy="2254581"/>
            </a:xfrm>
            <a:prstGeom prst="wedgeRoundRectCallout">
              <a:avLst>
                <a:gd name="adj1" fmla="val 27099"/>
                <a:gd name="adj2" fmla="val 80152"/>
                <a:gd name="adj3" fmla="val 16667"/>
              </a:avLst>
            </a:prstGeom>
            <a:solidFill>
              <a:srgbClr val="F68A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548214" y="375375"/>
              <a:ext cx="292574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นักเรียนจะมีวิธีการ</a:t>
              </a:r>
              <a:b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แก้ปัญหาอย่างไรอีกบ้าง</a:t>
              </a:r>
              <a:b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เพื่อให้ไปถึงโรงเรียน</a:t>
              </a:r>
              <a:b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เร็วขึ้นกว่าเดิม</a:t>
              </a:r>
              <a:endParaRPr lang="th-TH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363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bg1">
                <a:lumMod val="95000"/>
              </a:schemeClr>
            </a:gs>
            <a:gs pos="0">
              <a:schemeClr val="bg1">
                <a:lumMod val="8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634435"/>
            <a:ext cx="12191999" cy="1223565"/>
          </a:xfrm>
          <a:prstGeom prst="rect">
            <a:avLst/>
          </a:prstGeom>
          <a:solidFill>
            <a:srgbClr val="C6D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-49736" y="5627405"/>
            <a:ext cx="12241736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87" y="1911533"/>
            <a:ext cx="3294773" cy="45879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31138" y="1442266"/>
            <a:ext cx="53240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 smtClean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  <a:t>การแต่งตัวไปโรงเรียนของนักเรียน</a:t>
            </a:r>
            <a:br>
              <a:rPr lang="th-TH" sz="3600" b="1" dirty="0" smtClean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  <a:t>มีขั้นตอนย่อย ๆ อะไรบ้าง</a:t>
            </a:r>
          </a:p>
          <a:p>
            <a:pPr algn="ctr">
              <a:lnSpc>
                <a:spcPct val="150000"/>
              </a:lnSpc>
            </a:pPr>
            <a:r>
              <a:rPr lang="th-TH" sz="3600" b="1" dirty="0" smtClean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  <a:t>นักเรียนเขียนหรือวาดภาพขั้นตอน</a:t>
            </a:r>
            <a:br>
              <a:rPr lang="th-TH" sz="3600" b="1" dirty="0" smtClean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rgbClr val="484AE0"/>
                </a:solidFill>
                <a:latin typeface="TH Sarabun New" pitchFamily="34" charset="-34"/>
                <a:cs typeface="TH Sarabun New" pitchFamily="34" charset="-34"/>
              </a:rPr>
              <a:t>การแต่งตัวเป็นภาพความคิด</a:t>
            </a:r>
            <a:endParaRPr lang="th-TH" sz="3600" b="1" dirty="0">
              <a:solidFill>
                <a:srgbClr val="484AE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35812" y="267684"/>
            <a:ext cx="6520377" cy="922145"/>
            <a:chOff x="2835812" y="450564"/>
            <a:chExt cx="6520377" cy="922145"/>
          </a:xfrm>
        </p:grpSpPr>
        <p:sp>
          <p:nvSpPr>
            <p:cNvPr id="4" name="Rounded Rectangle 3"/>
            <p:cNvSpPr/>
            <p:nvPr/>
          </p:nvSpPr>
          <p:spPr>
            <a:xfrm>
              <a:off x="2835813" y="709510"/>
              <a:ext cx="6520375" cy="663199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4519630" y="619610"/>
              <a:ext cx="4836559" cy="663199"/>
            </a:xfrm>
            <a:prstGeom prst="roundRect">
              <a:avLst>
                <a:gd name="adj" fmla="val 50000"/>
              </a:avLst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835812" y="621196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C3D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2933684" y="617711"/>
              <a:ext cx="6422504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4460622" y="624740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13963" y="450564"/>
              <a:ext cx="1425390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rgbClr val="62A1D7"/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600" dirty="0" smtClean="0">
                <a:solidFill>
                  <a:srgbClr val="62A1D7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99383" y="521636"/>
              <a:ext cx="35028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แต่งตัวอย่างไรไม่ให้เกิดปัญหา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555419" y="609361"/>
              <a:ext cx="4716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1.1</a:t>
              </a:r>
              <a:endParaRPr lang="th-TH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3953" y="4727514"/>
            <a:ext cx="7387978" cy="738664"/>
            <a:chOff x="1372318" y="5866248"/>
            <a:chExt cx="7387978" cy="738664"/>
          </a:xfrm>
        </p:grpSpPr>
        <p:sp>
          <p:nvSpPr>
            <p:cNvPr id="17" name="Rounded Rectangle 16"/>
            <p:cNvSpPr/>
            <p:nvPr/>
          </p:nvSpPr>
          <p:spPr>
            <a:xfrm>
              <a:off x="1372318" y="6014293"/>
              <a:ext cx="7387978" cy="494172"/>
            </a:xfrm>
            <a:prstGeom prst="roundRect">
              <a:avLst>
                <a:gd name="adj" fmla="val 37043"/>
              </a:avLst>
            </a:prstGeom>
            <a:solidFill>
              <a:srgbClr val="EDF3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537200" y="6082907"/>
              <a:ext cx="334108" cy="334108"/>
            </a:xfrm>
            <a:prstGeom prst="ellipse">
              <a:avLst/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931182" y="5866248"/>
              <a:ext cx="549220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ในระหว่างขั้นตอนการแต่งตัว นักเรียนพบปัญหาอะไรบ้าง</a:t>
              </a:r>
              <a:endParaRPr lang="th-TH" sz="2800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52440" y="6037187"/>
              <a:ext cx="274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H Sarabun New" pitchFamily="34" charset="-34"/>
                  <a:cs typeface="TH Sarabun New" pitchFamily="34" charset="-34"/>
                </a:rPr>
                <a:t>?</a:t>
              </a:r>
              <a:endParaRPr lang="en-US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419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56233" y="4215429"/>
            <a:ext cx="1507841" cy="2212753"/>
            <a:chOff x="5356233" y="4215429"/>
            <a:chExt cx="1507841" cy="2212753"/>
          </a:xfrm>
        </p:grpSpPr>
        <p:sp>
          <p:nvSpPr>
            <p:cNvPr id="50" name="Rounded Rectangle 49"/>
            <p:cNvSpPr/>
            <p:nvPr/>
          </p:nvSpPr>
          <p:spPr>
            <a:xfrm>
              <a:off x="5356233" y="5821056"/>
              <a:ext cx="1507841" cy="552778"/>
            </a:xfrm>
            <a:prstGeom prst="roundRect">
              <a:avLst>
                <a:gd name="adj" fmla="val 49751"/>
              </a:avLst>
            </a:prstGeom>
            <a:solidFill>
              <a:srgbClr val="B0D89C"/>
            </a:solidFill>
            <a:ln w="57150">
              <a:solidFill>
                <a:srgbClr val="B0D89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7" name="Down Arrow 46"/>
            <p:cNvSpPr/>
            <p:nvPr/>
          </p:nvSpPr>
          <p:spPr>
            <a:xfrm rot="530337" flipH="1">
              <a:off x="6098371" y="4215429"/>
              <a:ext cx="269314" cy="1430796"/>
            </a:xfrm>
            <a:prstGeom prst="downArrow">
              <a:avLst>
                <a:gd name="adj1" fmla="val 50000"/>
                <a:gd name="adj2" fmla="val 93430"/>
              </a:avLst>
            </a:prstGeom>
            <a:solidFill>
              <a:srgbClr val="B0D8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18950" y="5904962"/>
              <a:ext cx="12041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ใช้จับเวลา</a:t>
              </a:r>
              <a:endParaRPr lang="th-TH" sz="28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699032" y="2861887"/>
            <a:ext cx="3046237" cy="918139"/>
            <a:chOff x="2699032" y="2861887"/>
            <a:chExt cx="3046237" cy="918139"/>
          </a:xfrm>
        </p:grpSpPr>
        <p:sp>
          <p:nvSpPr>
            <p:cNvPr id="48" name="Rounded Rectangle 47"/>
            <p:cNvSpPr/>
            <p:nvPr/>
          </p:nvSpPr>
          <p:spPr>
            <a:xfrm>
              <a:off x="2699032" y="2861887"/>
              <a:ext cx="1507841" cy="552778"/>
            </a:xfrm>
            <a:prstGeom prst="roundRect">
              <a:avLst>
                <a:gd name="adj" fmla="val 49751"/>
              </a:avLst>
            </a:prstGeom>
            <a:solidFill>
              <a:srgbClr val="819ECA"/>
            </a:solidFill>
            <a:ln w="57150">
              <a:solidFill>
                <a:srgbClr val="819ECA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1" name="Down Arrow 40"/>
            <p:cNvSpPr/>
            <p:nvPr/>
          </p:nvSpPr>
          <p:spPr>
            <a:xfrm rot="6663087" flipH="1">
              <a:off x="4895214" y="2929971"/>
              <a:ext cx="269314" cy="1430796"/>
            </a:xfrm>
            <a:prstGeom prst="downArrow">
              <a:avLst>
                <a:gd name="adj1" fmla="val 50000"/>
                <a:gd name="adj2" fmla="val 93430"/>
              </a:avLst>
            </a:prstGeom>
            <a:solidFill>
              <a:srgbClr val="819E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82559" y="2945793"/>
              <a:ext cx="13308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ปลุกตามเวลา</a:t>
              </a:r>
              <a:endParaRPr lang="th-TH" sz="24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105242" y="2734450"/>
            <a:ext cx="2999910" cy="1076631"/>
            <a:chOff x="7105242" y="2734450"/>
            <a:chExt cx="2999910" cy="1076631"/>
          </a:xfrm>
        </p:grpSpPr>
        <p:sp>
          <p:nvSpPr>
            <p:cNvPr id="49" name="Rounded Rectangle 48"/>
            <p:cNvSpPr/>
            <p:nvPr/>
          </p:nvSpPr>
          <p:spPr>
            <a:xfrm>
              <a:off x="8597311" y="2734450"/>
              <a:ext cx="1507841" cy="552778"/>
            </a:xfrm>
            <a:prstGeom prst="roundRect">
              <a:avLst>
                <a:gd name="adj" fmla="val 49751"/>
              </a:avLst>
            </a:prstGeom>
            <a:solidFill>
              <a:srgbClr val="FEDB5D"/>
            </a:solidFill>
            <a:ln w="57150">
              <a:solidFill>
                <a:srgbClr val="FEDB5D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6" name="Down Arrow 45"/>
            <p:cNvSpPr/>
            <p:nvPr/>
          </p:nvSpPr>
          <p:spPr>
            <a:xfrm rot="14688686" flipH="1">
              <a:off x="7685983" y="2961026"/>
              <a:ext cx="269314" cy="1430796"/>
            </a:xfrm>
            <a:prstGeom prst="downArrow">
              <a:avLst>
                <a:gd name="adj1" fmla="val 50000"/>
                <a:gd name="adj2" fmla="val 93430"/>
              </a:avLst>
            </a:prstGeom>
            <a:solidFill>
              <a:srgbClr val="FEDB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802098" y="2819426"/>
              <a:ext cx="11015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 smtClean="0">
                  <a:latin typeface="TH Sarabun New" pitchFamily="34" charset="-34"/>
                  <a:cs typeface="TH Sarabun New" pitchFamily="34" charset="-34"/>
                </a:rPr>
                <a:t>บอกเวลา</a:t>
              </a:r>
              <a:endParaRPr lang="th-TH" sz="28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37" name="Freeform 36"/>
          <p:cNvSpPr/>
          <p:nvPr/>
        </p:nvSpPr>
        <p:spPr>
          <a:xfrm>
            <a:off x="5304293" y="2944438"/>
            <a:ext cx="2088844" cy="2030575"/>
          </a:xfrm>
          <a:custGeom>
            <a:avLst/>
            <a:gdLst>
              <a:gd name="connsiteX0" fmla="*/ 1042285 w 2084570"/>
              <a:gd name="connsiteY0" fmla="*/ 0 h 1884650"/>
              <a:gd name="connsiteX1" fmla="*/ 2084570 w 2084570"/>
              <a:gd name="connsiteY1" fmla="*/ 875316 h 1884650"/>
              <a:gd name="connsiteX2" fmla="*/ 1906564 w 2084570"/>
              <a:gd name="connsiteY2" fmla="*/ 1364714 h 1884650"/>
              <a:gd name="connsiteX3" fmla="*/ 1796094 w 2084570"/>
              <a:gd name="connsiteY3" fmla="*/ 1477156 h 1884650"/>
              <a:gd name="connsiteX4" fmla="*/ 1798747 w 2084570"/>
              <a:gd name="connsiteY4" fmla="*/ 1480372 h 1884650"/>
              <a:gd name="connsiteX5" fmla="*/ 1842842 w 2084570"/>
              <a:gd name="connsiteY5" fmla="*/ 1624730 h 1884650"/>
              <a:gd name="connsiteX6" fmla="*/ 1584649 w 2084570"/>
              <a:gd name="connsiteY6" fmla="*/ 1882923 h 1884650"/>
              <a:gd name="connsiteX7" fmla="*/ 1346746 w 2084570"/>
              <a:gd name="connsiteY7" fmla="*/ 1725231 h 1884650"/>
              <a:gd name="connsiteX8" fmla="*/ 1343032 w 2084570"/>
              <a:gd name="connsiteY8" fmla="*/ 1713266 h 1884650"/>
              <a:gd name="connsiteX9" fmla="*/ 1252342 w 2084570"/>
              <a:gd name="connsiteY9" fmla="*/ 1732849 h 1884650"/>
              <a:gd name="connsiteX10" fmla="*/ 1042285 w 2084570"/>
              <a:gd name="connsiteY10" fmla="*/ 1750632 h 1884650"/>
              <a:gd name="connsiteX11" fmla="*/ 832228 w 2084570"/>
              <a:gd name="connsiteY11" fmla="*/ 1732849 h 1884650"/>
              <a:gd name="connsiteX12" fmla="*/ 742040 w 2084570"/>
              <a:gd name="connsiteY12" fmla="*/ 1713374 h 1884650"/>
              <a:gd name="connsiteX13" fmla="*/ 737823 w 2084570"/>
              <a:gd name="connsiteY13" fmla="*/ 1726958 h 1884650"/>
              <a:gd name="connsiteX14" fmla="*/ 499920 w 2084570"/>
              <a:gd name="connsiteY14" fmla="*/ 1884650 h 1884650"/>
              <a:gd name="connsiteX15" fmla="*/ 241727 w 2084570"/>
              <a:gd name="connsiteY15" fmla="*/ 1626457 h 1884650"/>
              <a:gd name="connsiteX16" fmla="*/ 285822 w 2084570"/>
              <a:gd name="connsiteY16" fmla="*/ 1482099 h 1884650"/>
              <a:gd name="connsiteX17" fmla="*/ 289251 w 2084570"/>
              <a:gd name="connsiteY17" fmla="*/ 1477944 h 1884650"/>
              <a:gd name="connsiteX18" fmla="*/ 178006 w 2084570"/>
              <a:gd name="connsiteY18" fmla="*/ 1364714 h 1884650"/>
              <a:gd name="connsiteX19" fmla="*/ 0 w 2084570"/>
              <a:gd name="connsiteY19" fmla="*/ 875316 h 1884650"/>
              <a:gd name="connsiteX20" fmla="*/ 1042285 w 2084570"/>
              <a:gd name="connsiteY20" fmla="*/ 0 h 188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84570" h="1884650">
                <a:moveTo>
                  <a:pt x="1042285" y="0"/>
                </a:moveTo>
                <a:cubicBezTo>
                  <a:pt x="1617923" y="0"/>
                  <a:pt x="2084570" y="391892"/>
                  <a:pt x="2084570" y="875316"/>
                </a:cubicBezTo>
                <a:cubicBezTo>
                  <a:pt x="2084570" y="1056600"/>
                  <a:pt x="2018948" y="1225012"/>
                  <a:pt x="1906564" y="1364714"/>
                </a:cubicBezTo>
                <a:lnTo>
                  <a:pt x="1796094" y="1477156"/>
                </a:lnTo>
                <a:lnTo>
                  <a:pt x="1798747" y="1480372"/>
                </a:lnTo>
                <a:cubicBezTo>
                  <a:pt x="1826586" y="1521580"/>
                  <a:pt x="1842842" y="1571257"/>
                  <a:pt x="1842842" y="1624730"/>
                </a:cubicBezTo>
                <a:cubicBezTo>
                  <a:pt x="1842842" y="1767326"/>
                  <a:pt x="1727245" y="1882923"/>
                  <a:pt x="1584649" y="1882923"/>
                </a:cubicBezTo>
                <a:cubicBezTo>
                  <a:pt x="1477702" y="1882923"/>
                  <a:pt x="1385942" y="1817900"/>
                  <a:pt x="1346746" y="1725231"/>
                </a:cubicBezTo>
                <a:lnTo>
                  <a:pt x="1343032" y="1713266"/>
                </a:lnTo>
                <a:lnTo>
                  <a:pt x="1252342" y="1732849"/>
                </a:lnTo>
                <a:cubicBezTo>
                  <a:pt x="1184492" y="1744509"/>
                  <a:pt x="1114240" y="1750632"/>
                  <a:pt x="1042285" y="1750632"/>
                </a:cubicBezTo>
                <a:cubicBezTo>
                  <a:pt x="970330" y="1750632"/>
                  <a:pt x="900079" y="1744509"/>
                  <a:pt x="832228" y="1732849"/>
                </a:cubicBezTo>
                <a:lnTo>
                  <a:pt x="742040" y="1713374"/>
                </a:lnTo>
                <a:lnTo>
                  <a:pt x="737823" y="1726958"/>
                </a:lnTo>
                <a:cubicBezTo>
                  <a:pt x="698627" y="1819627"/>
                  <a:pt x="606867" y="1884650"/>
                  <a:pt x="499920" y="1884650"/>
                </a:cubicBezTo>
                <a:cubicBezTo>
                  <a:pt x="357324" y="1884650"/>
                  <a:pt x="241727" y="1769053"/>
                  <a:pt x="241727" y="1626457"/>
                </a:cubicBezTo>
                <a:cubicBezTo>
                  <a:pt x="241727" y="1572984"/>
                  <a:pt x="257983" y="1523307"/>
                  <a:pt x="285822" y="1482099"/>
                </a:cubicBezTo>
                <a:lnTo>
                  <a:pt x="289251" y="1477944"/>
                </a:lnTo>
                <a:lnTo>
                  <a:pt x="178006" y="1364714"/>
                </a:lnTo>
                <a:cubicBezTo>
                  <a:pt x="65622" y="1225012"/>
                  <a:pt x="0" y="1056600"/>
                  <a:pt x="0" y="875316"/>
                </a:cubicBezTo>
                <a:cubicBezTo>
                  <a:pt x="0" y="391892"/>
                  <a:pt x="466647" y="0"/>
                  <a:pt x="1042285" y="0"/>
                </a:cubicBezTo>
                <a:close/>
              </a:path>
            </a:pathLst>
          </a:custGeom>
          <a:solidFill>
            <a:srgbClr val="F3784E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117887" y="2641533"/>
            <a:ext cx="2461657" cy="456419"/>
            <a:chOff x="2471812" y="2398961"/>
            <a:chExt cx="2456620" cy="423619"/>
          </a:xfrm>
          <a:solidFill>
            <a:srgbClr val="F3784E"/>
          </a:solidFill>
        </p:grpSpPr>
        <p:sp>
          <p:nvSpPr>
            <p:cNvPr id="30" name="Freeform 29"/>
            <p:cNvSpPr/>
            <p:nvPr/>
          </p:nvSpPr>
          <p:spPr>
            <a:xfrm rot="12619034">
              <a:off x="4047601" y="2404037"/>
              <a:ext cx="880831" cy="418543"/>
            </a:xfrm>
            <a:custGeom>
              <a:avLst/>
              <a:gdLst>
                <a:gd name="connsiteX0" fmla="*/ 0 w 1139484"/>
                <a:gd name="connsiteY0" fmla="*/ 0 h 418543"/>
                <a:gd name="connsiteX1" fmla="*/ 1139484 w 1139484"/>
                <a:gd name="connsiteY1" fmla="*/ 0 h 418543"/>
                <a:gd name="connsiteX2" fmla="*/ 1139484 w 1139484"/>
                <a:gd name="connsiteY2" fmla="*/ 1 h 418543"/>
                <a:gd name="connsiteX3" fmla="*/ 569742 w 1139484"/>
                <a:gd name="connsiteY3" fmla="*/ 418543 h 418543"/>
                <a:gd name="connsiteX4" fmla="*/ 0 w 1139484"/>
                <a:gd name="connsiteY4" fmla="*/ 1 h 41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9484" h="418543">
                  <a:moveTo>
                    <a:pt x="0" y="0"/>
                  </a:moveTo>
                  <a:lnTo>
                    <a:pt x="1139484" y="0"/>
                  </a:lnTo>
                  <a:lnTo>
                    <a:pt x="1139484" y="1"/>
                  </a:lnTo>
                  <a:cubicBezTo>
                    <a:pt x="1139484" y="231155"/>
                    <a:pt x="884402" y="418543"/>
                    <a:pt x="569742" y="418543"/>
                  </a:cubicBezTo>
                  <a:cubicBezTo>
                    <a:pt x="255082" y="418543"/>
                    <a:pt x="0" y="231155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 rot="8980966" flipH="1">
              <a:off x="2471812" y="2398961"/>
              <a:ext cx="880831" cy="418543"/>
            </a:xfrm>
            <a:custGeom>
              <a:avLst/>
              <a:gdLst>
                <a:gd name="connsiteX0" fmla="*/ 0 w 1139484"/>
                <a:gd name="connsiteY0" fmla="*/ 0 h 418543"/>
                <a:gd name="connsiteX1" fmla="*/ 1139484 w 1139484"/>
                <a:gd name="connsiteY1" fmla="*/ 0 h 418543"/>
                <a:gd name="connsiteX2" fmla="*/ 1139484 w 1139484"/>
                <a:gd name="connsiteY2" fmla="*/ 1 h 418543"/>
                <a:gd name="connsiteX3" fmla="*/ 569742 w 1139484"/>
                <a:gd name="connsiteY3" fmla="*/ 418543 h 418543"/>
                <a:gd name="connsiteX4" fmla="*/ 0 w 1139484"/>
                <a:gd name="connsiteY4" fmla="*/ 1 h 41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9484" h="418543">
                  <a:moveTo>
                    <a:pt x="0" y="0"/>
                  </a:moveTo>
                  <a:lnTo>
                    <a:pt x="1139484" y="0"/>
                  </a:lnTo>
                  <a:lnTo>
                    <a:pt x="1139484" y="1"/>
                  </a:lnTo>
                  <a:cubicBezTo>
                    <a:pt x="1139484" y="231155"/>
                    <a:pt x="884402" y="418543"/>
                    <a:pt x="569742" y="418543"/>
                  </a:cubicBezTo>
                  <a:cubicBezTo>
                    <a:pt x="255082" y="418543"/>
                    <a:pt x="0" y="231155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34" name="Oval 33"/>
          <p:cNvSpPr/>
          <p:nvPr/>
        </p:nvSpPr>
        <p:spPr>
          <a:xfrm>
            <a:off x="5442910" y="3050748"/>
            <a:ext cx="1804095" cy="162905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48088" y="3567069"/>
            <a:ext cx="11945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นาฬิกา</a:t>
            </a:r>
            <a:endParaRPr lang="th-TH" sz="4000" b="1" dirty="0">
              <a:solidFill>
                <a:schemeClr val="tx1">
                  <a:lumMod val="75000"/>
                  <a:lumOff val="2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40289" y="253127"/>
            <a:ext cx="995496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b="1" dirty="0">
                <a:solidFill>
                  <a:srgbClr val="F3784E"/>
                </a:solidFill>
                <a:latin typeface="TH Sarabun New" pitchFamily="34" charset="-34"/>
                <a:cs typeface="TH Sarabun New" pitchFamily="34" charset="-34"/>
              </a:rPr>
              <a:t>ภาพความคิด ประโยชน์ของนาฬิกา</a:t>
            </a:r>
          </a:p>
          <a:p>
            <a:pPr algn="ctr"/>
            <a:r>
              <a:rPr lang="th-TH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นักเรียนมีนาฬิกาที่ตั้งเวลาปลุกให้นักเรียนนอนตื่นเช้าได้</a:t>
            </a:r>
          </a:p>
          <a:p>
            <a:pPr algn="ctr"/>
            <a:r>
              <a:rPr lang="th-TH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และนาฬิกายังมีประโยชน์อื่น ๆ อีกด้วย ดังตัวอย่างในภาพความคิดต่อไปนี้</a:t>
            </a:r>
            <a:endParaRPr lang="th-TH" sz="40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917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9643" y="1273964"/>
            <a:ext cx="55980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1. นักเรียนลองคิดแล้วบอกประโยชน์ของรถ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818205" y="316984"/>
            <a:ext cx="4555590" cy="872845"/>
            <a:chOff x="2835812" y="316984"/>
            <a:chExt cx="4555590" cy="872845"/>
          </a:xfrm>
        </p:grpSpPr>
        <p:sp>
          <p:nvSpPr>
            <p:cNvPr id="13" name="Rounded Rectangle 12"/>
            <p:cNvSpPr/>
            <p:nvPr/>
          </p:nvSpPr>
          <p:spPr>
            <a:xfrm>
              <a:off x="2835814" y="526630"/>
              <a:ext cx="4555588" cy="663199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4519631" y="436730"/>
              <a:ext cx="2871770" cy="663199"/>
            </a:xfrm>
            <a:prstGeom prst="roundRect">
              <a:avLst>
                <a:gd name="adj" fmla="val 50000"/>
              </a:avLst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835812" y="438316"/>
              <a:ext cx="2144261" cy="663199"/>
            </a:xfrm>
            <a:prstGeom prst="roundRect">
              <a:avLst>
                <a:gd name="adj" fmla="val 50000"/>
              </a:avLst>
            </a:prstGeom>
            <a:solidFill>
              <a:srgbClr val="C3D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D5DFA2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933684" y="434831"/>
              <a:ext cx="4457717" cy="402278"/>
            </a:xfrm>
            <a:custGeom>
              <a:avLst/>
              <a:gdLst>
                <a:gd name="connsiteX0" fmla="*/ 233728 w 6422504"/>
                <a:gd name="connsiteY0" fmla="*/ 0 h 402278"/>
                <a:gd name="connsiteX1" fmla="*/ 6090904 w 6422504"/>
                <a:gd name="connsiteY1" fmla="*/ 0 h 402278"/>
                <a:gd name="connsiteX2" fmla="*/ 6422504 w 6422504"/>
                <a:gd name="connsiteY2" fmla="*/ 331600 h 402278"/>
                <a:gd name="connsiteX3" fmla="*/ 6422503 w 6422504"/>
                <a:gd name="connsiteY3" fmla="*/ 331600 h 402278"/>
                <a:gd name="connsiteX4" fmla="*/ 6408234 w 6422504"/>
                <a:gd name="connsiteY4" fmla="*/ 402278 h 402278"/>
                <a:gd name="connsiteX5" fmla="*/ 331195 w 6422504"/>
                <a:gd name="connsiteY5" fmla="*/ 402278 h 402278"/>
                <a:gd name="connsiteX6" fmla="*/ 20101 w 6422504"/>
                <a:gd name="connsiteY6" fmla="*/ 196072 h 402278"/>
                <a:gd name="connsiteX7" fmla="*/ 0 w 6422504"/>
                <a:gd name="connsiteY7" fmla="*/ 96506 h 402278"/>
                <a:gd name="connsiteX8" fmla="*/ 48327 w 6422504"/>
                <a:gd name="connsiteY8" fmla="*/ 56632 h 402278"/>
                <a:gd name="connsiteX9" fmla="*/ 233728 w 6422504"/>
                <a:gd name="connsiteY9" fmla="*/ 0 h 40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22504" h="402278">
                  <a:moveTo>
                    <a:pt x="233728" y="0"/>
                  </a:moveTo>
                  <a:lnTo>
                    <a:pt x="6090904" y="0"/>
                  </a:lnTo>
                  <a:cubicBezTo>
                    <a:pt x="6274042" y="0"/>
                    <a:pt x="6422504" y="148462"/>
                    <a:pt x="6422504" y="331600"/>
                  </a:cubicBezTo>
                  <a:lnTo>
                    <a:pt x="6422503" y="331600"/>
                  </a:lnTo>
                  <a:lnTo>
                    <a:pt x="6408234" y="402278"/>
                  </a:lnTo>
                  <a:lnTo>
                    <a:pt x="331195" y="402278"/>
                  </a:lnTo>
                  <a:cubicBezTo>
                    <a:pt x="191346" y="402278"/>
                    <a:pt x="71356" y="317251"/>
                    <a:pt x="20101" y="196072"/>
                  </a:cubicBezTo>
                  <a:lnTo>
                    <a:pt x="0" y="96506"/>
                  </a:lnTo>
                  <a:lnTo>
                    <a:pt x="48327" y="56632"/>
                  </a:lnTo>
                  <a:cubicBezTo>
                    <a:pt x="101251" y="20878"/>
                    <a:pt x="165051" y="0"/>
                    <a:pt x="23372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460622" y="441860"/>
              <a:ext cx="651075" cy="66509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13963" y="322114"/>
              <a:ext cx="1425390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rgbClr val="62A1D7"/>
                  </a:solidFill>
                  <a:latin typeface="TH Sarabun New" pitchFamily="34" charset="-34"/>
                  <a:cs typeface="TH Sarabun New" pitchFamily="34" charset="-34"/>
                </a:rPr>
                <a:t>กิจกรรมที่</a:t>
              </a:r>
              <a:endParaRPr lang="th-TH" sz="3600" dirty="0" smtClean="0">
                <a:solidFill>
                  <a:srgbClr val="62A1D7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50212" y="316984"/>
              <a:ext cx="1787670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เรียนรู้ปัญหา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451427" y="328507"/>
              <a:ext cx="614272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1.</a:t>
              </a:r>
              <a:r>
                <a:rPr lang="th-TH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2</a:t>
              </a:r>
              <a:endParaRPr lang="th-TH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549177" y="6000058"/>
            <a:ext cx="3143267" cy="607669"/>
            <a:chOff x="1372318" y="6014293"/>
            <a:chExt cx="3143267" cy="607669"/>
          </a:xfrm>
        </p:grpSpPr>
        <p:sp>
          <p:nvSpPr>
            <p:cNvPr id="27" name="Rounded Rectangle 26"/>
            <p:cNvSpPr/>
            <p:nvPr/>
          </p:nvSpPr>
          <p:spPr>
            <a:xfrm>
              <a:off x="1372318" y="6014293"/>
              <a:ext cx="3143267" cy="494172"/>
            </a:xfrm>
            <a:prstGeom prst="roundRect">
              <a:avLst>
                <a:gd name="adj" fmla="val 37043"/>
              </a:avLst>
            </a:prstGeom>
            <a:solidFill>
              <a:srgbClr val="EDF3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537200" y="6082907"/>
              <a:ext cx="334108" cy="334108"/>
            </a:xfrm>
            <a:prstGeom prst="ellipse">
              <a:avLst/>
            </a:prstGeom>
            <a:solidFill>
              <a:srgbClr val="FFC9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03884" y="6023000"/>
              <a:ext cx="233269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000" dirty="0" smtClean="0">
                  <a:latin typeface="TH Sarabun New" pitchFamily="34" charset="-34"/>
                  <a:cs typeface="TH Sarabun New" pitchFamily="34" charset="-34"/>
                </a:rPr>
                <a:t>หากไม่มีรถจะเกิดปัญหาอะไรขึ้น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52440" y="6037187"/>
              <a:ext cx="2743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H Sarabun New" pitchFamily="34" charset="-34"/>
                  <a:cs typeface="TH Sarabun New" pitchFamily="34" charset="-34"/>
                </a:rPr>
                <a:t>?</a:t>
              </a:r>
              <a:endParaRPr lang="en-US" sz="28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283236" y="1645278"/>
            <a:ext cx="9719064" cy="4755550"/>
            <a:chOff x="1283236" y="1645278"/>
            <a:chExt cx="9719064" cy="4755550"/>
          </a:xfrm>
        </p:grpSpPr>
        <p:cxnSp>
          <p:nvCxnSpPr>
            <p:cNvPr id="49" name="Straight Connector 48"/>
            <p:cNvCxnSpPr/>
            <p:nvPr/>
          </p:nvCxnSpPr>
          <p:spPr>
            <a:xfrm flipH="1" flipV="1">
              <a:off x="2682678" y="3249371"/>
              <a:ext cx="6848781" cy="1662593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2501277" y="2320970"/>
              <a:ext cx="7180296" cy="3445724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/>
            <p:cNvSpPr/>
            <p:nvPr/>
          </p:nvSpPr>
          <p:spPr>
            <a:xfrm>
              <a:off x="4546348" y="3339885"/>
              <a:ext cx="3146096" cy="1541599"/>
            </a:xfrm>
            <a:prstGeom prst="ellipse">
              <a:avLst/>
            </a:prstGeom>
            <a:solidFill>
              <a:srgbClr val="DAEB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ประโยชน์ของรถ</a:t>
              </a:r>
              <a:endPara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8369459" y="1645278"/>
              <a:ext cx="2632841" cy="1290102"/>
            </a:xfrm>
            <a:prstGeom prst="ellipse">
              <a:avLst/>
            </a:prstGeom>
            <a:solidFill>
              <a:srgbClr val="FEEC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1356300" y="2613835"/>
              <a:ext cx="2632841" cy="1290102"/>
            </a:xfrm>
            <a:prstGeom prst="ellipse">
              <a:avLst/>
            </a:prstGeom>
            <a:solidFill>
              <a:srgbClr val="FBD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8216821" y="4267823"/>
              <a:ext cx="2632841" cy="1290102"/>
            </a:xfrm>
            <a:prstGeom prst="ellipse">
              <a:avLst/>
            </a:prstGeom>
            <a:solidFill>
              <a:srgbClr val="CCB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1283236" y="5110726"/>
              <a:ext cx="2632841" cy="129010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909064" y="2090274"/>
            <a:ext cx="1553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ใช้ขนส่งสินค้า</a:t>
            </a:r>
            <a:endParaRPr lang="en-US" sz="28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693731" y="2863247"/>
            <a:ext cx="19623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ใช้เป็นยานพาหนะ</a:t>
            </a:r>
          </a:p>
          <a:p>
            <a:pPr algn="ctr"/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ในการเดินทาง</a:t>
            </a:r>
            <a:endParaRPr lang="en-US" sz="28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71782" y="5316595"/>
            <a:ext cx="22557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ใช้เป็นยานพาหนะ</a:t>
            </a:r>
          </a:p>
          <a:p>
            <a:pPr algn="ctr"/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ในการรับส่งผู้โดยสาร</a:t>
            </a:r>
            <a:endParaRPr lang="en-US" sz="28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768448" y="4710616"/>
            <a:ext cx="1529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ใช้บรรทุกของ</a:t>
            </a:r>
            <a:endParaRPr lang="en-US" sz="2800" b="1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633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45" grpId="0"/>
      <p:bldP spid="46" grpId="0"/>
      <p:bldP spid="4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4655</TotalTime>
  <Words>1136</Words>
  <Application>Microsoft Office PowerPoint</Application>
  <PresentationFormat>Custom</PresentationFormat>
  <Paragraphs>218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Angsana New</vt:lpstr>
      <vt:lpstr>TH Sarabun New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Sopin</cp:lastModifiedBy>
  <cp:revision>304</cp:revision>
  <dcterms:created xsi:type="dcterms:W3CDTF">2019-05-02T06:07:21Z</dcterms:created>
  <dcterms:modified xsi:type="dcterms:W3CDTF">2020-01-04T02:32:59Z</dcterms:modified>
</cp:coreProperties>
</file>