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32"/>
  </p:notesMasterIdLst>
  <p:sldIdLst>
    <p:sldId id="296" r:id="rId3"/>
    <p:sldId id="340" r:id="rId4"/>
    <p:sldId id="297" r:id="rId5"/>
    <p:sldId id="375" r:id="rId6"/>
    <p:sldId id="347" r:id="rId7"/>
    <p:sldId id="352" r:id="rId8"/>
    <p:sldId id="353" r:id="rId9"/>
    <p:sldId id="354" r:id="rId10"/>
    <p:sldId id="355" r:id="rId11"/>
    <p:sldId id="356" r:id="rId12"/>
    <p:sldId id="376" r:id="rId13"/>
    <p:sldId id="358" r:id="rId14"/>
    <p:sldId id="359" r:id="rId15"/>
    <p:sldId id="360" r:id="rId16"/>
    <p:sldId id="377" r:id="rId17"/>
    <p:sldId id="362" r:id="rId18"/>
    <p:sldId id="363" r:id="rId19"/>
    <p:sldId id="364" r:id="rId20"/>
    <p:sldId id="365" r:id="rId21"/>
    <p:sldId id="300" r:id="rId22"/>
    <p:sldId id="366" r:id="rId23"/>
    <p:sldId id="367" r:id="rId24"/>
    <p:sldId id="368" r:id="rId25"/>
    <p:sldId id="369" r:id="rId26"/>
    <p:sldId id="371" r:id="rId27"/>
    <p:sldId id="370" r:id="rId28"/>
    <p:sldId id="372" r:id="rId29"/>
    <p:sldId id="373" r:id="rId30"/>
    <p:sldId id="374" r:id="rId31"/>
  </p:sldIdLst>
  <p:sldSz cx="12192000" cy="6858000"/>
  <p:notesSz cx="6858000" cy="9144000"/>
  <p:embeddedFontLst>
    <p:embeddedFont>
      <p:font typeface="Angsana New" pitchFamily="18" charset="-34"/>
      <p:regular r:id="rId33"/>
      <p:bold r:id="rId34"/>
      <p:italic r:id="rId35"/>
      <p:boldItalic r:id="rId36"/>
    </p:embeddedFont>
    <p:embeddedFont>
      <p:font typeface="Cordia New" pitchFamily="34" charset="-34"/>
      <p:regular r:id="rId37"/>
      <p:bold r:id="rId38"/>
      <p:italic r:id="rId39"/>
      <p:boldItalic r:id="rId40"/>
    </p:embeddedFont>
    <p:embeddedFont>
      <p:font typeface="TH Sarabun New" pitchFamily="34" charset="-34"/>
      <p:regular r:id="rId41"/>
      <p:bold r:id="rId42"/>
      <p:italic r:id="rId43"/>
      <p:bold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Kodchasan SemiBold" charset="-34"/>
      <p:regular r:id="rId49"/>
      <p:bold r:id="rId50"/>
      <p:italic r:id="rId51"/>
      <p:boldItalic r:id="rId52"/>
    </p:embeddedFont>
    <p:embeddedFont>
      <p:font typeface="Itim" charset="-34"/>
      <p:regular r:id="rId53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CCC8"/>
    <a:srgbClr val="5AC4BE"/>
    <a:srgbClr val="FFFFFF"/>
    <a:srgbClr val="FF6600"/>
    <a:srgbClr val="FF3399"/>
    <a:srgbClr val="EC98B5"/>
    <a:srgbClr val="C9A4E4"/>
    <a:srgbClr val="0B0908"/>
    <a:srgbClr val="B685DB"/>
    <a:srgbClr val="F37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51" autoAdjust="0"/>
    <p:restoredTop sz="94660"/>
  </p:normalViewPr>
  <p:slideViewPr>
    <p:cSldViewPr snapToGrid="0">
      <p:cViewPr>
        <p:scale>
          <a:sx n="82" d="100"/>
          <a:sy n="82" d="100"/>
        </p:scale>
        <p:origin x="-660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27A27-4664-421C-8B4D-28C74E804DB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ADD2B-B7BA-4BD9-8E8D-9C05E7A0A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1126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dirty="0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028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604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048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428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608805" y="4478123"/>
            <a:ext cx="2743200" cy="365125"/>
          </a:xfr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1404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dirty="0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5871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71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5939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5898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9738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344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750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2322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9157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1942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9702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6036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06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608805" y="4478123"/>
            <a:ext cx="2743200" cy="365125"/>
          </a:xfr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646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873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612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372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983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649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047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033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8" name="กล่องข้อความ 7"/>
          <p:cNvSpPr txBox="1"/>
          <p:nvPr userDrawn="1"/>
        </p:nvSpPr>
        <p:spPr>
          <a:xfrm>
            <a:off x="8354090" y="6525738"/>
            <a:ext cx="383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Kodchasan SemiBold" panose="00000700000000000000" pitchFamily="2" charset="-34"/>
                <a:cs typeface="Kodchasan SemiBold" panose="00000700000000000000" pitchFamily="2" charset="-34"/>
              </a:rPr>
              <a:t>วิทยาศาสตร์ ชั้นประถมศึกษาปีที่ ๓</a:t>
            </a:r>
          </a:p>
        </p:txBody>
      </p:sp>
      <p:pic>
        <p:nvPicPr>
          <p:cNvPr id="5123" name="Picture 3" descr="D:\Google Drive\วิทยาศาสตร์ 1012 ป.3 - ป.6\ป.6\แก้ไข 2\4\BG\08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98CC714A-86CF-D64D-87D4-3C6F548DACFA}"/>
              </a:ext>
            </a:extLst>
          </p:cNvPr>
          <p:cNvSpPr/>
          <p:nvPr userDrawn="1"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74170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H Sarabun New" panose="020B0500040200020003" pitchFamily="34" charset="-34"/>
          <a:ea typeface="+mj-ea"/>
          <a:cs typeface="TH Sarabun New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8" name="กล่องข้อความ 7"/>
          <p:cNvSpPr txBox="1"/>
          <p:nvPr userDrawn="1"/>
        </p:nvSpPr>
        <p:spPr>
          <a:xfrm>
            <a:off x="8354090" y="6525738"/>
            <a:ext cx="383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Kodchasan SemiBold" panose="00000700000000000000" pitchFamily="2" charset="-34"/>
                <a:cs typeface="Kodchasan SemiBold" panose="00000700000000000000" pitchFamily="2" charset="-34"/>
              </a:rPr>
              <a:t>วิทยาศาสตร์ ชั้นประถมศึกษาปีที่ ๓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D3061DEF-4ABB-4947-8910-9824C81878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31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F8F66D39-16C9-194A-B25E-6DB88F1F1CC2}"/>
              </a:ext>
            </a:extLst>
          </p:cNvPr>
          <p:cNvSpPr/>
          <p:nvPr userDrawn="1"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9233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H Sarabun New" panose="020B0500040200020003" pitchFamily="34" charset="-34"/>
          <a:ea typeface="+mj-ea"/>
          <a:cs typeface="TH Sarabun New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2" cy="6869016"/>
            <a:chOff x="0" y="0"/>
            <a:chExt cx="12192002" cy="6869016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0"/>
              <a:ext cx="12192002" cy="6869016"/>
              <a:chOff x="0" y="0"/>
              <a:chExt cx="12192002" cy="6869016"/>
            </a:xfrm>
          </p:grpSpPr>
          <p:pic>
            <p:nvPicPr>
              <p:cNvPr id="3" name="รูปภาพ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77"/>
              <a:stretch/>
            </p:blipFill>
            <p:spPr>
              <a:xfrm>
                <a:off x="0" y="0"/>
                <a:ext cx="12192000" cy="5199961"/>
              </a:xfrm>
              <a:prstGeom prst="rect">
                <a:avLst/>
              </a:prstGeom>
            </p:spPr>
          </p:pic>
          <p:pic>
            <p:nvPicPr>
              <p:cNvPr id="7" name="Picture 2" descr="D:\Google Drive\วิทยาศาสตร์ 1012 ป.3 - ป.6\ป.6\logo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431" b="65797"/>
              <a:stretch/>
            </p:blipFill>
            <p:spPr bwMode="auto">
              <a:xfrm>
                <a:off x="9806152" y="3417"/>
                <a:ext cx="2385850" cy="23456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0" y="5078773"/>
                <a:ext cx="12192002" cy="1547870"/>
              </a:xfrm>
              <a:prstGeom prst="rect">
                <a:avLst/>
              </a:prstGeom>
              <a:solidFill>
                <a:srgbClr val="6ECC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0" y="6637659"/>
                <a:ext cx="12192002" cy="23135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32198" y="5166910"/>
              <a:ext cx="91990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กลุ่มสาระการเรียนรู้วิทยาศาสตร์และเทคโนโลยี</a:t>
              </a:r>
            </a:p>
            <a:p>
              <a:r>
                <a:rPr lang="th-TH" sz="4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ชั้นประถมศึกษาปีที่ ๖</a:t>
              </a:r>
              <a:endParaRPr lang="th-TH" sz="48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10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822274" y="707194"/>
            <a:ext cx="4780504" cy="96102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จันทรุปราคาและสุริยุปราคา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112865" y="1814899"/>
            <a:ext cx="10255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ในขณะที่ดวงจันทร์โคจรรอบโลกนั้น ถ้าดวงจันทร์เคลื่อนที่สูงหรือตํ่ากว่า</a:t>
            </a:r>
            <a:b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เขตเงาของโลก คนบนโลกจะเห็นดวงจันทร์เต็มดวง จะเกิดอะไรขึ้นถ้าดวงจันทร์โคจรมาอยู่ระหว่างดวงอาทิตย์กับโลก และจะเกิดอะไรขึ้นถ้าโลกโคจรมาอยู่ระหว่างดวงอาทิตย์กับดวงจันทร์ในระนาบเดียวกัน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218" name="Picture 2" descr="D:\Google Drive\วิทยาศาสตร์ 1012 ป.3 - ป.6\ป.6\แก้ไข 2\4\BG\Prop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72" y="3252948"/>
            <a:ext cx="10482906" cy="281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Google Drive\วิทยาศาสตร์ 1012 ป.3 - ป.6\ป.6\แก้ไข 2\4\BG\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"/>
            <a:ext cx="12191894" cy="68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225DDA35-43F6-124E-B6C7-63493C7E2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1140253"/>
            <a:ext cx="3485868" cy="5302035"/>
          </a:xfrm>
          <a:prstGeom prst="rect">
            <a:avLst/>
          </a:prstGeom>
        </p:spPr>
      </p:pic>
      <p:sp>
        <p:nvSpPr>
          <p:cNvPr id="6" name="คำบรรยายภาพแบบสี่เหลี่ยมมุมมน 5">
            <a:extLst>
              <a:ext uri="{FF2B5EF4-FFF2-40B4-BE49-F238E27FC236}">
                <a16:creationId xmlns:a16="http://schemas.microsoft.com/office/drawing/2014/main" xmlns="" id="{DA65BD82-5BC5-CF4F-B194-9FA81938CCF6}"/>
              </a:ext>
            </a:extLst>
          </p:cNvPr>
          <p:cNvSpPr/>
          <p:nvPr/>
        </p:nvSpPr>
        <p:spPr>
          <a:xfrm>
            <a:off x="3548418" y="1186248"/>
            <a:ext cx="7847463" cy="3949736"/>
          </a:xfrm>
          <a:prstGeom prst="wedgeRoundRectCallout">
            <a:avLst>
              <a:gd name="adj1" fmla="val -61007"/>
              <a:gd name="adj2" fmla="val -83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เมื่อดวงจันทร์และโลกโคจรมาอยู่ในแนวเส้นตรงเดียวกันกับดวงอาทิตย์ แล้วดวงจันทร์เคลื่อนที่ผ่านเงา</a:t>
            </a:r>
            <a: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ของโลก จะมองเห็นดวงจันทร์มืดไป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เกิดปรากฏการณ์จันทรุปราคา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ซึ่งมีทั้งจันทรุปราคาเต็มดวง และจันทรุปราคาบางส่วน</a:t>
            </a:r>
            <a:endParaRPr lang="th-TH" sz="3600" b="1" dirty="0"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336F8C9E-87C8-2247-9045-5AA1DE89BCE3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3518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096" t="1039" r="3096"/>
          <a:stretch/>
        </p:blipFill>
        <p:spPr>
          <a:xfrm>
            <a:off x="0" y="0"/>
            <a:ext cx="12192000" cy="6930736"/>
          </a:xfrm>
          <a:prstGeom prst="rect">
            <a:avLst/>
          </a:prstGeom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5938787" y="171450"/>
            <a:ext cx="4451326" cy="801861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346200" y="269830"/>
            <a:ext cx="11636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การเกิดจันทรุปราคา</a:t>
            </a:r>
            <a:endParaRPr lang="th-TH" sz="54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A97D39EE-2BB9-0C4D-B171-E6466F9F30A8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4693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6C453373-BE49-804B-AC7C-BD16FB732F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6105" r="9845" b="22982"/>
          <a:stretch/>
        </p:blipFill>
        <p:spPr>
          <a:xfrm>
            <a:off x="0" y="-1"/>
            <a:ext cx="12192000" cy="6861419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85319" y="912926"/>
            <a:ext cx="59157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เมื่อดวงอาทิตย์ โลก และดวงจันทร์ โคจรมาอยู่ในระนาบเดียวกัน และดวงจันทร์เคลื่อนที่อยู่ในเขตเงาของโลก ทำให้เกิดปรากฏการณ์ที่เรียกว่า </a:t>
            </a: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จันทรุปราคาหรือจันทรคราส</a:t>
            </a:r>
            <a:r>
              <a:rPr lang="th-TH" sz="32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เมื่อเกิดจันทรุปราคา </a:t>
            </a:r>
            <a:b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คนบนโลกจะเห็นดวงจันทร์มืดไปชั่วขณะเนื่องจากเงาของโลกบังแสงสะท้อนจากดวงจันทร์ไว้ การเกิดจันทรุปราคามักจะเกิดในวันขึ้น ๑๔-๑๕ คํ่า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แรม ๑ คํ่า ปรากฏการณ์เช่นนี้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7D7524C6-2D95-494F-84FF-CBF3DBFF4AF5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225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BFECD759-0BDE-0944-A022-5545A5ABE58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B09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49" name="Picture 1" descr="page89image48651792">
            <a:extLst>
              <a:ext uri="{FF2B5EF4-FFF2-40B4-BE49-F238E27FC236}">
                <a16:creationId xmlns:a16="http://schemas.microsoft.com/office/drawing/2014/main" xmlns="" id="{55EBF547-373C-CD4F-853D-04674C88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255895"/>
            <a:ext cx="12061370" cy="612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88800" y="4579233"/>
            <a:ext cx="1163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การเกิดจันทรุปราคา</a:t>
            </a:r>
            <a:endParaRPr lang="th-TH" sz="4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61AC4B0F-7971-BB45-A88C-54BA70CEEA23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43434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Google Drive\วิทยาศาสตร์ 1012 ป.3 - ป.6\ป.6\แก้ไข 2\4\BG\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"/>
            <a:ext cx="12191894" cy="68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74B3EE64-11DF-D242-AAA3-6525AB5D3383}"/>
              </a:ext>
            </a:extLst>
          </p:cNvPr>
          <p:cNvGrpSpPr/>
          <p:nvPr/>
        </p:nvGrpSpPr>
        <p:grpSpPr>
          <a:xfrm>
            <a:off x="444500" y="748160"/>
            <a:ext cx="7416800" cy="5043040"/>
            <a:chOff x="444500" y="748160"/>
            <a:chExt cx="7416800" cy="5043040"/>
          </a:xfrm>
        </p:grpSpPr>
        <p:sp>
          <p:nvSpPr>
            <p:cNvPr id="6" name="คำบรรยายภาพแบบสี่เหลี่ยมมุมมน 5">
              <a:extLst>
                <a:ext uri="{FF2B5EF4-FFF2-40B4-BE49-F238E27FC236}">
                  <a16:creationId xmlns:a16="http://schemas.microsoft.com/office/drawing/2014/main" xmlns="" id="{9FE67B8B-5C0A-E745-8910-687ABD106514}"/>
                </a:ext>
              </a:extLst>
            </p:cNvPr>
            <p:cNvSpPr/>
            <p:nvPr/>
          </p:nvSpPr>
          <p:spPr>
            <a:xfrm>
              <a:off x="444500" y="748160"/>
              <a:ext cx="7416800" cy="5043040"/>
            </a:xfrm>
            <a:prstGeom prst="wedgeRoundRectCallout">
              <a:avLst>
                <a:gd name="adj1" fmla="val 71290"/>
                <a:gd name="adj2" fmla="val 12811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875652" y="1307604"/>
              <a:ext cx="6554496" cy="397031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เมื่อโลกและดวงจันทร์โคจรมาอยู่ในแนวเส้นตรงเดียวกันกับดวงอาทิตย์ในระยะทางที่เหมาะสม ทำให้ดวงจันทร์บังดวงอาทิตย์ เงาของดวงจันทร์ทอดมายังโลก ผู้สังเกตที่อยู่บริเวณเงาจะมองเห็นดวงอาทิตย์มืดไป</a:t>
              </a:r>
              <a:r>
                <a:rPr lang="th-TH" sz="36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เกิดปรากฏการณ์สุริยุปราคา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ซึ่งมีทั้งสุริยุปราคาเต็มดวง สุริยุปราคาบางส่วน และสุริยุปราคาวงแหวน</a:t>
              </a:r>
            </a:p>
          </p:txBody>
        </p:sp>
      </p:grp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21589C5-DF23-154F-9C1E-A26325990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010" y="1880740"/>
            <a:ext cx="3918410" cy="44323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C9F97973-8735-3345-A916-F01CF7497BF9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77974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4783" t="7362" r="15805" b="1851"/>
          <a:stretch/>
        </p:blipFill>
        <p:spPr>
          <a:xfrm>
            <a:off x="0" y="0"/>
            <a:ext cx="12192000" cy="6861418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77750" y="5638645"/>
            <a:ext cx="1163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การเกิดสุริยุปราคา</a:t>
            </a:r>
            <a:endParaRPr lang="th-TH" sz="4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7C3354D3-3421-7548-83F6-89971221C77D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36722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AppData\Local\Temp\Rar$DRa0.289\2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96618" y="357936"/>
            <a:ext cx="98249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ดวงจันทร์เคลื่อนที่มาอยู่ระหว่างดวงอาทิตย์และโลกในระนาบเดียวกันทำให้ดวงจันทร์เคลื่อนที่เข้ามาบังแสงจากดวงอาทิตย์ที่ส่องมายังโลก ทำให้เกิดปรากฏการณ์ที่เรียกว่า </a:t>
            </a:r>
            <a:r>
              <a:rPr lang="th-TH" sz="3600" b="1" dirty="0">
                <a:solidFill>
                  <a:schemeClr val="accent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สุริยุปราคา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เมื่อเกิดสุริยุปราคา คนบนพื้นโลกที่อยู่บริเวณเงาของดวงจันทร์มองเห็นดวงจันทร์เคลื่อนที่มาบังดวงอาทิตย์ ปรากฏการณ์นี้จึงเกิดในเวลากลางวัน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145D459A-2196-6C49-9090-8D929E7BBD33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09381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88800" y="5481441"/>
            <a:ext cx="1163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สุริยุปราคา</a:t>
            </a:r>
            <a:endParaRPr lang="th-TH" sz="4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48" y="610061"/>
            <a:ext cx="11349804" cy="487138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B211D49A-1279-4040-B4F7-C990C5D375BA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19856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Google Drive\วิทยาศาสตร์ 1012 ป.3 - ป.6\ป.6\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1" b="65797"/>
          <a:stretch/>
        </p:blipFill>
        <p:spPr bwMode="auto">
          <a:xfrm>
            <a:off x="9806152" y="3417"/>
            <a:ext cx="2385850" cy="2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C8D580C8-9BBF-2040-965D-133A18227236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02263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920CC5F4-088C-894C-A656-E85DA4EA2455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3029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235485" y="813509"/>
            <a:ext cx="11586361" cy="757760"/>
            <a:chOff x="151073" y="702551"/>
            <a:chExt cx="11819140" cy="757760"/>
          </a:xfrm>
          <a:solidFill>
            <a:srgbClr val="C9A4E4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3" y="702551"/>
              <a:ext cx="10701968" cy="7577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319897" y="771038"/>
              <a:ext cx="1165031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r>
                <a:rPr lang="en-US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เมื่อจัดวางอุปกรณ์ดังภาพ ข้อใดกล่าวถูกต้องเกี่ยวกับการเกิดเงามืดและเงามัว</a:t>
              </a: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D73ABBD4-4BE3-0547-88F6-235846561E8F}"/>
              </a:ext>
            </a:extLst>
          </p:cNvPr>
          <p:cNvGrpSpPr/>
          <p:nvPr/>
        </p:nvGrpSpPr>
        <p:grpSpPr>
          <a:xfrm>
            <a:off x="964840" y="4585934"/>
            <a:ext cx="10991675" cy="2093384"/>
            <a:chOff x="746476" y="5072420"/>
            <a:chExt cx="9583005" cy="2093384"/>
          </a:xfrm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46476" y="5072420"/>
              <a:ext cx="9583005" cy="159739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22F81BE-0C5F-E040-B0B4-3B952C336E2A}"/>
                </a:ext>
              </a:extLst>
            </p:cNvPr>
            <p:cNvSpPr/>
            <p:nvPr/>
          </p:nvSpPr>
          <p:spPr>
            <a:xfrm>
              <a:off x="849697" y="5103701"/>
              <a:ext cx="938633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๓. เหตุผล เมื่อนำวัตถุทึบแสงมากั้นแสง จะทำให้เกิดเงาขึ้นบนฉากรับแสง ซึ่งบริเวณที่ไม่มีแสงตกลงบนฉากรับแสง เป็นบริเวณที่เกิดเงามืด ส่วนบริเวณที่มีแสงบางส่วนตกลงบนฉากรับแสง เป็นบริเวณที่เกิดเงามัว</a:t>
              </a:r>
            </a:p>
            <a:p>
              <a:pPr algn="thaiDist"/>
              <a:endPara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3E41B3C5-2D3E-7948-B5E2-4F887FCC5229}"/>
              </a:ext>
            </a:extLst>
          </p:cNvPr>
          <p:cNvGrpSpPr/>
          <p:nvPr/>
        </p:nvGrpSpPr>
        <p:grpSpPr>
          <a:xfrm>
            <a:off x="6046979" y="1747015"/>
            <a:ext cx="4373730" cy="2602727"/>
            <a:chOff x="1905660" y="2106267"/>
            <a:chExt cx="4373730" cy="2602727"/>
          </a:xfrm>
        </p:grpSpPr>
        <p:sp>
          <p:nvSpPr>
            <p:cNvPr id="31" name="สี่เหลี่ยมผืนผ้ามุมมน 30"/>
            <p:cNvSpPr/>
            <p:nvPr/>
          </p:nvSpPr>
          <p:spPr>
            <a:xfrm>
              <a:off x="1905661" y="2106267"/>
              <a:ext cx="3830266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เกิดเฉพาะเงามืดบนฉากรับแสง</a:t>
              </a:r>
            </a:p>
          </p:txBody>
        </p:sp>
        <p:sp>
          <p:nvSpPr>
            <p:cNvPr id="26" name="สี่เหลี่ยมผืนผ้ามุมมน 25">
              <a:extLst>
                <a:ext uri="{FF2B5EF4-FFF2-40B4-BE49-F238E27FC236}">
                  <a16:creationId xmlns:a16="http://schemas.microsoft.com/office/drawing/2014/main" xmlns="" id="{C6D35ED6-66E5-CF47-8159-7A6BA58A484C}"/>
                </a:ext>
              </a:extLst>
            </p:cNvPr>
            <p:cNvSpPr/>
            <p:nvPr/>
          </p:nvSpPr>
          <p:spPr>
            <a:xfrm>
              <a:off x="1905661" y="2802952"/>
              <a:ext cx="3830266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เกิดเฉพาะเงามัวบนฉากรับแสง</a:t>
              </a:r>
            </a:p>
          </p:txBody>
        </p:sp>
        <p:sp>
          <p:nvSpPr>
            <p:cNvPr id="28" name="สี่เหลี่ยมผืนผ้ามุมมน 27">
              <a:extLst>
                <a:ext uri="{FF2B5EF4-FFF2-40B4-BE49-F238E27FC236}">
                  <a16:creationId xmlns:a16="http://schemas.microsoft.com/office/drawing/2014/main" xmlns="" id="{CCE7D756-4BBD-3B4A-A6D5-521CDF386015}"/>
                </a:ext>
              </a:extLst>
            </p:cNvPr>
            <p:cNvSpPr/>
            <p:nvPr/>
          </p:nvSpPr>
          <p:spPr>
            <a:xfrm>
              <a:off x="1905660" y="3543181"/>
              <a:ext cx="4373730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เกิดเงามืดและเงามัวบนฉากรับแสง</a:t>
              </a:r>
            </a:p>
          </p:txBody>
        </p:sp>
        <p:sp>
          <p:nvSpPr>
            <p:cNvPr id="35" name="สี่เหลี่ยมผืนผ้ามุมมน 34">
              <a:extLst>
                <a:ext uri="{FF2B5EF4-FFF2-40B4-BE49-F238E27FC236}">
                  <a16:creationId xmlns:a16="http://schemas.microsoft.com/office/drawing/2014/main" xmlns="" id="{B9106D06-56C2-8442-AC27-263BD10084B6}"/>
                </a:ext>
              </a:extLst>
            </p:cNvPr>
            <p:cNvSpPr/>
            <p:nvPr/>
          </p:nvSpPr>
          <p:spPr>
            <a:xfrm>
              <a:off x="1905660" y="4239866"/>
              <a:ext cx="4373730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ไม่เกิดเงามืดและเงามัวบนฉากรับแสง</a:t>
              </a:r>
            </a:p>
          </p:txBody>
        </p:sp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06DCAC0B-BB9C-5646-A2D0-E80DD1636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42" y="1682512"/>
            <a:ext cx="4611431" cy="2846034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4806"/>
            <a:ext cx="1328392" cy="1280949"/>
          </a:xfrm>
          <a:prstGeom prst="rect">
            <a:avLst/>
          </a:prstGeom>
        </p:spPr>
      </p:pic>
      <p:sp>
        <p:nvSpPr>
          <p:cNvPr id="5" name="โดนัท 4">
            <a:extLst>
              <a:ext uri="{FF2B5EF4-FFF2-40B4-BE49-F238E27FC236}">
                <a16:creationId xmlns:a16="http://schemas.microsoft.com/office/drawing/2014/main" xmlns="" id="{95259DDE-A0B7-0F4B-A867-647E51E4D9FA}"/>
              </a:ext>
            </a:extLst>
          </p:cNvPr>
          <p:cNvSpPr/>
          <p:nvPr/>
        </p:nvSpPr>
        <p:spPr>
          <a:xfrm>
            <a:off x="6005585" y="3183929"/>
            <a:ext cx="480245" cy="480245"/>
          </a:xfrm>
          <a:prstGeom prst="donut">
            <a:avLst>
              <a:gd name="adj" fmla="val 160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xmlns="" id="{2D437876-A85F-D54A-99C0-C0C1E298890B}"/>
              </a:ext>
            </a:extLst>
          </p:cNvPr>
          <p:cNvGrpSpPr/>
          <p:nvPr/>
        </p:nvGrpSpPr>
        <p:grpSpPr>
          <a:xfrm>
            <a:off x="767748" y="1512335"/>
            <a:ext cx="9870214" cy="3148531"/>
            <a:chOff x="-5388506" y="1398035"/>
            <a:chExt cx="9870214" cy="3148531"/>
          </a:xfrm>
        </p:grpSpPr>
        <p:sp>
          <p:nvSpPr>
            <p:cNvPr id="31" name="สี่เหลี่ยมผืนผ้ามุมมน 30"/>
            <p:cNvSpPr/>
            <p:nvPr/>
          </p:nvSpPr>
          <p:spPr>
            <a:xfrm>
              <a:off x="1161506" y="1943839"/>
              <a:ext cx="2939048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   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             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สี่เหลี่ยมผืนผ้ามุมมน 25">
              <a:extLst>
                <a:ext uri="{FF2B5EF4-FFF2-40B4-BE49-F238E27FC236}">
                  <a16:creationId xmlns:a16="http://schemas.microsoft.com/office/drawing/2014/main" xmlns="" id="{C6D35ED6-66E5-CF47-8159-7A6BA58A484C}"/>
                </a:ext>
              </a:extLst>
            </p:cNvPr>
            <p:cNvSpPr/>
            <p:nvPr/>
          </p:nvSpPr>
          <p:spPr>
            <a:xfrm>
              <a:off x="1161506" y="2640524"/>
              <a:ext cx="2939048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C               B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สี่เหลี่ยมผืนผ้ามุมมน 27">
              <a:extLst>
                <a:ext uri="{FF2B5EF4-FFF2-40B4-BE49-F238E27FC236}">
                  <a16:creationId xmlns:a16="http://schemas.microsoft.com/office/drawing/2014/main" xmlns="" id="{CCE7D756-4BBD-3B4A-A6D5-521CDF386015}"/>
                </a:ext>
              </a:extLst>
            </p:cNvPr>
            <p:cNvSpPr/>
            <p:nvPr/>
          </p:nvSpPr>
          <p:spPr>
            <a:xfrm>
              <a:off x="1161506" y="3380753"/>
              <a:ext cx="2939048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C               D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5" name="สี่เหลี่ยมผืนผ้ามุมมน 34">
              <a:extLst>
                <a:ext uri="{FF2B5EF4-FFF2-40B4-BE49-F238E27FC236}">
                  <a16:creationId xmlns:a16="http://schemas.microsoft.com/office/drawing/2014/main" xmlns="" id="{B9106D06-56C2-8442-AC27-263BD10084B6}"/>
                </a:ext>
              </a:extLst>
            </p:cNvPr>
            <p:cNvSpPr/>
            <p:nvPr/>
          </p:nvSpPr>
          <p:spPr>
            <a:xfrm>
              <a:off x="1161506" y="4077438"/>
              <a:ext cx="2939048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B.              D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xmlns="" id="{996FFB4F-EDD2-BE45-8D09-D747CBEA7A7B}"/>
                </a:ext>
              </a:extLst>
            </p:cNvPr>
            <p:cNvSpPr txBox="1"/>
            <p:nvPr/>
          </p:nvSpPr>
          <p:spPr>
            <a:xfrm>
              <a:off x="1626117" y="1398035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เงามืด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xmlns="" id="{D8EA5B84-99C0-FE43-9B3E-7AE6B1778777}"/>
                </a:ext>
              </a:extLst>
            </p:cNvPr>
            <p:cNvSpPr txBox="1"/>
            <p:nvPr/>
          </p:nvSpPr>
          <p:spPr>
            <a:xfrm>
              <a:off x="2925863" y="1406347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เงามัว</a:t>
              </a:r>
            </a:p>
          </p:txBody>
        </p:sp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xmlns="" id="{1F885844-2BFC-5643-9DDF-F221EE6F0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88506" y="1943839"/>
              <a:ext cx="6275790" cy="2410762"/>
            </a:xfrm>
            <a:prstGeom prst="rect">
              <a:avLst/>
            </a:prstGeom>
          </p:spPr>
        </p:pic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767748" y="751357"/>
            <a:ext cx="11698474" cy="774193"/>
            <a:chOff x="151073" y="702551"/>
            <a:chExt cx="11698474" cy="774193"/>
          </a:xfrm>
          <a:solidFill>
            <a:srgbClr val="C9A4E4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3" y="702551"/>
              <a:ext cx="9092291" cy="7577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319897" y="830413"/>
              <a:ext cx="115296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r>
                <a:rPr lang="en-US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จากภาพ ตำแหน่งในข้อใดแสดงการเกิดเงามืดและเงามัวได้ถูกต้อง</a:t>
              </a: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D73ABBD4-4BE3-0547-88F6-235846561E8F}"/>
              </a:ext>
            </a:extLst>
          </p:cNvPr>
          <p:cNvGrpSpPr/>
          <p:nvPr/>
        </p:nvGrpSpPr>
        <p:grpSpPr>
          <a:xfrm>
            <a:off x="361950" y="4767603"/>
            <a:ext cx="11582400" cy="1569660"/>
            <a:chOff x="746476" y="5063398"/>
            <a:chExt cx="10065654" cy="1569660"/>
          </a:xfrm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46476" y="5072420"/>
              <a:ext cx="10065654" cy="147077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22F81BE-0C5F-E040-B0B4-3B952C336E2A}"/>
                </a:ext>
              </a:extLst>
            </p:cNvPr>
            <p:cNvSpPr/>
            <p:nvPr/>
          </p:nvSpPr>
          <p:spPr>
            <a:xfrm>
              <a:off x="943142" y="5063398"/>
              <a:ext cx="981129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๒. เหตุผล ตำแหน่งที่เกิดเงามี ๒ ตำแหน่ง คือ </a:t>
              </a:r>
              <a: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B </a:t>
              </a: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</a:t>
              </a:r>
              <a: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C</a:t>
              </a: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ซึ่งตำแหน่ง </a:t>
              </a:r>
              <a: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200" b="1" dirty="0" smtClean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เป็นตำแหน่ง</a:t>
              </a: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ที่ไม่มีแสงตกลงบนฉากรับแสง เรียกว่า เงามืด ตำแหน่ง </a:t>
              </a:r>
              <a: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B</a:t>
              </a: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เป็นตำแหน่งที่เกิดเงาโดยมีแสงบางส่วนตกลงบนฉากรับแสง เรียกว่า เงามัว ส่วนตำแหน่ง </a:t>
              </a:r>
              <a: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 </a:t>
              </a: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D</a:t>
              </a: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เป็นตำแหน่งที่ไม่เกิดเงา</a:t>
              </a:r>
            </a:p>
          </p:txBody>
        </p:sp>
      </p:grpSp>
      <p:pic>
        <p:nvPicPr>
          <p:cNvPr id="23" name="รูปภาพ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4806"/>
            <a:ext cx="1328392" cy="1280949"/>
          </a:xfrm>
          <a:prstGeom prst="rect">
            <a:avLst/>
          </a:prstGeom>
        </p:spPr>
      </p:pic>
      <p:sp>
        <p:nvSpPr>
          <p:cNvPr id="17" name="โดนัท 16">
            <a:extLst>
              <a:ext uri="{FF2B5EF4-FFF2-40B4-BE49-F238E27FC236}">
                <a16:creationId xmlns:a16="http://schemas.microsoft.com/office/drawing/2014/main" xmlns="" id="{DC5F40BD-F61B-E047-B150-EE1F1E6B7D1E}"/>
              </a:ext>
            </a:extLst>
          </p:cNvPr>
          <p:cNvSpPr/>
          <p:nvPr/>
        </p:nvSpPr>
        <p:spPr>
          <a:xfrm>
            <a:off x="7281902" y="2749265"/>
            <a:ext cx="480245" cy="480245"/>
          </a:xfrm>
          <a:prstGeom prst="donut">
            <a:avLst>
              <a:gd name="adj" fmla="val 160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xmlns="" id="{551C3C43-6DC9-7F48-BEF8-A8D30808F58E}"/>
              </a:ext>
            </a:extLst>
          </p:cNvPr>
          <p:cNvGrpSpPr/>
          <p:nvPr/>
        </p:nvGrpSpPr>
        <p:grpSpPr>
          <a:xfrm>
            <a:off x="1441365" y="1515204"/>
            <a:ext cx="9389297" cy="3581719"/>
            <a:chOff x="1161506" y="1183697"/>
            <a:chExt cx="9820200" cy="3746095"/>
          </a:xfrm>
        </p:grpSpPr>
        <p:sp>
          <p:nvSpPr>
            <p:cNvPr id="31" name="สี่เหลี่ยมผืนผ้ามุมมน 30"/>
            <p:cNvSpPr/>
            <p:nvPr/>
          </p:nvSpPr>
          <p:spPr>
            <a:xfrm>
              <a:off x="1161506" y="1348073"/>
              <a:ext cx="639960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     </a:t>
              </a:r>
            </a:p>
          </p:txBody>
        </p:sp>
        <p:sp>
          <p:nvSpPr>
            <p:cNvPr id="26" name="สี่เหลี่ยมผืนผ้ามุมมน 25">
              <a:extLst>
                <a:ext uri="{FF2B5EF4-FFF2-40B4-BE49-F238E27FC236}">
                  <a16:creationId xmlns:a16="http://schemas.microsoft.com/office/drawing/2014/main" xmlns="" id="{C6D35ED6-66E5-CF47-8159-7A6BA58A484C}"/>
                </a:ext>
              </a:extLst>
            </p:cNvPr>
            <p:cNvSpPr/>
            <p:nvPr/>
          </p:nvSpPr>
          <p:spPr>
            <a:xfrm>
              <a:off x="6293352" y="1357095"/>
              <a:ext cx="607460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สี่เหลี่ยมผืนผ้ามุมมน 27">
              <a:extLst>
                <a:ext uri="{FF2B5EF4-FFF2-40B4-BE49-F238E27FC236}">
                  <a16:creationId xmlns:a16="http://schemas.microsoft.com/office/drawing/2014/main" xmlns="" id="{CCE7D756-4BBD-3B4A-A6D5-521CDF386015}"/>
                </a:ext>
              </a:extLst>
            </p:cNvPr>
            <p:cNvSpPr/>
            <p:nvPr/>
          </p:nvSpPr>
          <p:spPr>
            <a:xfrm>
              <a:off x="1161506" y="3213049"/>
              <a:ext cx="639960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5" name="สี่เหลี่ยมผืนผ้ามุมมน 34">
              <a:extLst>
                <a:ext uri="{FF2B5EF4-FFF2-40B4-BE49-F238E27FC236}">
                  <a16:creationId xmlns:a16="http://schemas.microsoft.com/office/drawing/2014/main" xmlns="" id="{B9106D06-56C2-8442-AC27-263BD10084B6}"/>
                </a:ext>
              </a:extLst>
            </p:cNvPr>
            <p:cNvSpPr/>
            <p:nvPr/>
          </p:nvSpPr>
          <p:spPr>
            <a:xfrm>
              <a:off x="6293354" y="3210696"/>
              <a:ext cx="607458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xmlns="" id="{0DC6A513-0CD2-BA4F-ADBE-A5EF5451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569" y="1240674"/>
              <a:ext cx="3485931" cy="1824034"/>
            </a:xfrm>
            <a:prstGeom prst="rect">
              <a:avLst/>
            </a:prstGeom>
          </p:spPr>
        </p:pic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xmlns="" id="{F4960F34-3266-4047-9789-545762AA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7" y="1183697"/>
              <a:ext cx="3666499" cy="1910092"/>
            </a:xfrm>
            <a:prstGeom prst="rect">
              <a:avLst/>
            </a:prstGeom>
          </p:spPr>
        </p:pic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xmlns="" id="{720CED1E-289F-844D-815A-0E711B2F1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7" y="3134733"/>
              <a:ext cx="3508524" cy="1795059"/>
            </a:xfrm>
            <a:prstGeom prst="rect">
              <a:avLst/>
            </a:prstGeom>
          </p:spPr>
        </p:pic>
        <p:pic>
          <p:nvPicPr>
            <p:cNvPr id="19" name="รูปภาพ 18">
              <a:extLst>
                <a:ext uri="{FF2B5EF4-FFF2-40B4-BE49-F238E27FC236}">
                  <a16:creationId xmlns:a16="http://schemas.microsoft.com/office/drawing/2014/main" xmlns="" id="{1A91B4EC-3152-F04F-B08C-EE43ADEF4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569" y="3073730"/>
              <a:ext cx="3508524" cy="1824034"/>
            </a:xfrm>
            <a:prstGeom prst="rect">
              <a:avLst/>
            </a:prstGeom>
          </p:spPr>
        </p:pic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767748" y="736052"/>
            <a:ext cx="11698474" cy="774193"/>
            <a:chOff x="151073" y="702551"/>
            <a:chExt cx="11698474" cy="774193"/>
          </a:xfrm>
          <a:solidFill>
            <a:srgbClr val="C9A4E4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3" y="702551"/>
              <a:ext cx="9808238" cy="7577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319897" y="830413"/>
              <a:ext cx="115296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r>
                <a:rPr lang="en-US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ข้อใดเขียนแผนภาพรังสีของแสงแสดงการเกิดเงามืดและเงามัวได้ถูกต้อง</a:t>
              </a: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D73ABBD4-4BE3-0547-88F6-235846561E8F}"/>
              </a:ext>
            </a:extLst>
          </p:cNvPr>
          <p:cNvGrpSpPr/>
          <p:nvPr/>
        </p:nvGrpSpPr>
        <p:grpSpPr>
          <a:xfrm>
            <a:off x="400050" y="5129620"/>
            <a:ext cx="11590360" cy="1384995"/>
            <a:chOff x="746476" y="5063398"/>
            <a:chExt cx="10065654" cy="1384995"/>
          </a:xfrm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46476" y="5072421"/>
              <a:ext cx="10065654" cy="132266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22F81BE-0C5F-E040-B0B4-3B952C336E2A}"/>
                </a:ext>
              </a:extLst>
            </p:cNvPr>
            <p:cNvSpPr/>
            <p:nvPr/>
          </p:nvSpPr>
          <p:spPr>
            <a:xfrm>
              <a:off x="943143" y="5063398"/>
              <a:ext cx="972009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๔. เหตุผล แสงเดินทางเป็นเส้นตรงจากแหล่งกำเนิดแสง เมื่อแสงกระทบวัตถุจะทำให้เกิดเงาบนฉากรับ</a:t>
              </a:r>
              <a:r>
                <a:rPr lang="th-TH" b="1" dirty="0" smtClean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แสง</a:t>
              </a:r>
              <a:br>
                <a:rPr lang="th-TH" b="1" dirty="0" smtClean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b="1" dirty="0" smtClean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</a:t>
              </a:r>
              <a:r>
                <a:rPr lang="th-TH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อยู่ด้านหลัง ดังภาพ ในข้อ ๔ ส่วน ๑ และ ๓ เขียนแผนภาพรังสีของแสงจาก</a:t>
              </a:r>
              <a:r>
                <a:rPr lang="th-TH" b="1" dirty="0" smtClean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แหล่งกำเนิด</a:t>
              </a:r>
              <a:r>
                <a:rPr lang="th-TH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แสงได้ไม่ถูกต้อง</a:t>
              </a:r>
              <a:r>
                <a:rPr lang="th-TH" b="1" dirty="0" smtClean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</a:t>
              </a:r>
              <a:br>
                <a:rPr lang="th-TH" b="1" dirty="0" smtClean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b="1" dirty="0" smtClean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</a:t>
              </a:r>
              <a:r>
                <a:rPr lang="th-TH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ให้ไม่เกิดเงาบนฉากรับแสง ๒ รังสีของแสงแสดงการเกิดเงามืดเพียงอย่างเดียว</a:t>
              </a:r>
            </a:p>
          </p:txBody>
        </p:sp>
      </p:grp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4806"/>
            <a:ext cx="1328392" cy="1280949"/>
          </a:xfrm>
          <a:prstGeom prst="rect">
            <a:avLst/>
          </a:prstGeom>
        </p:spPr>
      </p:pic>
      <p:sp>
        <p:nvSpPr>
          <p:cNvPr id="18" name="โดนัท 17">
            <a:extLst>
              <a:ext uri="{FF2B5EF4-FFF2-40B4-BE49-F238E27FC236}">
                <a16:creationId xmlns:a16="http://schemas.microsoft.com/office/drawing/2014/main" xmlns="" id="{064F3940-7983-2E4C-8B2C-421AA870805E}"/>
              </a:ext>
            </a:extLst>
          </p:cNvPr>
          <p:cNvSpPr/>
          <p:nvPr/>
        </p:nvSpPr>
        <p:spPr>
          <a:xfrm>
            <a:off x="6385057" y="3443717"/>
            <a:ext cx="480245" cy="480245"/>
          </a:xfrm>
          <a:prstGeom prst="donut">
            <a:avLst>
              <a:gd name="adj" fmla="val 160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xmlns="" id="{CFA7F950-044F-B740-BFF5-3FF6705A291A}"/>
              </a:ext>
            </a:extLst>
          </p:cNvPr>
          <p:cNvGrpSpPr/>
          <p:nvPr/>
        </p:nvGrpSpPr>
        <p:grpSpPr>
          <a:xfrm>
            <a:off x="626173" y="2022120"/>
            <a:ext cx="10018822" cy="2678121"/>
            <a:chOff x="-5315564" y="1905738"/>
            <a:chExt cx="10018822" cy="2678121"/>
          </a:xfrm>
        </p:grpSpPr>
        <p:sp>
          <p:nvSpPr>
            <p:cNvPr id="31" name="สี่เหลี่ยมผืนผ้ามุมมน 30"/>
            <p:cNvSpPr/>
            <p:nvPr/>
          </p:nvSpPr>
          <p:spPr>
            <a:xfrm>
              <a:off x="563031" y="1943839"/>
              <a:ext cx="4140227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จันทรุปราคา  เกิดในเวลากลางวัน</a:t>
              </a:r>
            </a:p>
          </p:txBody>
        </p:sp>
        <p:sp>
          <p:nvSpPr>
            <p:cNvPr id="26" name="สี่เหลี่ยมผืนผ้ามุมมน 25">
              <a:extLst>
                <a:ext uri="{FF2B5EF4-FFF2-40B4-BE49-F238E27FC236}">
                  <a16:creationId xmlns:a16="http://schemas.microsoft.com/office/drawing/2014/main" xmlns="" id="{C6D35ED6-66E5-CF47-8159-7A6BA58A484C}"/>
                </a:ext>
              </a:extLst>
            </p:cNvPr>
            <p:cNvSpPr/>
            <p:nvPr/>
          </p:nvSpPr>
          <p:spPr>
            <a:xfrm>
              <a:off x="563031" y="2640524"/>
              <a:ext cx="4140227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จันทรุปราคา  เกิดในเวลากลางคืน</a:t>
              </a:r>
            </a:p>
          </p:txBody>
        </p:sp>
        <p:sp>
          <p:nvSpPr>
            <p:cNvPr id="28" name="สี่เหลี่ยมผืนผ้ามุมมน 27">
              <a:extLst>
                <a:ext uri="{FF2B5EF4-FFF2-40B4-BE49-F238E27FC236}">
                  <a16:creationId xmlns:a16="http://schemas.microsoft.com/office/drawing/2014/main" xmlns="" id="{CCE7D756-4BBD-3B4A-A6D5-521CDF386015}"/>
                </a:ext>
              </a:extLst>
            </p:cNvPr>
            <p:cNvSpPr/>
            <p:nvPr/>
          </p:nvSpPr>
          <p:spPr>
            <a:xfrm>
              <a:off x="563031" y="3380753"/>
              <a:ext cx="4140227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สุริยุปราคา     เกิดในเวลากลางวัน</a:t>
              </a:r>
            </a:p>
          </p:txBody>
        </p:sp>
        <p:sp>
          <p:nvSpPr>
            <p:cNvPr id="35" name="สี่เหลี่ยมผืนผ้ามุมมน 34">
              <a:extLst>
                <a:ext uri="{FF2B5EF4-FFF2-40B4-BE49-F238E27FC236}">
                  <a16:creationId xmlns:a16="http://schemas.microsoft.com/office/drawing/2014/main" xmlns="" id="{B9106D06-56C2-8442-AC27-263BD10084B6}"/>
                </a:ext>
              </a:extLst>
            </p:cNvPr>
            <p:cNvSpPr/>
            <p:nvPr/>
          </p:nvSpPr>
          <p:spPr>
            <a:xfrm>
              <a:off x="563031" y="4077438"/>
              <a:ext cx="4140227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สุริยุปราคา     เกิดในเวลากลางคืน</a:t>
              </a:r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xmlns="" id="{21199C27-33D3-A047-8B33-7B516D102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5564" y="1905738"/>
              <a:ext cx="5608769" cy="2678121"/>
            </a:xfrm>
            <a:prstGeom prst="rect">
              <a:avLst/>
            </a:prstGeom>
          </p:spPr>
        </p:pic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612136" y="714895"/>
            <a:ext cx="11698474" cy="1215156"/>
            <a:chOff x="151073" y="702549"/>
            <a:chExt cx="11698474" cy="1104060"/>
          </a:xfrm>
          <a:solidFill>
            <a:srgbClr val="C9A4E4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3" y="702549"/>
              <a:ext cx="10032859" cy="108197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319897" y="716020"/>
              <a:ext cx="11529650" cy="10905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r>
                <a:rPr lang="en-US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จากภาพ ข้อใดเป็นปรากฏการณ์ที่เกิดขึ้นจากการที่ดวงอาทิตย์ ดวงจันทร์</a:t>
              </a:r>
              <a:b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และโลกโคจรมาอยู่ในแนวเส้นตรงเดียวกัน และเกิดขึ้นในเวลาใด</a:t>
              </a: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D73ABBD4-4BE3-0547-88F6-235846561E8F}"/>
              </a:ext>
            </a:extLst>
          </p:cNvPr>
          <p:cNvGrpSpPr/>
          <p:nvPr/>
        </p:nvGrpSpPr>
        <p:grpSpPr>
          <a:xfrm>
            <a:off x="326386" y="4912252"/>
            <a:ext cx="11698474" cy="1129959"/>
            <a:chOff x="746476" y="5072420"/>
            <a:chExt cx="10065654" cy="895358"/>
          </a:xfrm>
          <a:solidFill>
            <a:srgbClr val="FFFFFF"/>
          </a:solidFill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46476" y="5072420"/>
              <a:ext cx="10065654" cy="895358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22F81BE-0C5F-E040-B0B4-3B952C336E2A}"/>
                </a:ext>
              </a:extLst>
            </p:cNvPr>
            <p:cNvSpPr/>
            <p:nvPr/>
          </p:nvSpPr>
          <p:spPr>
            <a:xfrm>
              <a:off x="872994" y="5101970"/>
              <a:ext cx="9811293" cy="85356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๒. เหตุผล เมื่อโลกและดวงจันทร์โคจรมาอยู่ในแนวเส้นตรงเดียวกันกับดวงอาทิตย์ </a:t>
              </a:r>
              <a: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โดยโลกอยู่ตรงกลางทำให้เกิดปรากฏการณ์จันทรุปราคาเกิดในเวลากลางคืน</a:t>
              </a:r>
            </a:p>
          </p:txBody>
        </p:sp>
      </p:grp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4806"/>
            <a:ext cx="1328392" cy="1280949"/>
          </a:xfrm>
          <a:prstGeom prst="rect">
            <a:avLst/>
          </a:prstGeom>
        </p:spPr>
      </p:pic>
      <p:sp>
        <p:nvSpPr>
          <p:cNvPr id="15" name="โดนัท 14">
            <a:extLst>
              <a:ext uri="{FF2B5EF4-FFF2-40B4-BE49-F238E27FC236}">
                <a16:creationId xmlns:a16="http://schemas.microsoft.com/office/drawing/2014/main" xmlns="" id="{4F272B4D-EC95-2F43-A63E-EE922D11C521}"/>
              </a:ext>
            </a:extLst>
          </p:cNvPr>
          <p:cNvSpPr/>
          <p:nvPr/>
        </p:nvSpPr>
        <p:spPr>
          <a:xfrm>
            <a:off x="6472494" y="2736605"/>
            <a:ext cx="480245" cy="480245"/>
          </a:xfrm>
          <a:prstGeom prst="donut">
            <a:avLst>
              <a:gd name="adj" fmla="val 160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1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2200C7F7-9EAE-6D42-BC8D-47002B272AFF}"/>
              </a:ext>
            </a:extLst>
          </p:cNvPr>
          <p:cNvGrpSpPr/>
          <p:nvPr/>
        </p:nvGrpSpPr>
        <p:grpSpPr>
          <a:xfrm>
            <a:off x="1531801" y="2039089"/>
            <a:ext cx="7776101" cy="2631581"/>
            <a:chOff x="-3617715" y="1962889"/>
            <a:chExt cx="7776101" cy="2631581"/>
          </a:xfrm>
        </p:grpSpPr>
        <p:sp>
          <p:nvSpPr>
            <p:cNvPr id="31" name="สี่เหลี่ยมผืนผ้ามุมมน 30"/>
            <p:cNvSpPr/>
            <p:nvPr/>
          </p:nvSpPr>
          <p:spPr>
            <a:xfrm>
              <a:off x="2322081" y="1962889"/>
              <a:ext cx="1836305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ตำแหน่ง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สี่เหลี่ยมผืนผ้ามุมมน 25">
              <a:extLst>
                <a:ext uri="{FF2B5EF4-FFF2-40B4-BE49-F238E27FC236}">
                  <a16:creationId xmlns:a16="http://schemas.microsoft.com/office/drawing/2014/main" xmlns="" id="{C6D35ED6-66E5-CF47-8159-7A6BA58A484C}"/>
                </a:ext>
              </a:extLst>
            </p:cNvPr>
            <p:cNvSpPr/>
            <p:nvPr/>
          </p:nvSpPr>
          <p:spPr>
            <a:xfrm>
              <a:off x="2322081" y="2659574"/>
              <a:ext cx="1836305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ตำแหน่ง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สี่เหลี่ยมผืนผ้ามุมมน 27">
              <a:extLst>
                <a:ext uri="{FF2B5EF4-FFF2-40B4-BE49-F238E27FC236}">
                  <a16:creationId xmlns:a16="http://schemas.microsoft.com/office/drawing/2014/main" xmlns="" id="{CCE7D756-4BBD-3B4A-A6D5-521CDF386015}"/>
                </a:ext>
              </a:extLst>
            </p:cNvPr>
            <p:cNvSpPr/>
            <p:nvPr/>
          </p:nvSpPr>
          <p:spPr>
            <a:xfrm>
              <a:off x="2322081" y="3399803"/>
              <a:ext cx="1836305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ตำแหน่ง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C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5" name="สี่เหลี่ยมผืนผ้ามุมมน 34">
              <a:extLst>
                <a:ext uri="{FF2B5EF4-FFF2-40B4-BE49-F238E27FC236}">
                  <a16:creationId xmlns:a16="http://schemas.microsoft.com/office/drawing/2014/main" xmlns="" id="{B9106D06-56C2-8442-AC27-263BD10084B6}"/>
                </a:ext>
              </a:extLst>
            </p:cNvPr>
            <p:cNvSpPr/>
            <p:nvPr/>
          </p:nvSpPr>
          <p:spPr>
            <a:xfrm>
              <a:off x="2322081" y="4096488"/>
              <a:ext cx="1836305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ตำแหน่ง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D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xmlns="" id="{21199C27-33D3-A047-8B33-7B516D102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17715" y="2021019"/>
              <a:ext cx="5389559" cy="2573451"/>
            </a:xfrm>
            <a:prstGeom prst="rect">
              <a:avLst/>
            </a:prstGeom>
          </p:spPr>
        </p:pic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588711" y="939343"/>
            <a:ext cx="11698474" cy="798021"/>
            <a:chOff x="151073" y="737576"/>
            <a:chExt cx="11698474" cy="798021"/>
          </a:xfrm>
          <a:solidFill>
            <a:srgbClr val="C9A4E4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3" y="737576"/>
              <a:ext cx="10297825" cy="7980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319897" y="871978"/>
              <a:ext cx="115296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r>
                <a:rPr lang="en-US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จากภาพ ตำแหน่งในข้อใดที่ไม่สามารถมองเห็นการเกิดปรากฏการณ์ดังกล่าว</a:t>
              </a: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D73ABBD4-4BE3-0547-88F6-235846561E8F}"/>
              </a:ext>
            </a:extLst>
          </p:cNvPr>
          <p:cNvGrpSpPr/>
          <p:nvPr/>
        </p:nvGrpSpPr>
        <p:grpSpPr>
          <a:xfrm>
            <a:off x="361950" y="4989167"/>
            <a:ext cx="11605949" cy="1240209"/>
            <a:chOff x="746476" y="5236008"/>
            <a:chExt cx="10065654" cy="968169"/>
          </a:xfrm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46476" y="5236008"/>
              <a:ext cx="10065654" cy="968169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22F81BE-0C5F-E040-B0B4-3B952C336E2A}"/>
                </a:ext>
              </a:extLst>
            </p:cNvPr>
            <p:cNvSpPr/>
            <p:nvPr/>
          </p:nvSpPr>
          <p:spPr>
            <a:xfrm>
              <a:off x="943142" y="5318654"/>
              <a:ext cx="9584216" cy="840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๑. เหตุผล ถ้าอยู่ในตำแหน่ง </a:t>
              </a:r>
              <a: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จะไม่สามารถมองเห็นปรากฏการณ์จันทรุปราคาได้ เนื่องจากเป็นตำแหน่งที่เงาของโลกไม่ได้บังแสงจากดวงอาทิตย์ ซึ่งตำแหน่ง </a:t>
              </a:r>
              <a: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เป็นเวลากลางวัน</a:t>
              </a:r>
            </a:p>
          </p:txBody>
        </p:sp>
      </p:grpSp>
      <p:sp>
        <p:nvSpPr>
          <p:cNvPr id="16" name="สี่เหลี่ยมผืนผ้า 15"/>
          <p:cNvSpPr/>
          <p:nvPr/>
        </p:nvSpPr>
        <p:spPr>
          <a:xfrm>
            <a:off x="4334774" y="6461308"/>
            <a:ext cx="10493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4806"/>
            <a:ext cx="1328392" cy="1280949"/>
          </a:xfrm>
          <a:prstGeom prst="rect">
            <a:avLst/>
          </a:prstGeom>
        </p:spPr>
      </p:pic>
      <p:sp>
        <p:nvSpPr>
          <p:cNvPr id="17" name="โดนัท 16">
            <a:extLst>
              <a:ext uri="{FF2B5EF4-FFF2-40B4-BE49-F238E27FC236}">
                <a16:creationId xmlns:a16="http://schemas.microsoft.com/office/drawing/2014/main" xmlns="" id="{FA86DAD8-E59C-2646-B2C4-BC5FFEA81668}"/>
              </a:ext>
            </a:extLst>
          </p:cNvPr>
          <p:cNvSpPr/>
          <p:nvPr/>
        </p:nvSpPr>
        <p:spPr>
          <a:xfrm>
            <a:off x="7455357" y="2053248"/>
            <a:ext cx="480245" cy="480245"/>
          </a:xfrm>
          <a:prstGeom prst="donut">
            <a:avLst>
              <a:gd name="adj" fmla="val 160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A7EBA26E-F1A2-534D-9909-DF75E0363424}"/>
              </a:ext>
            </a:extLst>
          </p:cNvPr>
          <p:cNvGrpSpPr/>
          <p:nvPr/>
        </p:nvGrpSpPr>
        <p:grpSpPr>
          <a:xfrm>
            <a:off x="930593" y="1943839"/>
            <a:ext cx="8006373" cy="2678121"/>
            <a:chOff x="-4421054" y="1943839"/>
            <a:chExt cx="8006373" cy="2678121"/>
          </a:xfrm>
        </p:grpSpPr>
        <p:sp>
          <p:nvSpPr>
            <p:cNvPr id="31" name="สี่เหลี่ยมผืนผ้ามุมมน 30"/>
            <p:cNvSpPr/>
            <p:nvPr/>
          </p:nvSpPr>
          <p:spPr>
            <a:xfrm>
              <a:off x="1666473" y="1943839"/>
              <a:ext cx="1918846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ตำแหน่ง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สี่เหลี่ยมผืนผ้ามุมมน 25">
              <a:extLst>
                <a:ext uri="{FF2B5EF4-FFF2-40B4-BE49-F238E27FC236}">
                  <a16:creationId xmlns:a16="http://schemas.microsoft.com/office/drawing/2014/main" xmlns="" id="{C6D35ED6-66E5-CF47-8159-7A6BA58A484C}"/>
                </a:ext>
              </a:extLst>
            </p:cNvPr>
            <p:cNvSpPr/>
            <p:nvPr/>
          </p:nvSpPr>
          <p:spPr>
            <a:xfrm>
              <a:off x="1666473" y="2640524"/>
              <a:ext cx="1918846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ตำแหน่ง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สี่เหลี่ยมผืนผ้ามุมมน 27">
              <a:extLst>
                <a:ext uri="{FF2B5EF4-FFF2-40B4-BE49-F238E27FC236}">
                  <a16:creationId xmlns:a16="http://schemas.microsoft.com/office/drawing/2014/main" xmlns="" id="{CCE7D756-4BBD-3B4A-A6D5-521CDF386015}"/>
                </a:ext>
              </a:extLst>
            </p:cNvPr>
            <p:cNvSpPr/>
            <p:nvPr/>
          </p:nvSpPr>
          <p:spPr>
            <a:xfrm>
              <a:off x="1666473" y="3380753"/>
              <a:ext cx="1918846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ตำแหน่ง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C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5" name="สี่เหลี่ยมผืนผ้ามุมมน 34">
              <a:extLst>
                <a:ext uri="{FF2B5EF4-FFF2-40B4-BE49-F238E27FC236}">
                  <a16:creationId xmlns:a16="http://schemas.microsoft.com/office/drawing/2014/main" xmlns="" id="{B9106D06-56C2-8442-AC27-263BD10084B6}"/>
                </a:ext>
              </a:extLst>
            </p:cNvPr>
            <p:cNvSpPr/>
            <p:nvPr/>
          </p:nvSpPr>
          <p:spPr>
            <a:xfrm>
              <a:off x="1666473" y="4077438"/>
              <a:ext cx="1918846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ตำแหน่ง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D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xmlns="" id="{21199C27-33D3-A047-8B33-7B516D102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1054" y="1948452"/>
              <a:ext cx="5599108" cy="2673508"/>
            </a:xfrm>
            <a:prstGeom prst="rect">
              <a:avLst/>
            </a:prstGeom>
          </p:spPr>
        </p:pic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493526" y="891595"/>
            <a:ext cx="11698474" cy="774193"/>
            <a:chOff x="151073" y="702551"/>
            <a:chExt cx="11698474" cy="774193"/>
          </a:xfrm>
          <a:solidFill>
            <a:srgbClr val="C9A4E4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3" y="702551"/>
              <a:ext cx="7951734" cy="7577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319897" y="830413"/>
              <a:ext cx="115296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</a:t>
              </a:r>
              <a:r>
                <a:rPr lang="en-US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จากภาพ ตำแหน่งในข้อใดที่มองเห็นดวงจันทร์มืดทั้งดวง</a:t>
              </a: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D73ABBD4-4BE3-0547-88F6-235846561E8F}"/>
              </a:ext>
            </a:extLst>
          </p:cNvPr>
          <p:cNvGrpSpPr/>
          <p:nvPr/>
        </p:nvGrpSpPr>
        <p:grpSpPr>
          <a:xfrm>
            <a:off x="490183" y="4838751"/>
            <a:ext cx="11120124" cy="1086925"/>
            <a:chOff x="746476" y="5029450"/>
            <a:chExt cx="9018633" cy="838988"/>
          </a:xfrm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46476" y="5029450"/>
              <a:ext cx="8130805" cy="83898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22F81BE-0C5F-E040-B0B4-3B952C336E2A}"/>
                </a:ext>
              </a:extLst>
            </p:cNvPr>
            <p:cNvSpPr/>
            <p:nvPr/>
          </p:nvSpPr>
          <p:spPr>
            <a:xfrm>
              <a:off x="943142" y="5036102"/>
              <a:ext cx="8821967" cy="831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๓. เหตุผล ตำแหน่ง </a:t>
              </a:r>
              <a: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เป็นบริเวณที่ดวงจันทร์โคจรเข้าไปอยู่ในเงามืดของโลก </a:t>
              </a:r>
              <a:endPara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ทำให้คนบนโลกในตำแหน่ง </a:t>
              </a:r>
              <a: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 </a:t>
              </a: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จะมองเห็นดวงจันทร์มืดไป </a:t>
              </a:r>
            </a:p>
          </p:txBody>
        </p:sp>
      </p:grp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4806"/>
            <a:ext cx="1328392" cy="1280949"/>
          </a:xfrm>
          <a:prstGeom prst="rect">
            <a:avLst/>
          </a:prstGeom>
        </p:spPr>
      </p:pic>
      <p:sp>
        <p:nvSpPr>
          <p:cNvPr id="21" name="โดนัท 20">
            <a:extLst>
              <a:ext uri="{FF2B5EF4-FFF2-40B4-BE49-F238E27FC236}">
                <a16:creationId xmlns:a16="http://schemas.microsoft.com/office/drawing/2014/main" xmlns="" id="{B8CA535A-61CC-9141-A141-17C93EE9E3A5}"/>
              </a:ext>
            </a:extLst>
          </p:cNvPr>
          <p:cNvSpPr/>
          <p:nvPr/>
        </p:nvSpPr>
        <p:spPr>
          <a:xfrm>
            <a:off x="7003777" y="3380938"/>
            <a:ext cx="480245" cy="480245"/>
          </a:xfrm>
          <a:prstGeom prst="donut">
            <a:avLst>
              <a:gd name="adj" fmla="val 160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964840" y="853745"/>
            <a:ext cx="11698474" cy="774193"/>
            <a:chOff x="151073" y="702551"/>
            <a:chExt cx="11698474" cy="774193"/>
          </a:xfrm>
          <a:solidFill>
            <a:srgbClr val="C9A4E4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3" y="702551"/>
              <a:ext cx="7816852" cy="7577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319897" y="830413"/>
              <a:ext cx="115296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๗</a:t>
              </a:r>
              <a:r>
                <a:rPr lang="en-US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การเรียงตัวของดาวในลักษณะใดทำให้เกิดจันทรุปราคา</a:t>
              </a: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D73ABBD4-4BE3-0547-88F6-235846561E8F}"/>
              </a:ext>
            </a:extLst>
          </p:cNvPr>
          <p:cNvGrpSpPr/>
          <p:nvPr/>
        </p:nvGrpSpPr>
        <p:grpSpPr>
          <a:xfrm>
            <a:off x="781050" y="4787639"/>
            <a:ext cx="10989772" cy="1124975"/>
            <a:chOff x="746476" y="5072420"/>
            <a:chExt cx="10065654" cy="972379"/>
          </a:xfrm>
          <a:solidFill>
            <a:srgbClr val="FFFFFF"/>
          </a:solidFill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46476" y="5072420"/>
              <a:ext cx="10065654" cy="968169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22F81BE-0C5F-E040-B0B4-3B952C336E2A}"/>
                </a:ext>
              </a:extLst>
            </p:cNvPr>
            <p:cNvSpPr/>
            <p:nvPr/>
          </p:nvSpPr>
          <p:spPr>
            <a:xfrm>
              <a:off x="943142" y="5113699"/>
              <a:ext cx="9655803" cy="93110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๔. เหตุผล การเรียงตัวของดวงอาทิตย์ โลก ดวงจันทร์ที่โคจรอยู่ในแนวเส้นตรงเดียวกันทำให้เกิดจันทรุปราคา</a:t>
              </a: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41A25AA6-4A91-D749-B9F6-06DAA7ABD341}"/>
              </a:ext>
            </a:extLst>
          </p:cNvPr>
          <p:cNvGrpSpPr/>
          <p:nvPr/>
        </p:nvGrpSpPr>
        <p:grpSpPr>
          <a:xfrm>
            <a:off x="1666470" y="1811705"/>
            <a:ext cx="4429527" cy="2602727"/>
            <a:chOff x="1666472" y="1943839"/>
            <a:chExt cx="4429527" cy="2602727"/>
          </a:xfrm>
        </p:grpSpPr>
        <p:sp>
          <p:nvSpPr>
            <p:cNvPr id="31" name="สี่เหลี่ยมผืนผ้ามุมมน 30"/>
            <p:cNvSpPr/>
            <p:nvPr/>
          </p:nvSpPr>
          <p:spPr>
            <a:xfrm>
              <a:off x="1666472" y="1943839"/>
              <a:ext cx="4429527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โลก  ดวงอาทิตย์  ดวงจันทร์</a:t>
              </a:r>
            </a:p>
          </p:txBody>
        </p:sp>
        <p:sp>
          <p:nvSpPr>
            <p:cNvPr id="26" name="สี่เหลี่ยมผืนผ้ามุมมน 25">
              <a:extLst>
                <a:ext uri="{FF2B5EF4-FFF2-40B4-BE49-F238E27FC236}">
                  <a16:creationId xmlns:a16="http://schemas.microsoft.com/office/drawing/2014/main" xmlns="" id="{C6D35ED6-66E5-CF47-8159-7A6BA58A484C}"/>
                </a:ext>
              </a:extLst>
            </p:cNvPr>
            <p:cNvSpPr/>
            <p:nvPr/>
          </p:nvSpPr>
          <p:spPr>
            <a:xfrm>
              <a:off x="1666472" y="2640524"/>
              <a:ext cx="4429527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ดวงอาทิตย์ ดวงจันทร์ โลก</a:t>
              </a:r>
            </a:p>
          </p:txBody>
        </p:sp>
        <p:sp>
          <p:nvSpPr>
            <p:cNvPr id="28" name="สี่เหลี่ยมผืนผ้ามุมมน 27">
              <a:extLst>
                <a:ext uri="{FF2B5EF4-FFF2-40B4-BE49-F238E27FC236}">
                  <a16:creationId xmlns:a16="http://schemas.microsoft.com/office/drawing/2014/main" xmlns="" id="{CCE7D756-4BBD-3B4A-A6D5-521CDF386015}"/>
                </a:ext>
              </a:extLst>
            </p:cNvPr>
            <p:cNvSpPr/>
            <p:nvPr/>
          </p:nvSpPr>
          <p:spPr>
            <a:xfrm>
              <a:off x="1666472" y="3380753"/>
              <a:ext cx="4429527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ดวงจันทร์  ดวงอาทิตย์ โลก</a:t>
              </a:r>
            </a:p>
          </p:txBody>
        </p:sp>
        <p:sp>
          <p:nvSpPr>
            <p:cNvPr id="35" name="สี่เหลี่ยมผืนผ้ามุมมน 34">
              <a:extLst>
                <a:ext uri="{FF2B5EF4-FFF2-40B4-BE49-F238E27FC236}">
                  <a16:creationId xmlns:a16="http://schemas.microsoft.com/office/drawing/2014/main" xmlns="" id="{B9106D06-56C2-8442-AC27-263BD10084B6}"/>
                </a:ext>
              </a:extLst>
            </p:cNvPr>
            <p:cNvSpPr/>
            <p:nvPr/>
          </p:nvSpPr>
          <p:spPr>
            <a:xfrm>
              <a:off x="1666472" y="4077438"/>
              <a:ext cx="4429527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ดวงอาทิตย์  โลก  ดวงจันทร์</a:t>
              </a:r>
            </a:p>
          </p:txBody>
        </p:sp>
      </p:grp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4806"/>
            <a:ext cx="1328392" cy="1280949"/>
          </a:xfrm>
          <a:prstGeom prst="rect">
            <a:avLst/>
          </a:prstGeom>
        </p:spPr>
      </p:pic>
      <p:sp>
        <p:nvSpPr>
          <p:cNvPr id="14" name="โดนัท 13">
            <a:extLst>
              <a:ext uri="{FF2B5EF4-FFF2-40B4-BE49-F238E27FC236}">
                <a16:creationId xmlns:a16="http://schemas.microsoft.com/office/drawing/2014/main" xmlns="" id="{FAD5D251-573E-6C4B-90A5-968CE7CA517E}"/>
              </a:ext>
            </a:extLst>
          </p:cNvPr>
          <p:cNvSpPr/>
          <p:nvPr/>
        </p:nvSpPr>
        <p:spPr>
          <a:xfrm>
            <a:off x="1655712" y="3918917"/>
            <a:ext cx="480245" cy="480245"/>
          </a:xfrm>
          <a:prstGeom prst="donut">
            <a:avLst>
              <a:gd name="adj" fmla="val 160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4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964840" y="909060"/>
            <a:ext cx="11698474" cy="1197873"/>
            <a:chOff x="151073" y="831946"/>
            <a:chExt cx="11698474" cy="1197873"/>
          </a:xfrm>
          <a:solidFill>
            <a:srgbClr val="C9A4E4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3" y="831946"/>
              <a:ext cx="8248171" cy="11978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319897" y="919057"/>
              <a:ext cx="1152965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2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๘. เมื่อคนที่ยืนอยู่บนโลกบริเวณเงามืดของดวงจันทร์ เห็นดวงอาทิตย์</a:t>
              </a:r>
              <a:br>
                <a:rPr lang="th-TH" sz="32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มืดสนิทไปทั้งดวงเรียกว่าเกิดปรากฏการณ์ข้อใด</a:t>
              </a: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D73ABBD4-4BE3-0547-88F6-235846561E8F}"/>
              </a:ext>
            </a:extLst>
          </p:cNvPr>
          <p:cNvGrpSpPr/>
          <p:nvPr/>
        </p:nvGrpSpPr>
        <p:grpSpPr>
          <a:xfrm>
            <a:off x="964840" y="4964142"/>
            <a:ext cx="10598510" cy="1163653"/>
            <a:chOff x="746476" y="4995294"/>
            <a:chExt cx="10065654" cy="968169"/>
          </a:xfrm>
          <a:solidFill>
            <a:srgbClr val="FFFFFF"/>
          </a:solidFill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46476" y="4995294"/>
              <a:ext cx="10065654" cy="968169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22F81BE-0C5F-E040-B0B4-3B952C336E2A}"/>
                </a:ext>
              </a:extLst>
            </p:cNvPr>
            <p:cNvSpPr/>
            <p:nvPr/>
          </p:nvSpPr>
          <p:spPr>
            <a:xfrm>
              <a:off x="943142" y="5036102"/>
              <a:ext cx="9811293" cy="8962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๑. เหตุผล เมื่อคนที่ยืนอยู่บนโลกบริเวณเงามืดของดวงจันทร์ เห็นดวงอาทิตย์มืดสนิทไปทั้งดวง เรียกว่า ปรากฏการณ์สุริยุปราคาเต็มดวง</a:t>
              </a: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7AA5B45A-EAD6-5048-92D7-803AD2DF2534}"/>
              </a:ext>
            </a:extLst>
          </p:cNvPr>
          <p:cNvGrpSpPr/>
          <p:nvPr/>
        </p:nvGrpSpPr>
        <p:grpSpPr>
          <a:xfrm>
            <a:off x="1666472" y="2349853"/>
            <a:ext cx="3519677" cy="2368238"/>
            <a:chOff x="1666472" y="2077189"/>
            <a:chExt cx="3519677" cy="2368238"/>
          </a:xfrm>
        </p:grpSpPr>
        <p:sp>
          <p:nvSpPr>
            <p:cNvPr id="31" name="สี่เหลี่ยมผืนผ้ามุมมน 30"/>
            <p:cNvSpPr/>
            <p:nvPr/>
          </p:nvSpPr>
          <p:spPr>
            <a:xfrm>
              <a:off x="1666472" y="2077189"/>
              <a:ext cx="3519677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สุริยุปราคาเต็มดวง</a:t>
              </a:r>
            </a:p>
          </p:txBody>
        </p:sp>
        <p:sp>
          <p:nvSpPr>
            <p:cNvPr id="26" name="สี่เหลี่ยมผืนผ้ามุมมน 25">
              <a:extLst>
                <a:ext uri="{FF2B5EF4-FFF2-40B4-BE49-F238E27FC236}">
                  <a16:creationId xmlns:a16="http://schemas.microsoft.com/office/drawing/2014/main" xmlns="" id="{C6D35ED6-66E5-CF47-8159-7A6BA58A484C}"/>
                </a:ext>
              </a:extLst>
            </p:cNvPr>
            <p:cNvSpPr/>
            <p:nvPr/>
          </p:nvSpPr>
          <p:spPr>
            <a:xfrm>
              <a:off x="1666472" y="2678624"/>
              <a:ext cx="3519677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สุริยุปราคาบางส่วน</a:t>
              </a:r>
            </a:p>
          </p:txBody>
        </p:sp>
        <p:sp>
          <p:nvSpPr>
            <p:cNvPr id="28" name="สี่เหลี่ยมผืนผ้ามุมมน 27">
              <a:extLst>
                <a:ext uri="{FF2B5EF4-FFF2-40B4-BE49-F238E27FC236}">
                  <a16:creationId xmlns:a16="http://schemas.microsoft.com/office/drawing/2014/main" xmlns="" id="{CCE7D756-4BBD-3B4A-A6D5-521CDF386015}"/>
                </a:ext>
              </a:extLst>
            </p:cNvPr>
            <p:cNvSpPr/>
            <p:nvPr/>
          </p:nvSpPr>
          <p:spPr>
            <a:xfrm>
              <a:off x="1666472" y="3311825"/>
              <a:ext cx="3519677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สุริยุปราคาวงแหวน</a:t>
              </a:r>
            </a:p>
          </p:txBody>
        </p:sp>
        <p:sp>
          <p:nvSpPr>
            <p:cNvPr id="35" name="สี่เหลี่ยมผืนผ้ามุมมน 34">
              <a:extLst>
                <a:ext uri="{FF2B5EF4-FFF2-40B4-BE49-F238E27FC236}">
                  <a16:creationId xmlns:a16="http://schemas.microsoft.com/office/drawing/2014/main" xmlns="" id="{B9106D06-56C2-8442-AC27-263BD10084B6}"/>
                </a:ext>
              </a:extLst>
            </p:cNvPr>
            <p:cNvSpPr/>
            <p:nvPr/>
          </p:nvSpPr>
          <p:spPr>
            <a:xfrm>
              <a:off x="1666472" y="3902134"/>
              <a:ext cx="3519677" cy="543293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ลูกปัดของเบลี่ย์</a:t>
              </a:r>
            </a:p>
          </p:txBody>
        </p:sp>
      </p:grp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4806"/>
            <a:ext cx="1328392" cy="1280949"/>
          </a:xfrm>
          <a:prstGeom prst="rect">
            <a:avLst/>
          </a:prstGeom>
        </p:spPr>
      </p:pic>
      <p:sp>
        <p:nvSpPr>
          <p:cNvPr id="14" name="โดนัท 13">
            <a:extLst>
              <a:ext uri="{FF2B5EF4-FFF2-40B4-BE49-F238E27FC236}">
                <a16:creationId xmlns:a16="http://schemas.microsoft.com/office/drawing/2014/main" xmlns="" id="{B88DFAA2-DA31-A44F-91AA-A6AF832537EF}"/>
              </a:ext>
            </a:extLst>
          </p:cNvPr>
          <p:cNvSpPr/>
          <p:nvPr/>
        </p:nvSpPr>
        <p:spPr>
          <a:xfrm>
            <a:off x="1641371" y="2365465"/>
            <a:ext cx="480245" cy="480245"/>
          </a:xfrm>
          <a:prstGeom prst="donut">
            <a:avLst>
              <a:gd name="adj" fmla="val 160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964839" y="824852"/>
            <a:ext cx="11698474" cy="757760"/>
            <a:chOff x="151073" y="702551"/>
            <a:chExt cx="11698474" cy="757760"/>
          </a:xfrm>
          <a:solidFill>
            <a:srgbClr val="C9A4E4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3" y="702551"/>
              <a:ext cx="5642995" cy="7577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319897" y="778657"/>
              <a:ext cx="115296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๙</a:t>
              </a:r>
              <a:r>
                <a:rPr lang="en-US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 </a:t>
              </a:r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ภาพในข้อใดแสดงการเกิดสุริยุปราคา</a:t>
              </a: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D73ABBD4-4BE3-0547-88F6-235846561E8F}"/>
              </a:ext>
            </a:extLst>
          </p:cNvPr>
          <p:cNvGrpSpPr/>
          <p:nvPr/>
        </p:nvGrpSpPr>
        <p:grpSpPr>
          <a:xfrm>
            <a:off x="362309" y="5177118"/>
            <a:ext cx="11384307" cy="1550996"/>
            <a:chOff x="722246" y="4962434"/>
            <a:chExt cx="10431041" cy="1550996"/>
          </a:xfrm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22246" y="4962434"/>
              <a:ext cx="10431041" cy="1104033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22F81BE-0C5F-E040-B0B4-3B952C336E2A}"/>
                </a:ext>
              </a:extLst>
            </p:cNvPr>
            <p:cNvSpPr/>
            <p:nvPr/>
          </p:nvSpPr>
          <p:spPr>
            <a:xfrm>
              <a:off x="877714" y="5036102"/>
              <a:ext cx="1023437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30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๔. เหตุผล ปรากฏการณ์สุริยุปราคา เกิดจากการที่ดวงจันทร์โคจรมาอยู่ระหว่างดวงอาทิตย์</a:t>
              </a:r>
              <a:br>
                <a:rPr lang="th-TH" sz="30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0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และโลกในแนวเส้นตรงเดียวกัน  ส่วน ๒ เกิดปรากฏการณ์จันทรุปราคา ข้อ ๑ และ ๓ ไม่เกิดปราฏการณ์ใด</a:t>
              </a:r>
            </a:p>
          </p:txBody>
        </p: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xmlns="" id="{CC237FE7-41A1-2D49-8EA0-FD4B3E07E224}"/>
              </a:ext>
            </a:extLst>
          </p:cNvPr>
          <p:cNvGrpSpPr/>
          <p:nvPr/>
        </p:nvGrpSpPr>
        <p:grpSpPr>
          <a:xfrm>
            <a:off x="1945509" y="1686590"/>
            <a:ext cx="7441069" cy="3464650"/>
            <a:chOff x="1161506" y="1360487"/>
            <a:chExt cx="8184752" cy="3810917"/>
          </a:xfrm>
        </p:grpSpPr>
        <p:sp>
          <p:nvSpPr>
            <p:cNvPr id="31" name="สี่เหลี่ยมผืนผ้ามุมมน 30"/>
            <p:cNvSpPr/>
            <p:nvPr/>
          </p:nvSpPr>
          <p:spPr>
            <a:xfrm>
              <a:off x="1161506" y="1434000"/>
              <a:ext cx="575644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 </a:t>
              </a:r>
            </a:p>
          </p:txBody>
        </p:sp>
        <p:sp>
          <p:nvSpPr>
            <p:cNvPr id="26" name="สี่เหลี่ยมผืนผ้ามุมมน 25">
              <a:extLst>
                <a:ext uri="{FF2B5EF4-FFF2-40B4-BE49-F238E27FC236}">
                  <a16:creationId xmlns:a16="http://schemas.microsoft.com/office/drawing/2014/main" xmlns="" id="{C6D35ED6-66E5-CF47-8159-7A6BA58A484C}"/>
                </a:ext>
              </a:extLst>
            </p:cNvPr>
            <p:cNvSpPr/>
            <p:nvPr/>
          </p:nvSpPr>
          <p:spPr>
            <a:xfrm>
              <a:off x="5630264" y="1460181"/>
              <a:ext cx="575644" cy="448319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 </a:t>
              </a:r>
            </a:p>
          </p:txBody>
        </p:sp>
        <p:sp>
          <p:nvSpPr>
            <p:cNvPr id="28" name="สี่เหลี่ยมผืนผ้ามุมมน 27">
              <a:extLst>
                <a:ext uri="{FF2B5EF4-FFF2-40B4-BE49-F238E27FC236}">
                  <a16:creationId xmlns:a16="http://schemas.microsoft.com/office/drawing/2014/main" xmlns="" id="{CCE7D756-4BBD-3B4A-A6D5-521CDF386015}"/>
                </a:ext>
              </a:extLst>
            </p:cNvPr>
            <p:cNvSpPr/>
            <p:nvPr/>
          </p:nvSpPr>
          <p:spPr>
            <a:xfrm>
              <a:off x="1161506" y="3205099"/>
              <a:ext cx="575644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</a:p>
          </p:txBody>
        </p:sp>
        <p:sp>
          <p:nvSpPr>
            <p:cNvPr id="35" name="สี่เหลี่ยมผืนผ้ามุมมน 34">
              <a:extLst>
                <a:ext uri="{FF2B5EF4-FFF2-40B4-BE49-F238E27FC236}">
                  <a16:creationId xmlns:a16="http://schemas.microsoft.com/office/drawing/2014/main" xmlns="" id="{B9106D06-56C2-8442-AC27-263BD10084B6}"/>
                </a:ext>
              </a:extLst>
            </p:cNvPr>
            <p:cNvSpPr/>
            <p:nvPr/>
          </p:nvSpPr>
          <p:spPr>
            <a:xfrm>
              <a:off x="5630264" y="3010559"/>
              <a:ext cx="575644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xmlns="" id="{96108966-873A-0543-BD82-D9B1A092C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200" y="1360487"/>
              <a:ext cx="2660557" cy="1876034"/>
            </a:xfrm>
            <a:prstGeom prst="rect">
              <a:avLst/>
            </a:prstGeom>
          </p:spPr>
        </p:pic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xmlns="" id="{EA0FF278-549D-E840-94F3-82546965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325" y="1379319"/>
              <a:ext cx="2621933" cy="1857202"/>
            </a:xfrm>
            <a:prstGeom prst="rect">
              <a:avLst/>
            </a:prstGeom>
          </p:spPr>
        </p:pic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xmlns="" id="{9DC86C33-A7C5-664B-8467-35B109A9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325" y="3301937"/>
              <a:ext cx="2600714" cy="1842172"/>
            </a:xfrm>
            <a:prstGeom prst="rect">
              <a:avLst/>
            </a:prstGeom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xmlns="" id="{6FABEE08-83AA-9D4C-9DAD-DE2AD6C8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512" y="3301937"/>
              <a:ext cx="2651245" cy="1869467"/>
            </a:xfrm>
            <a:prstGeom prst="rect">
              <a:avLst/>
            </a:prstGeom>
          </p:spPr>
        </p:pic>
      </p:grpSp>
      <p:pic>
        <p:nvPicPr>
          <p:cNvPr id="23" name="รูปภาพ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4806"/>
            <a:ext cx="1328392" cy="1280949"/>
          </a:xfrm>
          <a:prstGeom prst="rect">
            <a:avLst/>
          </a:prstGeom>
        </p:spPr>
      </p:pic>
      <p:sp>
        <p:nvSpPr>
          <p:cNvPr id="18" name="โดนัท 17">
            <a:extLst>
              <a:ext uri="{FF2B5EF4-FFF2-40B4-BE49-F238E27FC236}">
                <a16:creationId xmlns:a16="http://schemas.microsoft.com/office/drawing/2014/main" xmlns="" id="{2739FAA9-1A73-BD48-AAE7-7ED17ECC9522}"/>
              </a:ext>
            </a:extLst>
          </p:cNvPr>
          <p:cNvSpPr/>
          <p:nvPr/>
        </p:nvSpPr>
        <p:spPr>
          <a:xfrm>
            <a:off x="5975952" y="3159861"/>
            <a:ext cx="480245" cy="480245"/>
          </a:xfrm>
          <a:prstGeom prst="donut">
            <a:avLst>
              <a:gd name="adj" fmla="val 160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284672" y="789710"/>
            <a:ext cx="10418621" cy="1366894"/>
            <a:chOff x="-289919" y="416635"/>
            <a:chExt cx="10418621" cy="1366894"/>
          </a:xfrm>
          <a:solidFill>
            <a:srgbClr val="C9A4E4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-289919" y="416635"/>
              <a:ext cx="10418621" cy="136689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-197663" y="501189"/>
              <a:ext cx="1021962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76225" indent="-276225" algn="thaiDist"/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๑๐. ถ้ามีไฟฉายเป็นแหล่งกำเนิดแสง ลูกปิงปอง และลูกเทนนิส จะต้องเรียงลำดับ  </a:t>
              </a:r>
            </a:p>
            <a:p>
              <a:pPr marL="276225" indent="-276225" algn="thaiDist"/>
              <a:r>
                <a:rPr lang="th-TH" sz="36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อุปกรณ์ในการสร้างแบบจำลองอย่างไรเพื่ออธิบายการเกิดสุริยุปราคา</a:t>
              </a: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D73ABBD4-4BE3-0547-88F6-235846561E8F}"/>
              </a:ext>
            </a:extLst>
          </p:cNvPr>
          <p:cNvGrpSpPr/>
          <p:nvPr/>
        </p:nvGrpSpPr>
        <p:grpSpPr>
          <a:xfrm>
            <a:off x="5762100" y="2545643"/>
            <a:ext cx="6140612" cy="3464740"/>
            <a:chOff x="5800485" y="2055691"/>
            <a:chExt cx="6140612" cy="3355226"/>
          </a:xfrm>
          <a:solidFill>
            <a:srgbClr val="FFFFFF"/>
          </a:solidFill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5800485" y="2055691"/>
              <a:ext cx="6140612" cy="3355226"/>
            </a:xfrm>
            <a:prstGeom prst="roundRect">
              <a:avLst>
                <a:gd name="adj" fmla="val 8477"/>
              </a:avLst>
            </a:prstGeom>
            <a:grp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22F81BE-0C5F-E040-B0B4-3B952C336E2A}"/>
                </a:ext>
              </a:extLst>
            </p:cNvPr>
            <p:cNvSpPr/>
            <p:nvPr/>
          </p:nvSpPr>
          <p:spPr>
            <a:xfrm>
              <a:off x="5912585" y="2242115"/>
              <a:ext cx="5914212" cy="301028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thaiDist"/>
              <a:r>
                <a:rPr lang="th-TH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๑. เหตุผล ไฟฉายเป็นแหล่งกำเนิดแสงเปรียบเสมือนดวงอาทิตย์ ลูกปิงปองเสมือนดวงจันทร์ ลูกเทนนิสเปรียบเสมือนโลก การเรียงตัวของดาวที่ทำให้เกิดสุริยุปราคา โดยจะเรียงจากดวงอาทิตย์ ดวงจันทร์ และโลก ดังนั้นในการสร้างแบบจำลองเพื่ออธิบาย</a:t>
              </a:r>
              <a:br>
                <a:rPr lang="th-TH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การเกิดสุริยุปราคาต้องเรียงลำดับ ดังนี้ ไฟฉาย ลูกปิงปอง ลูกเทนนิสตามลำดับ</a:t>
              </a: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B19BA920-97A8-2647-80D6-E6F348F3128E}"/>
              </a:ext>
            </a:extLst>
          </p:cNvPr>
          <p:cNvGrpSpPr/>
          <p:nvPr/>
        </p:nvGrpSpPr>
        <p:grpSpPr>
          <a:xfrm>
            <a:off x="801932" y="2545643"/>
            <a:ext cx="4502316" cy="2602727"/>
            <a:chOff x="801932" y="2355143"/>
            <a:chExt cx="4502316" cy="2602727"/>
          </a:xfrm>
        </p:grpSpPr>
        <p:sp>
          <p:nvSpPr>
            <p:cNvPr id="31" name="สี่เหลี่ยมผืนผ้ามุมมน 30"/>
            <p:cNvSpPr/>
            <p:nvPr/>
          </p:nvSpPr>
          <p:spPr>
            <a:xfrm>
              <a:off x="801932" y="2355143"/>
              <a:ext cx="4502316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ไฟฉาย ลูกปิงปอง ลูกเทนนิส</a:t>
              </a:r>
            </a:p>
          </p:txBody>
        </p:sp>
        <p:sp>
          <p:nvSpPr>
            <p:cNvPr id="26" name="สี่เหลี่ยมผืนผ้ามุมมน 25">
              <a:extLst>
                <a:ext uri="{FF2B5EF4-FFF2-40B4-BE49-F238E27FC236}">
                  <a16:creationId xmlns:a16="http://schemas.microsoft.com/office/drawing/2014/main" xmlns="" id="{C6D35ED6-66E5-CF47-8159-7A6BA58A484C}"/>
                </a:ext>
              </a:extLst>
            </p:cNvPr>
            <p:cNvSpPr/>
            <p:nvPr/>
          </p:nvSpPr>
          <p:spPr>
            <a:xfrm>
              <a:off x="801932" y="3051828"/>
              <a:ext cx="4502316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ลูกเทนนิส  ไฟฉาย. ลูกปิงปอง</a:t>
              </a:r>
            </a:p>
          </p:txBody>
        </p:sp>
        <p:sp>
          <p:nvSpPr>
            <p:cNvPr id="28" name="สี่เหลี่ยมผืนผ้ามุมมน 27">
              <a:extLst>
                <a:ext uri="{FF2B5EF4-FFF2-40B4-BE49-F238E27FC236}">
                  <a16:creationId xmlns:a16="http://schemas.microsoft.com/office/drawing/2014/main" xmlns="" id="{CCE7D756-4BBD-3B4A-A6D5-521CDF386015}"/>
                </a:ext>
              </a:extLst>
            </p:cNvPr>
            <p:cNvSpPr/>
            <p:nvPr/>
          </p:nvSpPr>
          <p:spPr>
            <a:xfrm>
              <a:off x="801932" y="3792057"/>
              <a:ext cx="4502316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ลูกปิงปอง  ลูกเทนนิส  ไฟฉาย</a:t>
              </a:r>
            </a:p>
          </p:txBody>
        </p:sp>
        <p:sp>
          <p:nvSpPr>
            <p:cNvPr id="35" name="สี่เหลี่ยมผืนผ้ามุมมน 34">
              <a:extLst>
                <a:ext uri="{FF2B5EF4-FFF2-40B4-BE49-F238E27FC236}">
                  <a16:creationId xmlns:a16="http://schemas.microsoft.com/office/drawing/2014/main" xmlns="" id="{B9106D06-56C2-8442-AC27-263BD10084B6}"/>
                </a:ext>
              </a:extLst>
            </p:cNvPr>
            <p:cNvSpPr/>
            <p:nvPr/>
          </p:nvSpPr>
          <p:spPr>
            <a:xfrm>
              <a:off x="801932" y="4488742"/>
              <a:ext cx="4502316" cy="469128"/>
            </a:xfrm>
            <a:prstGeom prst="roundRect">
              <a:avLst/>
            </a:prstGeom>
            <a:solidFill>
              <a:srgbClr val="EC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</a:t>
              </a: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ไฟฉาย  ลูกเทนนิส  ลูกปิงปอง</a:t>
              </a:r>
            </a:p>
          </p:txBody>
        </p:sp>
      </p:grp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4806"/>
            <a:ext cx="1328392" cy="1280949"/>
          </a:xfrm>
          <a:prstGeom prst="rect">
            <a:avLst/>
          </a:prstGeom>
        </p:spPr>
      </p:pic>
      <p:sp>
        <p:nvSpPr>
          <p:cNvPr id="14" name="โดนัท 13">
            <a:extLst>
              <a:ext uri="{FF2B5EF4-FFF2-40B4-BE49-F238E27FC236}">
                <a16:creationId xmlns:a16="http://schemas.microsoft.com/office/drawing/2014/main" xmlns="" id="{4B68727E-E59E-A74A-83BF-953BA85895D8}"/>
              </a:ext>
            </a:extLst>
          </p:cNvPr>
          <p:cNvSpPr/>
          <p:nvPr/>
        </p:nvSpPr>
        <p:spPr>
          <a:xfrm>
            <a:off x="801932" y="2545643"/>
            <a:ext cx="480245" cy="480245"/>
          </a:xfrm>
          <a:prstGeom prst="donut">
            <a:avLst>
              <a:gd name="adj" fmla="val 160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D:\Google Drive\Power Point ป2 4 5 วิชาสังคม\ป.4\cartoon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813" y="2133600"/>
            <a:ext cx="2349470" cy="415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2CF95B9F-F071-1B40-AF93-787FDCE45041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0212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oogle Drive\วิทยาศาสตร์ 1012 ป.3 - ป.6\ป.6\แก้ไข 2\1\BG\BG_ADD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B9485D7A-544D-DD4D-9209-45C909AF6CAA}"/>
              </a:ext>
            </a:extLst>
          </p:cNvPr>
          <p:cNvGrpSpPr/>
          <p:nvPr/>
        </p:nvGrpSpPr>
        <p:grpSpPr>
          <a:xfrm>
            <a:off x="-704850" y="-606184"/>
            <a:ext cx="12192002" cy="6858001"/>
            <a:chOff x="-704850" y="-606184"/>
            <a:chExt cx="12192002" cy="6858001"/>
          </a:xfrm>
        </p:grpSpPr>
        <p:pic>
          <p:nvPicPr>
            <p:cNvPr id="5122" name="Picture 2" descr="D:\Google Drive\วิทยาศาสตร์ 1012 ป.3 - ป.6\ป.6\ปกเปิดหน่วย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4850" y="-606184"/>
              <a:ext cx="12192002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สี่เหลี่ยมผืนผ้า 1"/>
            <p:cNvSpPr/>
            <p:nvPr/>
          </p:nvSpPr>
          <p:spPr>
            <a:xfrm>
              <a:off x="2313642" y="1162279"/>
              <a:ext cx="4592924" cy="28623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60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หน่วยการเรียนรู้ที่ ๔</a:t>
              </a:r>
              <a:br>
                <a:rPr lang="th-TH" sz="60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6000" b="1" dirty="0">
                  <a:solidFill>
                    <a:srgbClr val="5AC4B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ปรากฏการณ์ของโลก</a:t>
              </a:r>
            </a:p>
            <a:p>
              <a:pPr algn="ctr"/>
              <a:endParaRPr lang="th-TH" sz="60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38C20CE4-55E4-0B4F-BAD3-08EDA855DB86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8090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Google Drive\วิทยาศาสตร์ 1012 ป.3 - ป.6\ป.6\แก้ไข 2\4\BG\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39208" y="738103"/>
            <a:ext cx="4605917" cy="96102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เงามืดและเงามัว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39208" y="1751939"/>
            <a:ext cx="49947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นักเรียนคงเคยเล่นทำมือเป็นรูปต่าง ๆ ไปกั้นทางเดินของแสง ทำให้เกิดบริเวณมืดบนผนังเป็นรูปสัตว์ชนิดต่าง ๆ เวลาที่เรายืนอยู่กลางแดด เราจะมองเห็นบริเวณมืดเป็นรูปของเราอยู่ด้านตรงข้ามกับดวงอาทิตย์ บริเวณมืด</a:t>
            </a:r>
            <a:b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หลังวัตถุ ซึ่งเกิดจากวัตถุมาขวางกั้นทางเดินของแสงเราเรียกว่า 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เงา</a:t>
            </a:r>
          </a:p>
        </p:txBody>
      </p:sp>
      <p:pic>
        <p:nvPicPr>
          <p:cNvPr id="1025" name="Picture 1" descr="page80image47908688">
            <a:extLst>
              <a:ext uri="{FF2B5EF4-FFF2-40B4-BE49-F238E27FC236}">
                <a16:creationId xmlns:a16="http://schemas.microsoft.com/office/drawing/2014/main" xmlns="" id="{D98311B8-418F-5C43-937F-79A42C76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666" y="1751939"/>
            <a:ext cx="5661772" cy="377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6021261" y="5569379"/>
            <a:ext cx="5388582" cy="7571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การทำมือเป็นรูปต่าง ๆ กั้นทางเดินแสง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53CED631-B9B5-7E48-AED8-7368A012818F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41817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Google Drive\วิทยาศาสตร์ 1012 ป.3 - ป.6\ป.6\แก้ไข 2\4\BG\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" y="60"/>
            <a:ext cx="12191894" cy="68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EB0E3174-7E3F-9E48-B93B-1F5D448FA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06" y="965963"/>
            <a:ext cx="2627888" cy="5267170"/>
          </a:xfrm>
          <a:prstGeom prst="rect">
            <a:avLst/>
          </a:prstGeom>
        </p:spPr>
      </p:pic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xmlns="" id="{00EB7C63-7D69-A74F-8B1A-8055F0E6CEE9}"/>
              </a:ext>
            </a:extLst>
          </p:cNvPr>
          <p:cNvGrpSpPr/>
          <p:nvPr/>
        </p:nvGrpSpPr>
        <p:grpSpPr>
          <a:xfrm>
            <a:off x="2219499" y="620337"/>
            <a:ext cx="9239789" cy="5338817"/>
            <a:chOff x="2223786" y="620337"/>
            <a:chExt cx="9009927" cy="5338817"/>
          </a:xfrm>
        </p:grpSpPr>
        <p:sp>
          <p:nvSpPr>
            <p:cNvPr id="7" name="คำบรรยายภาพแบบสี่เหลี่ยมมุมมน 6">
              <a:extLst>
                <a:ext uri="{FF2B5EF4-FFF2-40B4-BE49-F238E27FC236}">
                  <a16:creationId xmlns:a16="http://schemas.microsoft.com/office/drawing/2014/main" xmlns="" id="{DF17651B-444B-9E47-AAC8-2278888C810C}"/>
                </a:ext>
              </a:extLst>
            </p:cNvPr>
            <p:cNvSpPr/>
            <p:nvPr/>
          </p:nvSpPr>
          <p:spPr>
            <a:xfrm>
              <a:off x="2223786" y="620337"/>
              <a:ext cx="8584177" cy="5338817"/>
            </a:xfrm>
            <a:prstGeom prst="wedgeRoundRectCallout">
              <a:avLst>
                <a:gd name="adj1" fmla="val -58110"/>
                <a:gd name="adj2" fmla="val -2378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thaiDist"/>
              <a:r>
                <a:rPr lang="th-TH" sz="36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</a:p>
            <a:p>
              <a:pPr algn="thaiDist"/>
              <a:r>
                <a:rPr lang="th-TH" sz="36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endPara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/>
              <a:endPara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/>
              <a:r>
                <a:rPr lang="en-US" sz="36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6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เมื่อนำวัตถุทึบแสงมากั้นแสงจะเกิดเงาบนฉากรับแสงที่อยู่ ด้านหลังวัตถุ โดยเงามีรูปร่างคล้ายวัตถุที่ทำให้เกิดเงา </a:t>
              </a:r>
              <a:r>
                <a:rPr lang="en-US" sz="36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36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ซึ่งแบ่งเป็น ๒ ชนิด ได้แก่ </a:t>
              </a:r>
              <a:r>
                <a:rPr lang="th-TH" sz="36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เงามัว</a:t>
              </a:r>
              <a:r>
                <a:rPr lang="th-TH" sz="36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เป็นบริเวณที่มีแสงบางส่วนตกลงบนฉาก ส่วน</a:t>
              </a:r>
              <a:r>
                <a:rPr lang="th-TH" sz="36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เงามืด</a:t>
              </a:r>
              <a:r>
                <a:rPr lang="th-TH" sz="36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เป็นบริเวณที่ไม่มีแสงตกลงบนฉากเลย</a:t>
              </a:r>
            </a:p>
            <a:p>
              <a:pPr algn="thaiDist"/>
              <a:endPara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/>
              <a:endPara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/>
              <a:endPara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/>
              <a:endParaRPr lang="th-TH" sz="3600" b="1" dirty="0">
                <a:solidFill>
                  <a:schemeClr val="tx1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/>
              <a:endPara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/>
              <a:endParaRPr lang="th-TH" sz="3600" b="1" dirty="0">
                <a:solidFill>
                  <a:schemeClr val="tx1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/>
              <a:endPara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/>
              <a:endParaRPr lang="th-TH" sz="3600" b="1" dirty="0">
                <a:solidFill>
                  <a:schemeClr val="tx1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0590" y="3208713"/>
              <a:ext cx="4087345" cy="26685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สี่เหลี่ยมผืนผ้า 5"/>
            <p:cNvSpPr/>
            <p:nvPr/>
          </p:nvSpPr>
          <p:spPr>
            <a:xfrm>
              <a:off x="6234469" y="3795543"/>
              <a:ext cx="499924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การทำมือเป็นรูปต่าง ๆ</a:t>
              </a:r>
            </a:p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กั้นทางเดินแสง</a:t>
              </a:r>
            </a:p>
          </p:txBody>
        </p:sp>
      </p:grp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ADDE8D5B-818E-D141-8EB1-86391A73FC9D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5937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AppData\Local\Temp\Rar$DRa0.651\107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83"/>
            <a:ext cx="122710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มุมมน 4"/>
          <p:cNvSpPr/>
          <p:nvPr/>
        </p:nvSpPr>
        <p:spPr>
          <a:xfrm>
            <a:off x="3435073" y="663823"/>
            <a:ext cx="5736217" cy="96102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การเกิดเงาและชนิดของเงา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F1393FED-6A02-1C41-AAA4-7A7A692B4E13}"/>
              </a:ext>
            </a:extLst>
          </p:cNvPr>
          <p:cNvGrpSpPr/>
          <p:nvPr/>
        </p:nvGrpSpPr>
        <p:grpSpPr>
          <a:xfrm>
            <a:off x="873932" y="2040047"/>
            <a:ext cx="10858500" cy="3827354"/>
            <a:chOff x="873932" y="2040047"/>
            <a:chExt cx="10858500" cy="3827354"/>
          </a:xfrm>
        </p:grpSpPr>
        <p:sp>
          <p:nvSpPr>
            <p:cNvPr id="3" name="สี่เหลี่ยมผืนผ้ามุมมน 2"/>
            <p:cNvSpPr/>
            <p:nvPr/>
          </p:nvSpPr>
          <p:spPr>
            <a:xfrm>
              <a:off x="873932" y="2040047"/>
              <a:ext cx="10858500" cy="3827354"/>
            </a:xfrm>
            <a:prstGeom prst="roundRect">
              <a:avLst>
                <a:gd name="adj" fmla="val 5807"/>
              </a:avLst>
            </a:prstGeom>
            <a:solidFill>
              <a:srgbClr val="FFFFFF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1112864" y="2258273"/>
              <a:ext cx="10380636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เงา</a:t>
              </a:r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คือ บริเวณมืดหลังวัตถุที่เกิดจากวัตถุมาขวางกั้นทางเดินของแสง</a:t>
              </a:r>
              <a:b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เงาที่เกิดแบ่งได้ ๒ ชนิด</a:t>
              </a:r>
            </a:p>
            <a:p>
              <a:pPr indent="914400" algn="thaiDist"/>
              <a:r>
                <a:rPr lang="th-TH" sz="36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เงามืด </a:t>
              </a:r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เงาในบริเวณที่ไม่มีแสงตกลงบนฉากเลย ทำให้บริเวณนั้น</a:t>
              </a:r>
              <a:b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มืดสนิท</a:t>
              </a:r>
            </a:p>
            <a:p>
              <a:pPr indent="914400" algn="thaiDist"/>
              <a:r>
                <a:rPr lang="th-TH" sz="36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เงามัว </a:t>
              </a:r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เงาในบริเวณที่มีแสงบางส่วนตกลงบนฉาก และทำให้บริเวณนั้นมืดไม่สนิท</a:t>
              </a:r>
              <a:endPara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0341D344-7F99-E74C-81E0-7D81FDE482CB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59243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Google Drive\วิทยาศาสตร์ 1012 ป.3 - ป.6\ป.6\แก้ไข 2\4\BG\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288800" y="5699016"/>
            <a:ext cx="1163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การเกิดเงามืดและเงามัวของวัตถุ</a:t>
            </a: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85C2358C-2D6E-B84F-BECC-3003E6AA0C8C}"/>
              </a:ext>
            </a:extLst>
          </p:cNvPr>
          <p:cNvGrpSpPr/>
          <p:nvPr/>
        </p:nvGrpSpPr>
        <p:grpSpPr>
          <a:xfrm>
            <a:off x="934975" y="704850"/>
            <a:ext cx="10344150" cy="4889220"/>
            <a:chOff x="934975" y="704850"/>
            <a:chExt cx="10344150" cy="4889220"/>
          </a:xfrm>
        </p:grpSpPr>
        <p:sp>
          <p:nvSpPr>
            <p:cNvPr id="2" name="สี่เหลี่ยมผืนผ้ามุมมน 1"/>
            <p:cNvSpPr/>
            <p:nvPr/>
          </p:nvSpPr>
          <p:spPr>
            <a:xfrm>
              <a:off x="934975" y="704850"/>
              <a:ext cx="10344150" cy="48892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124" y="958889"/>
              <a:ext cx="8081853" cy="4635181"/>
            </a:xfrm>
            <a:prstGeom prst="rect">
              <a:avLst/>
            </a:prstGeom>
          </p:spPr>
        </p:pic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901EABDD-504A-F143-8B39-810CB167C9D8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78179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AppData\Local\Temp\Rar$DRa0.818\35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42" y="12278"/>
            <a:ext cx="12401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75DC588C-3C3B-0E46-9D5C-0AD316BF01BA}"/>
              </a:ext>
            </a:extLst>
          </p:cNvPr>
          <p:cNvGrpSpPr/>
          <p:nvPr/>
        </p:nvGrpSpPr>
        <p:grpSpPr>
          <a:xfrm>
            <a:off x="873932" y="2040047"/>
            <a:ext cx="10858500" cy="3296724"/>
            <a:chOff x="873932" y="2040047"/>
            <a:chExt cx="10858500" cy="3296724"/>
          </a:xfrm>
        </p:grpSpPr>
        <p:sp>
          <p:nvSpPr>
            <p:cNvPr id="6" name="สี่เหลี่ยมผืนผ้ามุมมน 5"/>
            <p:cNvSpPr/>
            <p:nvPr/>
          </p:nvSpPr>
          <p:spPr>
            <a:xfrm>
              <a:off x="873932" y="2040047"/>
              <a:ext cx="10858500" cy="3296724"/>
            </a:xfrm>
            <a:prstGeom prst="roundRect">
              <a:avLst>
                <a:gd name="adj" fmla="val 10674"/>
              </a:avLst>
            </a:prstGeom>
            <a:solidFill>
              <a:srgbClr val="FFFFFF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1093815" y="2204828"/>
              <a:ext cx="10380636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ลักษณะการเกิดเงามืดและเงามัว</a:t>
              </a:r>
            </a:p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ขนาดของเงามืดและเงามัวจะขึ้นอยู่กับระยะใกล้-ไกลของฉากกับวัตถุ 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ถ้าฉากอยู่ใกล้วัตถุ เงามืดจะมีขนาดใหญ่ แต่เงามัวจะมีขนาดเล็กลง ทั้งนี้ยกเว้นเฉพาะดวงไฟที่มีขนาดโตเท่ากับวัตถุ ซึ่งจะให้เงามืดที่มีขนาดโตเท่ากับขนาดของวัตถุเสมอ</a:t>
              </a:r>
            </a:p>
          </p:txBody>
        </p:sp>
      </p:grpSp>
      <p:sp>
        <p:nvSpPr>
          <p:cNvPr id="7" name="สี่เหลี่ยมผืนผ้ามุมมน 6"/>
          <p:cNvSpPr/>
          <p:nvPr/>
        </p:nvSpPr>
        <p:spPr>
          <a:xfrm>
            <a:off x="3435073" y="663823"/>
            <a:ext cx="5736217" cy="96102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การเกิดเงาและชนิดของเงา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02221409-6DD1-9A46-B9CB-BDD7C1243E42}"/>
              </a:ext>
            </a:extLst>
          </p:cNvPr>
          <p:cNvSpPr/>
          <p:nvPr/>
        </p:nvSpPr>
        <p:spPr>
          <a:xfrm>
            <a:off x="4419600" y="6424229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4437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1201</Words>
  <Application>Microsoft Office PowerPoint</Application>
  <PresentationFormat>Custom</PresentationFormat>
  <Paragraphs>119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Angsana New</vt:lpstr>
      <vt:lpstr>Cordia New</vt:lpstr>
      <vt:lpstr>TH Sarabun New</vt:lpstr>
      <vt:lpstr>Calibri</vt:lpstr>
      <vt:lpstr>Kodchasan SemiBold</vt:lpstr>
      <vt:lpstr>Itim</vt:lpstr>
      <vt:lpstr>ธีมของ Office</vt:lpstr>
      <vt:lpstr>1_ธีมของ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b' b'</dc:creator>
  <cp:lastModifiedBy>Sopin</cp:lastModifiedBy>
  <cp:revision>77</cp:revision>
  <dcterms:created xsi:type="dcterms:W3CDTF">2019-09-17T06:50:48Z</dcterms:created>
  <dcterms:modified xsi:type="dcterms:W3CDTF">2020-03-06T02:50:18Z</dcterms:modified>
</cp:coreProperties>
</file>