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55"/>
  </p:notesMasterIdLst>
  <p:sldIdLst>
    <p:sldId id="296" r:id="rId3"/>
    <p:sldId id="340" r:id="rId4"/>
    <p:sldId id="395" r:id="rId5"/>
    <p:sldId id="423" r:id="rId6"/>
    <p:sldId id="419" r:id="rId7"/>
    <p:sldId id="397" r:id="rId8"/>
    <p:sldId id="421" r:id="rId9"/>
    <p:sldId id="422" r:id="rId10"/>
    <p:sldId id="347" r:id="rId11"/>
    <p:sldId id="362" r:id="rId12"/>
    <p:sldId id="363" r:id="rId13"/>
    <p:sldId id="398" r:id="rId14"/>
    <p:sldId id="364" r:id="rId15"/>
    <p:sldId id="365" r:id="rId16"/>
    <p:sldId id="366" r:id="rId17"/>
    <p:sldId id="368" r:id="rId18"/>
    <p:sldId id="399" r:id="rId19"/>
    <p:sldId id="400" r:id="rId20"/>
    <p:sldId id="401" r:id="rId21"/>
    <p:sldId id="369" r:id="rId22"/>
    <p:sldId id="370" r:id="rId23"/>
    <p:sldId id="371" r:id="rId24"/>
    <p:sldId id="402" r:id="rId25"/>
    <p:sldId id="403" r:id="rId26"/>
    <p:sldId id="372" r:id="rId27"/>
    <p:sldId id="373" r:id="rId28"/>
    <p:sldId id="374" r:id="rId29"/>
    <p:sldId id="375" r:id="rId30"/>
    <p:sldId id="378" r:id="rId31"/>
    <p:sldId id="382" r:id="rId32"/>
    <p:sldId id="406" r:id="rId33"/>
    <p:sldId id="405" r:id="rId34"/>
    <p:sldId id="386" r:id="rId35"/>
    <p:sldId id="387" r:id="rId36"/>
    <p:sldId id="388" r:id="rId37"/>
    <p:sldId id="407" r:id="rId38"/>
    <p:sldId id="409" r:id="rId39"/>
    <p:sldId id="390" r:id="rId40"/>
    <p:sldId id="391" r:id="rId41"/>
    <p:sldId id="393" r:id="rId42"/>
    <p:sldId id="394" r:id="rId43"/>
    <p:sldId id="396" r:id="rId44"/>
    <p:sldId id="300" r:id="rId45"/>
    <p:sldId id="410" r:id="rId46"/>
    <p:sldId id="411" r:id="rId47"/>
    <p:sldId id="412" r:id="rId48"/>
    <p:sldId id="413" r:id="rId49"/>
    <p:sldId id="414" r:id="rId50"/>
    <p:sldId id="415" r:id="rId51"/>
    <p:sldId id="416" r:id="rId52"/>
    <p:sldId id="417" r:id="rId53"/>
    <p:sldId id="418" r:id="rId54"/>
  </p:sldIdLst>
  <p:sldSz cx="12192000" cy="6858000"/>
  <p:notesSz cx="6858000" cy="9144000"/>
  <p:embeddedFontLst>
    <p:embeddedFont>
      <p:font typeface="Angsana New" pitchFamily="18" charset="-34"/>
      <p:regular r:id="rId56"/>
      <p:bold r:id="rId57"/>
      <p:italic r:id="rId58"/>
      <p:boldItalic r:id="rId59"/>
    </p:embeddedFont>
    <p:embeddedFont>
      <p:font typeface="TH Sarabun New" pitchFamily="34" charset="-34"/>
      <p:regular r:id="rId60"/>
      <p:bold r:id="rId61"/>
      <p:italic r:id="rId62"/>
      <p:boldItalic r:id="rId63"/>
    </p:embeddedFont>
    <p:embeddedFont>
      <p:font typeface="Kodchasan SemiBold" charset="-34"/>
      <p:regular r:id="rId64"/>
      <p:bold r:id="rId65"/>
      <p:italic r:id="rId66"/>
      <p:boldItalic r:id="rId67"/>
    </p:embeddedFont>
    <p:embeddedFont>
      <p:font typeface="Cordia New" pitchFamily="34" charset="-34"/>
      <p:regular r:id="rId68"/>
      <p:bold r:id="rId69"/>
      <p:italic r:id="rId70"/>
      <p:boldItalic r:id="rId71"/>
    </p:embeddedFont>
    <p:embeddedFont>
      <p:font typeface="Calibri" pitchFamily="34" charset="0"/>
      <p:regular r:id="rId72"/>
      <p:bold r:id="rId73"/>
      <p:italic r:id="rId74"/>
      <p:boldItalic r:id="rId75"/>
    </p:embeddedFont>
    <p:embeddedFont>
      <p:font typeface="Itim" charset="-34"/>
      <p:regular r:id="rId76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99D34"/>
    <a:srgbClr val="F3704B"/>
    <a:srgbClr val="F5C6DF"/>
    <a:srgbClr val="F593E7"/>
    <a:srgbClr val="C9A4E4"/>
    <a:srgbClr val="E4D5DA"/>
    <a:srgbClr val="E4C5DC"/>
    <a:srgbClr val="B685DB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14" autoAdjust="0"/>
    <p:restoredTop sz="94660"/>
  </p:normalViewPr>
  <p:slideViewPr>
    <p:cSldViewPr snapToGrid="0">
      <p:cViewPr>
        <p:scale>
          <a:sx n="82" d="100"/>
          <a:sy n="82" d="100"/>
        </p:scale>
        <p:origin x="-660" y="-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font" Target="fonts/font3.fntdata"/><Relationship Id="rId74" Type="http://schemas.openxmlformats.org/officeDocument/2006/relationships/font" Target="fonts/font19.fntdata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6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7.fntdata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2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6" Type="http://schemas.openxmlformats.org/officeDocument/2006/relationships/font" Target="fonts/font21.fntdata"/><Relationship Id="rId7" Type="http://schemas.openxmlformats.org/officeDocument/2006/relationships/slide" Target="slides/slide5.xml"/><Relationship Id="rId71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11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19T17:12:05.174" idx="1">
    <p:pos x="7184" y="808"/>
    <p:text/>
    <p:extLst>
      <p:ext uri="{C676402C-5697-4E1C-873F-D02D1690AC5C}">
        <p15:threadingInfo xmlns:p15="http://schemas.microsoft.com/office/powerpoint/2012/main" xmlns="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82EB8-CA3A-4983-BB9E-974A59059BBE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FB795-A108-42AF-913C-B398B0A41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54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FD8DD-1D86-3349-9799-E9FAC7669755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1126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dirty="0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40283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76045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40481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975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dirty="0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01431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6608805" y="4478123"/>
            <a:ext cx="2743200" cy="365125"/>
          </a:xfrm>
        </p:spPr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18600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04461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50747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7292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72335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05737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6608805" y="4478123"/>
            <a:ext cx="2743200" cy="365125"/>
          </a:xfrm>
        </p:spPr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237500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sz="280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sz="240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sz="200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sz="200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92467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65362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156700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22210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271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98736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66129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23720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59837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76494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sz="280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sz="240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sz="200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sz="200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70474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3033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8" name="กล่องข้อความ 7"/>
          <p:cNvSpPr txBox="1"/>
          <p:nvPr userDrawn="1"/>
        </p:nvSpPr>
        <p:spPr>
          <a:xfrm>
            <a:off x="8354090" y="6525738"/>
            <a:ext cx="3837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solidFill>
                  <a:schemeClr val="tx1"/>
                </a:solidFill>
                <a:latin typeface="Kodchasan SemiBold" panose="00000700000000000000" pitchFamily="2" charset="-34"/>
                <a:cs typeface="Kodchasan SemiBold" panose="00000700000000000000" pitchFamily="2" charset="-34"/>
              </a:rPr>
              <a:t>วิทยาศาสตร์ ชั้นประถมศึกษาปีที่ ๓</a:t>
            </a:r>
          </a:p>
        </p:txBody>
      </p:sp>
      <p:pic>
        <p:nvPicPr>
          <p:cNvPr id="4101" name="Picture 5" descr="D:\Google Drive\วิทยาศาสตร์ 1012 ป.3 - ป.6\ป.6\แก้ไข 2\3\BG\02---Copy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xmlns="" id="{D621ECCF-71D5-2C49-807E-1363FF806F79}"/>
              </a:ext>
            </a:extLst>
          </p:cNvPr>
          <p:cNvSpPr/>
          <p:nvPr userDrawn="1"/>
        </p:nvSpPr>
        <p:spPr>
          <a:xfrm>
            <a:off x="4420850" y="640542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74170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TH Sarabun New" panose="020B0500040200020003" pitchFamily="34" charset="-34"/>
          <a:ea typeface="+mj-ea"/>
          <a:cs typeface="TH Sarabun New" panose="020B0500040200020003" pitchFamily="34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8" name="กล่องข้อความ 7"/>
          <p:cNvSpPr txBox="1"/>
          <p:nvPr userDrawn="1"/>
        </p:nvSpPr>
        <p:spPr>
          <a:xfrm>
            <a:off x="8354090" y="6525738"/>
            <a:ext cx="3837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solidFill>
                  <a:schemeClr val="bg1"/>
                </a:solidFill>
                <a:latin typeface="Kodchasan SemiBold" panose="00000700000000000000" pitchFamily="2" charset="-34"/>
                <a:cs typeface="Kodchasan SemiBold" panose="00000700000000000000" pitchFamily="2" charset="-34"/>
              </a:rPr>
              <a:t>วิทยาศาสตร์ ชั้นประถมศึกษาปีที่ ๓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8DD088B9-1CF3-0042-B759-AEC9007518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50" y="-19753"/>
            <a:ext cx="12193249" cy="685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xmlns="" id="{6B64940F-39BC-7547-82DF-0A2C2C4CEC3D}"/>
              </a:ext>
            </a:extLst>
          </p:cNvPr>
          <p:cNvSpPr/>
          <p:nvPr userDrawn="1"/>
        </p:nvSpPr>
        <p:spPr>
          <a:xfrm>
            <a:off x="4420850" y="640542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274083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TH Sarabun New" panose="020B0500040200020003" pitchFamily="34" charset="-34"/>
          <a:ea typeface="+mj-ea"/>
          <a:cs typeface="TH Sarabun New" panose="020B0500040200020003" pitchFamily="34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0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xmlns="" id="{01A5E36D-FD7C-A046-A265-655F8A8553EC}"/>
              </a:ext>
            </a:extLst>
          </p:cNvPr>
          <p:cNvGrpSpPr/>
          <p:nvPr/>
        </p:nvGrpSpPr>
        <p:grpSpPr>
          <a:xfrm>
            <a:off x="303992" y="672320"/>
            <a:ext cx="5868208" cy="5655473"/>
            <a:chOff x="6067424" y="672320"/>
            <a:chExt cx="5868208" cy="5655473"/>
          </a:xfrm>
        </p:grpSpPr>
        <p:sp>
          <p:nvSpPr>
            <p:cNvPr id="5" name="สี่เหลี่ยมผืนผ้ามุมมน 4"/>
            <p:cNvSpPr/>
            <p:nvPr/>
          </p:nvSpPr>
          <p:spPr>
            <a:xfrm>
              <a:off x="6067424" y="672320"/>
              <a:ext cx="5868208" cy="5518930"/>
            </a:xfrm>
            <a:prstGeom prst="roundRect">
              <a:avLst>
                <a:gd name="adj" fmla="val 3759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สี่เหลี่ยมผืนผ้า 7"/>
            <p:cNvSpPr/>
            <p:nvPr/>
          </p:nvSpPr>
          <p:spPr>
            <a:xfrm>
              <a:off x="6191653" y="695482"/>
              <a:ext cx="5619750" cy="5632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914400" algn="thaiDist"/>
              <a:r>
                <a:rPr lang="th-TH" sz="3600" b="1" dirty="0">
                  <a:solidFill>
                    <a:srgbClr val="221E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ไฟฟ้า เป็นปรากฏการณ์อันเนื่อง</a:t>
              </a:r>
              <a:br>
                <a:rPr lang="th-TH" sz="3600" b="1" dirty="0">
                  <a:solidFill>
                    <a:srgbClr val="221E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solidFill>
                    <a:srgbClr val="221E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มาจากการมีอยู่หรือการเคลื่อนที่</a:t>
              </a:r>
              <a:r>
                <a:rPr lang="en-US" sz="3600" b="1" dirty="0">
                  <a:solidFill>
                    <a:srgbClr val="221E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3600" b="1" dirty="0">
                  <a:solidFill>
                    <a:srgbClr val="221E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solidFill>
                    <a:srgbClr val="221E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ของประจุไฟฟ้าในวัตถุอนุภาค วัตถุที่มีประจุไฟฟ้าอยู่อาจส่งแรงดึงดูดหรือผลักกัน</a:t>
              </a:r>
              <a:br>
                <a:rPr lang="th-TH" sz="3600" b="1" dirty="0">
                  <a:solidFill>
                    <a:srgbClr val="221E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solidFill>
                    <a:srgbClr val="221E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เรียกว่า</a:t>
              </a:r>
              <a:r>
                <a:rPr lang="th-TH" sz="36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แรงไฟฟ้า </a:t>
              </a:r>
              <a:r>
                <a:rPr lang="th-TH" sz="3600" b="1" dirty="0">
                  <a:solidFill>
                    <a:srgbClr val="221E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ซึ่งขึ้นอยู่กับชนิดของ</a:t>
              </a:r>
              <a:br>
                <a:rPr lang="th-TH" sz="3600" b="1" dirty="0">
                  <a:solidFill>
                    <a:srgbClr val="221E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solidFill>
                    <a:srgbClr val="221E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ประจุไฟฟ้า วัตถุที่มีประจุไฟฟ้าลบมากกว่า</a:t>
              </a:r>
              <a:br>
                <a:rPr lang="th-TH" sz="3600" b="1" dirty="0">
                  <a:solidFill>
                    <a:srgbClr val="221E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solidFill>
                    <a:srgbClr val="221E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ประจุไฟฟ้าบวกจะแสดงอำนาจไฟฟ้าลบออกมา ในทางตรงกันข้ามวัตถุที่ขาด</a:t>
              </a:r>
              <a:br>
                <a:rPr lang="th-TH" sz="3600" b="1" dirty="0">
                  <a:solidFill>
                    <a:srgbClr val="221E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solidFill>
                    <a:srgbClr val="221E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ประจุไฟฟ้าลบจะแสดงอำนาจไฟฟ้าบวกออกมา</a:t>
              </a:r>
              <a:endParaRPr lang="th-TH" sz="36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7171" name="Picture 3" descr="D:\Google Drive\วิทยาศาสตร์ 1012 ป.3 - ป.6\ป.6\แก้ไข 2\3\BG\BG_3_J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94"/>
          <a:stretch/>
        </p:blipFill>
        <p:spPr bwMode="auto">
          <a:xfrm flipH="1">
            <a:off x="6172200" y="871638"/>
            <a:ext cx="6213763" cy="578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4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>
          <a:xfrm>
            <a:off x="277750" y="5037842"/>
            <a:ext cx="11636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ประจุไฟฟ้าชนิดเดียวกันผลักกัน </a:t>
            </a:r>
            <a:endParaRPr lang="th-TH" sz="3200" b="1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grpSp>
        <p:nvGrpSpPr>
          <p:cNvPr id="24" name="กลุ่ม 23"/>
          <p:cNvGrpSpPr/>
          <p:nvPr/>
        </p:nvGrpSpPr>
        <p:grpSpPr>
          <a:xfrm>
            <a:off x="1574800" y="1955268"/>
            <a:ext cx="4013200" cy="2901984"/>
            <a:chOff x="1574800" y="1955268"/>
            <a:chExt cx="4013200" cy="2901984"/>
          </a:xfrm>
        </p:grpSpPr>
        <p:grpSp>
          <p:nvGrpSpPr>
            <p:cNvPr id="11" name="กลุ่ม 10">
              <a:extLst>
                <a:ext uri="{FF2B5EF4-FFF2-40B4-BE49-F238E27FC236}">
                  <a16:creationId xmlns:a16="http://schemas.microsoft.com/office/drawing/2014/main" xmlns="" id="{58D8A3CA-29E6-504E-B6FC-B5379A276BD4}"/>
                </a:ext>
              </a:extLst>
            </p:cNvPr>
            <p:cNvGrpSpPr/>
            <p:nvPr/>
          </p:nvGrpSpPr>
          <p:grpSpPr>
            <a:xfrm rot="10800000">
              <a:off x="1574800" y="3429000"/>
              <a:ext cx="4013200" cy="1231900"/>
              <a:chOff x="2730500" y="2007919"/>
              <a:chExt cx="4013200" cy="1231900"/>
            </a:xfrm>
          </p:grpSpPr>
          <p:sp>
            <p:nvSpPr>
              <p:cNvPr id="12" name="วงรี 11">
                <a:extLst>
                  <a:ext uri="{FF2B5EF4-FFF2-40B4-BE49-F238E27FC236}">
                    <a16:creationId xmlns:a16="http://schemas.microsoft.com/office/drawing/2014/main" xmlns="" id="{C546F94C-7B7B-9C4E-8ACC-05922137F3D4}"/>
                  </a:ext>
                </a:extLst>
              </p:cNvPr>
              <p:cNvSpPr/>
              <p:nvPr/>
            </p:nvSpPr>
            <p:spPr>
              <a:xfrm>
                <a:off x="2730500" y="2007919"/>
                <a:ext cx="1231900" cy="12319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88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cxnSp>
            <p:nvCxnSpPr>
              <p:cNvPr id="13" name="ลูกศรเชื่อมต่อแบบตรง 12">
                <a:extLst>
                  <a:ext uri="{FF2B5EF4-FFF2-40B4-BE49-F238E27FC236}">
                    <a16:creationId xmlns:a16="http://schemas.microsoft.com/office/drawing/2014/main" xmlns="" id="{7DFC84CC-9643-304D-BBF3-F5EA950A3C9B}"/>
                  </a:ext>
                </a:extLst>
              </p:cNvPr>
              <p:cNvCxnSpPr>
                <a:stCxn id="12" idx="6"/>
              </p:cNvCxnSpPr>
              <p:nvPr/>
            </p:nvCxnSpPr>
            <p:spPr>
              <a:xfrm>
                <a:off x="3962400" y="2623869"/>
                <a:ext cx="2781300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กลุ่ม 13">
              <a:extLst>
                <a:ext uri="{FF2B5EF4-FFF2-40B4-BE49-F238E27FC236}">
                  <a16:creationId xmlns:a16="http://schemas.microsoft.com/office/drawing/2014/main" xmlns="" id="{94CE54C7-00C2-8241-8D87-6F4D35FAD9F9}"/>
                </a:ext>
              </a:extLst>
            </p:cNvPr>
            <p:cNvGrpSpPr/>
            <p:nvPr/>
          </p:nvGrpSpPr>
          <p:grpSpPr>
            <a:xfrm rot="10800000">
              <a:off x="1574800" y="2003845"/>
              <a:ext cx="4013200" cy="1231900"/>
              <a:chOff x="2730500" y="3481119"/>
              <a:chExt cx="4013200" cy="1231900"/>
            </a:xfrm>
          </p:grpSpPr>
          <p:sp>
            <p:nvSpPr>
              <p:cNvPr id="15" name="วงรี 14">
                <a:extLst>
                  <a:ext uri="{FF2B5EF4-FFF2-40B4-BE49-F238E27FC236}">
                    <a16:creationId xmlns:a16="http://schemas.microsoft.com/office/drawing/2014/main" xmlns="" id="{81CF07AA-506F-C64C-BD68-C3C308B159C0}"/>
                  </a:ext>
                </a:extLst>
              </p:cNvPr>
              <p:cNvSpPr/>
              <p:nvPr/>
            </p:nvSpPr>
            <p:spPr>
              <a:xfrm>
                <a:off x="2730500" y="3481119"/>
                <a:ext cx="1231900" cy="12319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88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cxnSp>
            <p:nvCxnSpPr>
              <p:cNvPr id="16" name="ลูกศรเชื่อมต่อแบบตรง 15">
                <a:extLst>
                  <a:ext uri="{FF2B5EF4-FFF2-40B4-BE49-F238E27FC236}">
                    <a16:creationId xmlns:a16="http://schemas.microsoft.com/office/drawing/2014/main" xmlns="" id="{15942B5A-A46A-C34C-80E4-B3D55D90900A}"/>
                  </a:ext>
                </a:extLst>
              </p:cNvPr>
              <p:cNvCxnSpPr>
                <a:stCxn id="15" idx="6"/>
              </p:cNvCxnSpPr>
              <p:nvPr/>
            </p:nvCxnSpPr>
            <p:spPr>
              <a:xfrm>
                <a:off x="3962400" y="4097069"/>
                <a:ext cx="2781300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กล่องข้อความ 18"/>
            <p:cNvSpPr txBox="1"/>
            <p:nvPr/>
          </p:nvSpPr>
          <p:spPr>
            <a:xfrm>
              <a:off x="4682030" y="1955268"/>
              <a:ext cx="7547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8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</a:p>
          </p:txBody>
        </p:sp>
        <p:sp>
          <p:nvSpPr>
            <p:cNvPr id="21" name="กล่องข้อความ 20"/>
            <p:cNvSpPr txBox="1"/>
            <p:nvPr/>
          </p:nvSpPr>
          <p:spPr>
            <a:xfrm>
              <a:off x="4737447" y="3287592"/>
              <a:ext cx="7547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9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-</a:t>
              </a:r>
            </a:p>
          </p:txBody>
        </p:sp>
      </p:grpSp>
      <p:grpSp>
        <p:nvGrpSpPr>
          <p:cNvPr id="25" name="กลุ่ม 24"/>
          <p:cNvGrpSpPr/>
          <p:nvPr/>
        </p:nvGrpSpPr>
        <p:grpSpPr>
          <a:xfrm flipH="1">
            <a:off x="6362700" y="1955268"/>
            <a:ext cx="4013200" cy="2910297"/>
            <a:chOff x="1574800" y="1955268"/>
            <a:chExt cx="4013200" cy="2910297"/>
          </a:xfrm>
        </p:grpSpPr>
        <p:grpSp>
          <p:nvGrpSpPr>
            <p:cNvPr id="26" name="กลุ่ม 25">
              <a:extLst>
                <a:ext uri="{FF2B5EF4-FFF2-40B4-BE49-F238E27FC236}">
                  <a16:creationId xmlns:a16="http://schemas.microsoft.com/office/drawing/2014/main" xmlns="" id="{58D8A3CA-29E6-504E-B6FC-B5379A276BD4}"/>
                </a:ext>
              </a:extLst>
            </p:cNvPr>
            <p:cNvGrpSpPr/>
            <p:nvPr/>
          </p:nvGrpSpPr>
          <p:grpSpPr>
            <a:xfrm rot="10800000">
              <a:off x="1574800" y="3429000"/>
              <a:ext cx="4013200" cy="1231900"/>
              <a:chOff x="2730500" y="2007919"/>
              <a:chExt cx="4013200" cy="1231900"/>
            </a:xfrm>
          </p:grpSpPr>
          <p:sp>
            <p:nvSpPr>
              <p:cNvPr id="32" name="วงรี 31">
                <a:extLst>
                  <a:ext uri="{FF2B5EF4-FFF2-40B4-BE49-F238E27FC236}">
                    <a16:creationId xmlns:a16="http://schemas.microsoft.com/office/drawing/2014/main" xmlns="" id="{C546F94C-7B7B-9C4E-8ACC-05922137F3D4}"/>
                  </a:ext>
                </a:extLst>
              </p:cNvPr>
              <p:cNvSpPr/>
              <p:nvPr/>
            </p:nvSpPr>
            <p:spPr>
              <a:xfrm>
                <a:off x="2730500" y="2007919"/>
                <a:ext cx="1231900" cy="12319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88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cxnSp>
            <p:nvCxnSpPr>
              <p:cNvPr id="33" name="ลูกศรเชื่อมต่อแบบตรง 32">
                <a:extLst>
                  <a:ext uri="{FF2B5EF4-FFF2-40B4-BE49-F238E27FC236}">
                    <a16:creationId xmlns:a16="http://schemas.microsoft.com/office/drawing/2014/main" xmlns="" id="{7DFC84CC-9643-304D-BBF3-F5EA950A3C9B}"/>
                  </a:ext>
                </a:extLst>
              </p:cNvPr>
              <p:cNvCxnSpPr>
                <a:stCxn id="32" idx="6"/>
              </p:cNvCxnSpPr>
              <p:nvPr/>
            </p:nvCxnSpPr>
            <p:spPr>
              <a:xfrm>
                <a:off x="3962400" y="2623869"/>
                <a:ext cx="2781300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กลุ่ม 26">
              <a:extLst>
                <a:ext uri="{FF2B5EF4-FFF2-40B4-BE49-F238E27FC236}">
                  <a16:creationId xmlns:a16="http://schemas.microsoft.com/office/drawing/2014/main" xmlns="" id="{94CE54C7-00C2-8241-8D87-6F4D35FAD9F9}"/>
                </a:ext>
              </a:extLst>
            </p:cNvPr>
            <p:cNvGrpSpPr/>
            <p:nvPr/>
          </p:nvGrpSpPr>
          <p:grpSpPr>
            <a:xfrm rot="10800000">
              <a:off x="1574800" y="2003845"/>
              <a:ext cx="4013200" cy="1231900"/>
              <a:chOff x="2730500" y="3481119"/>
              <a:chExt cx="4013200" cy="1231900"/>
            </a:xfrm>
          </p:grpSpPr>
          <p:sp>
            <p:nvSpPr>
              <p:cNvPr id="30" name="วงรี 29">
                <a:extLst>
                  <a:ext uri="{FF2B5EF4-FFF2-40B4-BE49-F238E27FC236}">
                    <a16:creationId xmlns:a16="http://schemas.microsoft.com/office/drawing/2014/main" xmlns="" id="{81CF07AA-506F-C64C-BD68-C3C308B159C0}"/>
                  </a:ext>
                </a:extLst>
              </p:cNvPr>
              <p:cNvSpPr/>
              <p:nvPr/>
            </p:nvSpPr>
            <p:spPr>
              <a:xfrm>
                <a:off x="2730500" y="3481119"/>
                <a:ext cx="1231900" cy="12319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88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cxnSp>
            <p:nvCxnSpPr>
              <p:cNvPr id="31" name="ลูกศรเชื่อมต่อแบบตรง 30">
                <a:extLst>
                  <a:ext uri="{FF2B5EF4-FFF2-40B4-BE49-F238E27FC236}">
                    <a16:creationId xmlns:a16="http://schemas.microsoft.com/office/drawing/2014/main" xmlns="" id="{15942B5A-A46A-C34C-80E4-B3D55D90900A}"/>
                  </a:ext>
                </a:extLst>
              </p:cNvPr>
              <p:cNvCxnSpPr>
                <a:stCxn id="30" idx="6"/>
              </p:cNvCxnSpPr>
              <p:nvPr/>
            </p:nvCxnSpPr>
            <p:spPr>
              <a:xfrm>
                <a:off x="3962400" y="4097069"/>
                <a:ext cx="2781300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กล่องข้อความ 27"/>
            <p:cNvSpPr txBox="1"/>
            <p:nvPr/>
          </p:nvSpPr>
          <p:spPr>
            <a:xfrm>
              <a:off x="4487376" y="1955268"/>
              <a:ext cx="75474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8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+</a:t>
              </a:r>
            </a:p>
          </p:txBody>
        </p:sp>
        <p:sp>
          <p:nvSpPr>
            <p:cNvPr id="29" name="กล่องข้อความ 28"/>
            <p:cNvSpPr txBox="1"/>
            <p:nvPr/>
          </p:nvSpPr>
          <p:spPr>
            <a:xfrm>
              <a:off x="4435285" y="3295905"/>
              <a:ext cx="7547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9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857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>
          <a:xfrm>
            <a:off x="377502" y="4530766"/>
            <a:ext cx="11636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ประจุไฟฟ้าต่างชนิดกันดึงดูดกัน </a:t>
            </a:r>
            <a:endParaRPr lang="th-TH" sz="3600" b="1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xmlns="" id="{58D8A3CA-29E6-504E-B6FC-B5379A276BD4}"/>
              </a:ext>
            </a:extLst>
          </p:cNvPr>
          <p:cNvGrpSpPr/>
          <p:nvPr/>
        </p:nvGrpSpPr>
        <p:grpSpPr>
          <a:xfrm rot="10800000">
            <a:off x="6946900" y="2954996"/>
            <a:ext cx="4013200" cy="1231900"/>
            <a:chOff x="2730500" y="2007919"/>
            <a:chExt cx="4013200" cy="1231900"/>
          </a:xfrm>
        </p:grpSpPr>
        <p:sp>
          <p:nvSpPr>
            <p:cNvPr id="19" name="วงรี 18">
              <a:extLst>
                <a:ext uri="{FF2B5EF4-FFF2-40B4-BE49-F238E27FC236}">
                  <a16:creationId xmlns:a16="http://schemas.microsoft.com/office/drawing/2014/main" xmlns="" id="{C546F94C-7B7B-9C4E-8ACC-05922137F3D4}"/>
                </a:ext>
              </a:extLst>
            </p:cNvPr>
            <p:cNvSpPr/>
            <p:nvPr/>
          </p:nvSpPr>
          <p:spPr>
            <a:xfrm>
              <a:off x="2730500" y="2007919"/>
              <a:ext cx="1231900" cy="12319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8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20" name="ลูกศรเชื่อมต่อแบบตรง 19">
              <a:extLst>
                <a:ext uri="{FF2B5EF4-FFF2-40B4-BE49-F238E27FC236}">
                  <a16:creationId xmlns:a16="http://schemas.microsoft.com/office/drawing/2014/main" xmlns="" id="{7DFC84CC-9643-304D-BBF3-F5EA950A3C9B}"/>
                </a:ext>
              </a:extLst>
            </p:cNvPr>
            <p:cNvCxnSpPr>
              <a:stCxn id="19" idx="6"/>
            </p:cNvCxnSpPr>
            <p:nvPr/>
          </p:nvCxnSpPr>
          <p:spPr>
            <a:xfrm>
              <a:off x="3962400" y="2623869"/>
              <a:ext cx="278130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กล่องข้อความ 15"/>
          <p:cNvSpPr txBox="1"/>
          <p:nvPr/>
        </p:nvSpPr>
        <p:spPr>
          <a:xfrm>
            <a:off x="10139334" y="2805275"/>
            <a:ext cx="7547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</a:p>
        </p:txBody>
      </p: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xmlns="" id="{94CE54C7-00C2-8241-8D87-6F4D35FAD9F9}"/>
              </a:ext>
            </a:extLst>
          </p:cNvPr>
          <p:cNvGrpSpPr/>
          <p:nvPr/>
        </p:nvGrpSpPr>
        <p:grpSpPr>
          <a:xfrm rot="10800000" flipH="1">
            <a:off x="1429112" y="2954996"/>
            <a:ext cx="4013200" cy="1231900"/>
            <a:chOff x="2730500" y="3481119"/>
            <a:chExt cx="4013200" cy="1231900"/>
          </a:xfrm>
        </p:grpSpPr>
        <p:sp>
          <p:nvSpPr>
            <p:cNvPr id="26" name="วงรี 25">
              <a:extLst>
                <a:ext uri="{FF2B5EF4-FFF2-40B4-BE49-F238E27FC236}">
                  <a16:creationId xmlns:a16="http://schemas.microsoft.com/office/drawing/2014/main" xmlns="" id="{81CF07AA-506F-C64C-BD68-C3C308B159C0}"/>
                </a:ext>
              </a:extLst>
            </p:cNvPr>
            <p:cNvSpPr/>
            <p:nvPr/>
          </p:nvSpPr>
          <p:spPr>
            <a:xfrm>
              <a:off x="2730500" y="3481119"/>
              <a:ext cx="1231900" cy="12319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8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27" name="ลูกศรเชื่อมต่อแบบตรง 26">
              <a:extLst>
                <a:ext uri="{FF2B5EF4-FFF2-40B4-BE49-F238E27FC236}">
                  <a16:creationId xmlns:a16="http://schemas.microsoft.com/office/drawing/2014/main" xmlns="" id="{15942B5A-A46A-C34C-80E4-B3D55D90900A}"/>
                </a:ext>
              </a:extLst>
            </p:cNvPr>
            <p:cNvCxnSpPr>
              <a:stCxn id="26" idx="6"/>
            </p:cNvCxnSpPr>
            <p:nvPr/>
          </p:nvCxnSpPr>
          <p:spPr>
            <a:xfrm>
              <a:off x="3962400" y="4097069"/>
              <a:ext cx="278130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กล่องข้อความ 23"/>
          <p:cNvSpPr txBox="1"/>
          <p:nvPr/>
        </p:nvSpPr>
        <p:spPr>
          <a:xfrm flipH="1">
            <a:off x="1746124" y="2923037"/>
            <a:ext cx="7547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+</a:t>
            </a:r>
          </a:p>
        </p:txBody>
      </p:sp>
      <p:sp>
        <p:nvSpPr>
          <p:cNvPr id="25" name="กล่องข้อความ 24"/>
          <p:cNvSpPr txBox="1"/>
          <p:nvPr/>
        </p:nvSpPr>
        <p:spPr>
          <a:xfrm flipH="1">
            <a:off x="6694168" y="3287592"/>
            <a:ext cx="7547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</a:p>
        </p:txBody>
      </p:sp>
      <p:pic>
        <p:nvPicPr>
          <p:cNvPr id="30" name="รูปภาพ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9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325FA925-360E-CA43-B8EC-08185BF609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2" y="-495299"/>
            <a:ext cx="13239751" cy="8826500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659C99D4-1050-184E-A72C-19187EFBADFA}"/>
              </a:ext>
            </a:extLst>
          </p:cNvPr>
          <p:cNvGrpSpPr/>
          <p:nvPr/>
        </p:nvGrpSpPr>
        <p:grpSpPr>
          <a:xfrm>
            <a:off x="614765" y="1313411"/>
            <a:ext cx="6969934" cy="4364182"/>
            <a:chOff x="614765" y="1313411"/>
            <a:chExt cx="6969934" cy="4364182"/>
          </a:xfrm>
        </p:grpSpPr>
        <p:sp>
          <p:nvSpPr>
            <p:cNvPr id="5" name="สี่เหลี่ยมผืนผ้ามุมมน 4"/>
            <p:cNvSpPr/>
            <p:nvPr/>
          </p:nvSpPr>
          <p:spPr>
            <a:xfrm>
              <a:off x="614765" y="1313411"/>
              <a:ext cx="6969934" cy="4364182"/>
            </a:xfrm>
            <a:prstGeom prst="roundRect">
              <a:avLst>
                <a:gd name="adj" fmla="val 9238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สี่เหลี่ยมผืนผ้า 7"/>
            <p:cNvSpPr/>
            <p:nvPr/>
          </p:nvSpPr>
          <p:spPr>
            <a:xfrm>
              <a:off x="1011265" y="1567249"/>
              <a:ext cx="6176935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914400" algn="thaiDist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ำนาจไฟฟ้าที่เกิดจากประจุไฟฟ้าอยู่กับที่ในวัตถุซึ่งเกิดจากการขัดถูกันของวัตถุทำให้เกิดประจุไฟฟ้าสะสมในวัตถุ เรียกว่า </a:t>
              </a:r>
              <a:r>
                <a:rPr lang="th-TH" sz="3600" b="1" dirty="0">
                  <a:solidFill>
                    <a:schemeClr val="accent1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ไฟฟ้าสถิต </a:t>
              </a: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ประจุไฟฟ้าชนิดเดียวกันจะส่งแรงผลักกัน </a:t>
              </a:r>
              <a:b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ส่วนประจุไฟฟ้าต่างชนิดกันจะดึงดูดกัน </a:t>
              </a:r>
              <a:b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และตัวนำที่มีประจุไฟฟ้าจะดึงดูดอนุภาค</a:t>
              </a:r>
              <a:b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ที่ไม่มีประจุไฟฟ้าโดยการเหนี่ยวนำ</a:t>
              </a:r>
            </a:p>
          </p:txBody>
        </p:sp>
      </p:grp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xmlns="" id="{33C5ED9E-D6D1-3544-A8CD-D4CB60D0EDDB}"/>
              </a:ext>
            </a:extLst>
          </p:cNvPr>
          <p:cNvSpPr/>
          <p:nvPr/>
        </p:nvSpPr>
        <p:spPr>
          <a:xfrm>
            <a:off x="4420850" y="640542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319812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88800" y="5312816"/>
            <a:ext cx="11636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แรงดึงดูดที่เกิดจากการเหนี่ยวนำของประจุไฟฟ้าในวัตถุ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319" y="1611407"/>
            <a:ext cx="4766518" cy="3143269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777" y="1521429"/>
            <a:ext cx="5054648" cy="3341178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4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396123" y="636793"/>
            <a:ext cx="3713135" cy="887396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 วงจรไฟฟ้า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96124" y="1524189"/>
            <a:ext cx="56998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thaiDist"/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เครื่องใช้ในชีวิตประจำวันของเราหลายอย่างจำเป็นต้องใช้พลังงานไฟฟ้า</a:t>
            </a:r>
            <a:r>
              <a:rPr lang="en-US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เพื่อทำให้เครื่องใช้เหล่านั้นทำงานได้ </a:t>
            </a:r>
            <a:r>
              <a:rPr lang="en-US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โทรศัพท์เคลื่อนที่ คอมพิวเตอร์ โทรทัศน์ การจะนำพลังงานไฟฟ้ามาใช้งานกับเครื่องใช้ไฟฟ้านั้น จำเป็นต้องทำให้ประจุไฟฟ้าเคลื่อนที่จากแหล่งกำเนิดไฟฟ้าผ่านตัวกลางไปยังเครื่องใช้ไฟฟ้าต่าง ๆ</a:t>
            </a:r>
            <a:endParaRPr lang="th-TH" sz="3600" b="1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57B603CE-22F2-4546-948A-5E46BC2058F9}"/>
              </a:ext>
            </a:extLst>
          </p:cNvPr>
          <p:cNvSpPr/>
          <p:nvPr/>
        </p:nvSpPr>
        <p:spPr>
          <a:xfrm>
            <a:off x="6380703" y="5281612"/>
            <a:ext cx="5583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เครื่องใช้ไฟฟ้าในชีวิตประจำวัน</a:t>
            </a:r>
          </a:p>
        </p:txBody>
      </p:sp>
      <p:pic>
        <p:nvPicPr>
          <p:cNvPr id="1025" name="Picture 1" descr="page57image47652368">
            <a:extLst>
              <a:ext uri="{FF2B5EF4-FFF2-40B4-BE49-F238E27FC236}">
                <a16:creationId xmlns:a16="http://schemas.microsoft.com/office/drawing/2014/main" xmlns="" id="{E1339DE8-55F1-CA4F-A37E-DBCD06DC9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468" y="1895363"/>
            <a:ext cx="4606255" cy="3067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9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Google Drive\วิทยาศาสตร์ 1012 ป.3 - ป.6\ป.6\แก้ไข 2\3\BG\prop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324" y="209550"/>
            <a:ext cx="11616267" cy="653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93343" y="1203007"/>
            <a:ext cx="105270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thaiDist"/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เครื่องใช้ไฟฟ้าที่เราใช้ในชีวิตประจำวัน ถ้าเราไม่ได้เสียบปลั๊ก ไม่ได้เปิดสวิตช์ เครื่องใช้ไฟฟ้าเหล่านั้นก็จะไม่ทำงาน เพราะไม่มีกระแสไฟฟ้าส่งมายังเครื่องใช้ไฟฟ้า</a:t>
            </a:r>
            <a:endParaRPr lang="th-TH" sz="3600" b="1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93342" y="606782"/>
            <a:ext cx="1038063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thaiDist"/>
            <a:r>
              <a:rPr lang="th-TH" sz="38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๒.๑ วงจรไฟฟ้าอย่างง่าย ตัวนำและฉนวนไฟฟ้า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329AE88B-9314-D648-80E3-5EC68AD2CC38}"/>
              </a:ext>
            </a:extLst>
          </p:cNvPr>
          <p:cNvGrpSpPr/>
          <p:nvPr/>
        </p:nvGrpSpPr>
        <p:grpSpPr>
          <a:xfrm>
            <a:off x="3918903" y="906984"/>
            <a:ext cx="6934200" cy="4249216"/>
            <a:chOff x="4216400" y="906984"/>
            <a:chExt cx="6934200" cy="4249216"/>
          </a:xfrm>
        </p:grpSpPr>
        <p:sp>
          <p:nvSpPr>
            <p:cNvPr id="6" name="คำบรรยายภาพแบบสี่เหลี่ยมมุมมน 5">
              <a:extLst>
                <a:ext uri="{FF2B5EF4-FFF2-40B4-BE49-F238E27FC236}">
                  <a16:creationId xmlns:a16="http://schemas.microsoft.com/office/drawing/2014/main" xmlns="" id="{9FE67B8B-5C0A-E745-8910-687ABD106514}"/>
                </a:ext>
              </a:extLst>
            </p:cNvPr>
            <p:cNvSpPr/>
            <p:nvPr/>
          </p:nvSpPr>
          <p:spPr>
            <a:xfrm>
              <a:off x="4216400" y="906984"/>
              <a:ext cx="6934200" cy="4249216"/>
            </a:xfrm>
            <a:prstGeom prst="wedgeRoundRectCallout">
              <a:avLst>
                <a:gd name="adj1" fmla="val -64669"/>
                <a:gd name="adj2" fmla="val -19177"/>
                <a:gd name="adj3" fmla="val 16667"/>
              </a:avLst>
            </a:prstGeom>
            <a:solidFill>
              <a:srgbClr val="F5C6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400"/>
            </a:p>
          </p:txBody>
        </p:sp>
        <p:sp>
          <p:nvSpPr>
            <p:cNvPr id="8" name="สี่เหลี่ยมผืนผ้า 7"/>
            <p:cNvSpPr/>
            <p:nvPr/>
          </p:nvSpPr>
          <p:spPr>
            <a:xfrm>
              <a:off x="4787902" y="1069516"/>
              <a:ext cx="6101902" cy="397031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thaiDist"/>
              <a:r>
                <a:rPr lang="en-US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หลอดไฟฟ้าจะสว่างเมื่อมีการต่อถ่านไฟฉาย สายไฟฟ้า และ หลอดไฟฟ้าเข้าด้วยกัน</a:t>
              </a:r>
              <a:r>
                <a:rPr lang="th-TH" sz="36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เป็นวงจรไฟฟ้า </a:t>
              </a: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ทำให้กระแสฟ้าไหลครบวงจร เรียกว่า </a:t>
              </a:r>
              <a:r>
                <a:rPr lang="th-TH" sz="3600" b="1" dirty="0">
                  <a:solidFill>
                    <a:schemeClr val="accent5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วงจรปิด</a:t>
              </a: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ซึ่งสายไฟฟ้าทำหน้าที่เป็นตัวนำไฟฟ้า ถ้าสายไฟฟ้าขาดออกจากกัน จะทำให้กระแสไฟฟ้าไหลไม่ครบวงจร หลอดไฟฟ้าจะดับ เรียกว่า </a:t>
              </a:r>
              <a:r>
                <a:rPr lang="th-TH" sz="3600" b="1" dirty="0">
                  <a:solidFill>
                    <a:schemeClr val="accent5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วงจรเปิด </a:t>
              </a:r>
              <a:endParaRPr lang="th-TH" sz="3200" b="1" dirty="0">
                <a:solidFill>
                  <a:schemeClr val="accent5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5D74E7C2-0723-5F4E-9E71-801EEA394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002" y="257173"/>
            <a:ext cx="4114905" cy="6267450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>
          <a:xfrm>
            <a:off x="2060450" y="5790247"/>
            <a:ext cx="8664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ภาพและแผนภาพแสดงการต่อวงจรไฟฟ้าแบบวงจรปิด </a:t>
            </a:r>
          </a:p>
        </p:txBody>
      </p:sp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xmlns="" id="{B7C3483F-B584-E541-BB91-42090C21F6D8}"/>
              </a:ext>
            </a:extLst>
          </p:cNvPr>
          <p:cNvGrpSpPr/>
          <p:nvPr/>
        </p:nvGrpSpPr>
        <p:grpSpPr>
          <a:xfrm>
            <a:off x="419100" y="1177997"/>
            <a:ext cx="11334750" cy="4525317"/>
            <a:chOff x="419100" y="742950"/>
            <a:chExt cx="11334750" cy="4525317"/>
          </a:xfrm>
        </p:grpSpPr>
        <p:sp>
          <p:nvSpPr>
            <p:cNvPr id="3" name="สี่เหลี่ยมผืนผ้ามุมมน 2"/>
            <p:cNvSpPr/>
            <p:nvPr/>
          </p:nvSpPr>
          <p:spPr>
            <a:xfrm>
              <a:off x="419100" y="742950"/>
              <a:ext cx="11334750" cy="4525317"/>
            </a:xfrm>
            <a:prstGeom prst="roundRect">
              <a:avLst/>
            </a:prstGeom>
            <a:solidFill>
              <a:srgbClr val="F593E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กล่องข้อความ 1"/>
            <p:cNvSpPr txBox="1"/>
            <p:nvPr/>
          </p:nvSpPr>
          <p:spPr>
            <a:xfrm>
              <a:off x="1223319" y="2100649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th-TH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xmlns="" id="{654222CD-63B2-714E-90B1-443FC66AE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7050" y="1358900"/>
              <a:ext cx="5382081" cy="3530600"/>
            </a:xfrm>
            <a:prstGeom prst="rect">
              <a:avLst/>
            </a:prstGeom>
          </p:spPr>
        </p:pic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xmlns="" id="{50FBD58B-8EDC-AC4E-9FD6-48A7A69F5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375" y="1128068"/>
              <a:ext cx="4968125" cy="3733493"/>
            </a:xfrm>
            <a:prstGeom prst="rect">
              <a:avLst/>
            </a:prstGeom>
          </p:spPr>
        </p:pic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1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774700" y="5833417"/>
            <a:ext cx="8664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ภาพและแผนภาพแสดงการต่อวงจรไฟฟ้าแบบวงจรเปิด </a:t>
            </a:r>
          </a:p>
        </p:txBody>
      </p:sp>
      <p:grpSp>
        <p:nvGrpSpPr>
          <p:cNvPr id="5" name="กลุ่ม 4"/>
          <p:cNvGrpSpPr/>
          <p:nvPr/>
        </p:nvGrpSpPr>
        <p:grpSpPr>
          <a:xfrm>
            <a:off x="419100" y="1136650"/>
            <a:ext cx="11334750" cy="4525317"/>
            <a:chOff x="419100" y="742950"/>
            <a:chExt cx="11334750" cy="4525317"/>
          </a:xfrm>
        </p:grpSpPr>
        <p:sp>
          <p:nvSpPr>
            <p:cNvPr id="8" name="สี่เหลี่ยมผืนผ้ามุมมน 7"/>
            <p:cNvSpPr/>
            <p:nvPr/>
          </p:nvSpPr>
          <p:spPr>
            <a:xfrm>
              <a:off x="419100" y="742950"/>
              <a:ext cx="11334750" cy="452531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รูปภาพ 5">
              <a:extLst>
                <a:ext uri="{FF2B5EF4-FFF2-40B4-BE49-F238E27FC236}">
                  <a16:creationId xmlns:a16="http://schemas.microsoft.com/office/drawing/2014/main" xmlns="" id="{74952D29-B032-DB48-AB63-E8D3CFD63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1010" y="1430588"/>
              <a:ext cx="4990000" cy="3311024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3319" y="1430587"/>
              <a:ext cx="4356166" cy="3325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7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356A3E41-B3C5-A042-93CC-46717AA12855}"/>
              </a:ext>
            </a:extLst>
          </p:cNvPr>
          <p:cNvSpPr/>
          <p:nvPr/>
        </p:nvSpPr>
        <p:spPr>
          <a:xfrm>
            <a:off x="4420850" y="640542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230292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Google Drive\วิทยาศาสตร์ 1012 ป.3 - ป.6\ป.6\แก้ไข 2\Charactor\BG-Ti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4156"/>
            <a:ext cx="12192000" cy="692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คำบรรยายภาพแบบสี่เหลี่ยมมุมมน 5">
            <a:extLst>
              <a:ext uri="{FF2B5EF4-FFF2-40B4-BE49-F238E27FC236}">
                <a16:creationId xmlns:a16="http://schemas.microsoft.com/office/drawing/2014/main" xmlns="" id="{68298B6B-0ACC-A649-BD40-5EE896A223E4}"/>
              </a:ext>
            </a:extLst>
          </p:cNvPr>
          <p:cNvSpPr/>
          <p:nvPr/>
        </p:nvSpPr>
        <p:spPr>
          <a:xfrm>
            <a:off x="597812" y="1140700"/>
            <a:ext cx="7351143" cy="2657476"/>
          </a:xfrm>
          <a:prstGeom prst="wedgeRoundRectCallout">
            <a:avLst>
              <a:gd name="adj1" fmla="val 70943"/>
              <a:gd name="adj2" fmla="val -12332"/>
              <a:gd name="adj3" fmla="val 16667"/>
            </a:avLst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914400" algn="thaiDist"/>
            <a:r>
              <a:rPr lang="th-TH" sz="36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สัญลักษณ์ที่ใช้ในวงจรไฟฟ้า </a:t>
            </a: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แทนตัวอุปกรณ์</a:t>
            </a:r>
            <a:b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จะถูกใช้ในแผนภาพวงจรเพื่อแสดงให้เห็นการต่อเข้าด้วยกันของวงจร ดังนี้</a:t>
            </a:r>
            <a:endParaRPr lang="th-TH" sz="3600" b="1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3" descr="D:\Google Drive\วิทยาศาสตร์ 1012 ป.3 - ป.6\ป.6\แก้ไข 2\Charactor\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887" y="1008285"/>
            <a:ext cx="2824017" cy="508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4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289" y="1450223"/>
            <a:ext cx="6019402" cy="4626920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xmlns="" id="{0BBFF317-3C94-9942-8A89-D5FE3E99736D}"/>
              </a:ext>
            </a:extLst>
          </p:cNvPr>
          <p:cNvSpPr txBox="1"/>
          <p:nvPr/>
        </p:nvSpPr>
        <p:spPr>
          <a:xfrm>
            <a:off x="2576450" y="673100"/>
            <a:ext cx="9294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สัญลักษณ์ของส่วนประกอบต่าง ๆ ในการต่อวงจรไฟฟ้า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มุมมน 5"/>
          <p:cNvSpPr/>
          <p:nvPr/>
        </p:nvSpPr>
        <p:spPr>
          <a:xfrm>
            <a:off x="419100" y="1034675"/>
            <a:ext cx="11334750" cy="49460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018357" y="1252750"/>
            <a:ext cx="8170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938" algn="ctr"/>
            <a:r>
              <a:rPr lang="th-TH" sz="36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ภาพและแผนภาพแสดงการต่อวงจรไฟฟ้า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495" y="2002856"/>
            <a:ext cx="8163110" cy="3430352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6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Google Drive\วิทยาศาสตร์ 1012 ป.3 - ป.6\ป.6\แก้ไข 2\1\BG\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คำบรรยายภาพแบบสี่เหลี่ยมมุมมน 5">
            <a:extLst>
              <a:ext uri="{FF2B5EF4-FFF2-40B4-BE49-F238E27FC236}">
                <a16:creationId xmlns:a16="http://schemas.microsoft.com/office/drawing/2014/main" xmlns="" id="{FD91AF91-7872-F748-A972-AAB1F64B9F61}"/>
              </a:ext>
            </a:extLst>
          </p:cNvPr>
          <p:cNvSpPr/>
          <p:nvPr/>
        </p:nvSpPr>
        <p:spPr>
          <a:xfrm>
            <a:off x="3474977" y="734519"/>
            <a:ext cx="7251700" cy="5367692"/>
          </a:xfrm>
          <a:prstGeom prst="wedgeRoundRectCallout">
            <a:avLst>
              <a:gd name="adj1" fmla="val -59676"/>
              <a:gd name="adj2" fmla="val -3237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/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xmlns="" id="{979A6977-BB2B-E24C-ADF2-B4BEAF0AB767}"/>
              </a:ext>
            </a:extLst>
          </p:cNvPr>
          <p:cNvSpPr/>
          <p:nvPr/>
        </p:nvSpPr>
        <p:spPr>
          <a:xfrm>
            <a:off x="3934589" y="922889"/>
            <a:ext cx="6578598" cy="507831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วงจรไฟฟ้าอย่างง่ายประกอบด้วยแหล่งกำเนิดไฟฟ้า สายไฟฟ้า และเครื่องใช้ไฟฟ้าหรืออุปกรณ์ไฟฟ้า 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แหล่งกำเนิดไฟฟ้า เช่น ถ่านไฟฉาย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หรือแบตเตอรี่ ทำหน้าที่ให้พลังงานไฟฟ้า สายไฟฟ้าเป็นตัวนำไฟฟ้า ทำหน้าที่เชื่อมต่อระหว่าง แหล่งกำเนิดไฟฟ้าและเครื่องใช้ไฟฟ้าเข้าด้วยกัน เครื่องใช้ไฟฟ้ามีหน้าที่เปลี่ยนพลังงานไฟฟ้าเป็นพลังงานอื่น</a:t>
            </a:r>
            <a:endParaRPr lang="th-TH" sz="3600" b="1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E42C086B-1735-D447-9A9C-8F63C9812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302" y="326738"/>
            <a:ext cx="2805797" cy="5509565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xmlns="" id="{098BC0C3-3792-B847-B8F4-ADE6A25EA622}"/>
              </a:ext>
            </a:extLst>
          </p:cNvPr>
          <p:cNvSpPr/>
          <p:nvPr/>
        </p:nvSpPr>
        <p:spPr>
          <a:xfrm>
            <a:off x="4420850" y="640542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27486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Google Drive\วิทยาศาสตร์ 1012 ป.3 - ป.6\ป.6\แก้ไข 2\1\BG\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ACA7CCB2-43F7-834A-941D-ECC97C0D8838}"/>
              </a:ext>
            </a:extLst>
          </p:cNvPr>
          <p:cNvGrpSpPr/>
          <p:nvPr/>
        </p:nvGrpSpPr>
        <p:grpSpPr>
          <a:xfrm>
            <a:off x="4216400" y="1440384"/>
            <a:ext cx="7251700" cy="3017316"/>
            <a:chOff x="4216400" y="1440384"/>
            <a:chExt cx="7251700" cy="3017316"/>
          </a:xfrm>
        </p:grpSpPr>
        <p:sp>
          <p:nvSpPr>
            <p:cNvPr id="6" name="คำบรรยายภาพแบบสี่เหลี่ยมมุมมน 5">
              <a:extLst>
                <a:ext uri="{FF2B5EF4-FFF2-40B4-BE49-F238E27FC236}">
                  <a16:creationId xmlns:a16="http://schemas.microsoft.com/office/drawing/2014/main" xmlns="" id="{FD91AF91-7872-F748-A972-AAB1F64B9F61}"/>
                </a:ext>
              </a:extLst>
            </p:cNvPr>
            <p:cNvSpPr/>
            <p:nvPr/>
          </p:nvSpPr>
          <p:spPr>
            <a:xfrm>
              <a:off x="4216400" y="1440384"/>
              <a:ext cx="7251700" cy="3017316"/>
            </a:xfrm>
            <a:prstGeom prst="wedgeRoundRectCallout">
              <a:avLst>
                <a:gd name="adj1" fmla="val -71149"/>
                <a:gd name="adj2" fmla="val -43202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400"/>
            </a:p>
          </p:txBody>
        </p:sp>
        <p:sp>
          <p:nvSpPr>
            <p:cNvPr id="9" name="สี่เหลี่ยมผืนผ้า 8">
              <a:extLst>
                <a:ext uri="{FF2B5EF4-FFF2-40B4-BE49-F238E27FC236}">
                  <a16:creationId xmlns:a16="http://schemas.microsoft.com/office/drawing/2014/main" xmlns="" id="{979A6977-BB2B-E24C-ADF2-B4BEAF0AB767}"/>
                </a:ext>
              </a:extLst>
            </p:cNvPr>
            <p:cNvSpPr/>
            <p:nvPr/>
          </p:nvSpPr>
          <p:spPr>
            <a:xfrm>
              <a:off x="4572002" y="1787663"/>
              <a:ext cx="6578598" cy="230832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วัสดุที่นำไฟฟ้าได้ เมื่อต่อกับวงจรไฟฟ้า</a:t>
              </a:r>
              <a:br>
                <a:rPr lang="th-TH" sz="3600" b="1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จะทำให้หลอดไฟฟ้าสว่าง เรียกว่า </a:t>
              </a:r>
              <a:r>
                <a:rPr lang="th-TH" sz="3600" b="1" dirty="0">
                  <a:solidFill>
                    <a:schemeClr val="accent5"/>
                  </a:solidFill>
                  <a:effectLst/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ตัวนำไฟฟ้</a:t>
              </a:r>
              <a:r>
                <a:rPr lang="th-TH" sz="3600" b="1" dirty="0">
                  <a:solidFill>
                    <a:schemeClr val="accent5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า </a:t>
              </a:r>
              <a:br>
                <a:rPr lang="th-TH" sz="3600" b="1" dirty="0">
                  <a:solidFill>
                    <a:schemeClr val="accent5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ส่วนวัสดุที่ไม่นำไฟฟ้าเมื่อต่อกับวงจรไฟฟ้า</a:t>
              </a:r>
              <a:b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จะทำให้หลอดไฟฟ้าไม่สว่าง เรียกว่า </a:t>
              </a:r>
              <a:r>
                <a:rPr lang="th-TH" sz="3600" b="1" dirty="0">
                  <a:solidFill>
                    <a:schemeClr val="accent5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ฉนวนไฟฟ้า</a:t>
              </a:r>
              <a:endParaRPr lang="th-TH" sz="3600" b="1" dirty="0">
                <a:solidFill>
                  <a:schemeClr val="accent5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C06029C2-9EE2-594E-B21E-A61D47DF1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3725" y="237842"/>
            <a:ext cx="3027729" cy="6115721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xmlns="" id="{0C2931D1-0162-9C41-AB0B-742DC5B5FD81}"/>
              </a:ext>
            </a:extLst>
          </p:cNvPr>
          <p:cNvSpPr/>
          <p:nvPr/>
        </p:nvSpPr>
        <p:spPr>
          <a:xfrm>
            <a:off x="4420850" y="640542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256772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1694604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" name="กลุ่ม 2"/>
          <p:cNvGrpSpPr/>
          <p:nvPr/>
        </p:nvGrpSpPr>
        <p:grpSpPr>
          <a:xfrm>
            <a:off x="1424029" y="946298"/>
            <a:ext cx="10380636" cy="1349265"/>
            <a:chOff x="1424029" y="946298"/>
            <a:chExt cx="10380636" cy="1349265"/>
          </a:xfrm>
        </p:grpSpPr>
        <p:sp>
          <p:nvSpPr>
            <p:cNvPr id="15" name="สี่เหลี่ยมผืนผ้ามุมมน 14"/>
            <p:cNvSpPr/>
            <p:nvPr/>
          </p:nvSpPr>
          <p:spPr>
            <a:xfrm>
              <a:off x="1584250" y="946298"/>
              <a:ext cx="9335387" cy="1349265"/>
            </a:xfrm>
            <a:prstGeom prst="roundRect">
              <a:avLst/>
            </a:prstGeom>
            <a:solidFill>
              <a:srgbClr val="F99D3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สี่เหลี่ยมผืนผ้า 7"/>
            <p:cNvSpPr/>
            <p:nvPr/>
          </p:nvSpPr>
          <p:spPr>
            <a:xfrm>
              <a:off x="1424029" y="1095234"/>
              <a:ext cx="103806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914400" algn="thaiDist"/>
              <a:r>
                <a:rPr lang="th-TH" sz="3600" b="1" dirty="0">
                  <a:solidFill>
                    <a:srgbClr val="FFFF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ตัวนำไฟฟ้า</a:t>
              </a:r>
            </a:p>
          </p:txBody>
        </p:sp>
        <p:sp>
          <p:nvSpPr>
            <p:cNvPr id="9" name="สี่เหลี่ยมผืนผ้า 8"/>
            <p:cNvSpPr/>
            <p:nvPr/>
          </p:nvSpPr>
          <p:spPr>
            <a:xfrm>
              <a:off x="3895298" y="1095234"/>
              <a:ext cx="646081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วัสดุที่ให้ประจุไฟฟ้าผ่านได้ ส่วนมากเป็นโลหะ เช่น เงิน ทองแดง อะลูมิเนียม</a:t>
              </a:r>
            </a:p>
          </p:txBody>
        </p:sp>
      </p:grp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14" y="2960944"/>
            <a:ext cx="3665537" cy="2438163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184" y="2785400"/>
            <a:ext cx="4061832" cy="3019752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66" y="2262180"/>
            <a:ext cx="3327399" cy="3218700"/>
          </a:xfrm>
          <a:prstGeom prst="rect">
            <a:avLst/>
          </a:prstGeom>
        </p:spPr>
      </p:pic>
      <p:sp>
        <p:nvSpPr>
          <p:cNvPr id="12" name="สี่เหลี่ยมผืนผ้า 11"/>
          <p:cNvSpPr/>
          <p:nvPr/>
        </p:nvSpPr>
        <p:spPr>
          <a:xfrm>
            <a:off x="1114032" y="5639646"/>
            <a:ext cx="1832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เงิน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5391994" y="5639646"/>
            <a:ext cx="1832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ทองแดง</a:t>
            </a: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8845381" y="5639646"/>
            <a:ext cx="2591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อะลูมิเนียม</a:t>
            </a:r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1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1329069" y="747175"/>
            <a:ext cx="11217933" cy="1252478"/>
            <a:chOff x="1329069" y="871870"/>
            <a:chExt cx="11217933" cy="1252478"/>
          </a:xfrm>
        </p:grpSpPr>
        <p:sp>
          <p:nvSpPr>
            <p:cNvPr id="10" name="สี่เหลี่ยมผืนผ้ามุมมน 9"/>
            <p:cNvSpPr/>
            <p:nvPr/>
          </p:nvSpPr>
          <p:spPr>
            <a:xfrm>
              <a:off x="1329069" y="871870"/>
              <a:ext cx="9683693" cy="1252478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/>
            </a:p>
          </p:txBody>
        </p:sp>
        <p:sp>
          <p:nvSpPr>
            <p:cNvPr id="8" name="สี่เหลี่ยมผืนผ้า 7"/>
            <p:cNvSpPr/>
            <p:nvPr/>
          </p:nvSpPr>
          <p:spPr>
            <a:xfrm>
              <a:off x="2166366" y="1011744"/>
              <a:ext cx="103806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914400" algn="thaiDist"/>
              <a:r>
                <a:rPr lang="th-TH" sz="3600" b="1" dirty="0">
                  <a:solidFill>
                    <a:srgbClr val="FFFF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ฉนวนไฟฟ้า</a:t>
              </a:r>
            </a:p>
          </p:txBody>
        </p:sp>
      </p:grpSp>
      <p:sp>
        <p:nvSpPr>
          <p:cNvPr id="9" name="สี่เหลี่ยมผืนผ้า 8"/>
          <p:cNvSpPr/>
          <p:nvPr/>
        </p:nvSpPr>
        <p:spPr>
          <a:xfrm>
            <a:off x="4812189" y="870422"/>
            <a:ext cx="82640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วัสดุที่ไม่ให้ประจุไฟฟ้าไหลผ่าน </a:t>
            </a:r>
          </a:p>
          <a:p>
            <a:pPr algn="thaiDist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ยาง ผ้า แก้ว พลาสติก</a:t>
            </a: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408263" y="5275346"/>
            <a:ext cx="1832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ยาง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9180663" y="5275346"/>
            <a:ext cx="1832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พลาสติก</a:t>
            </a: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4609732" y="5275346"/>
            <a:ext cx="2591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ผ้า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697985"/>
            <a:ext cx="3817937" cy="2319524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237" y="2124348"/>
            <a:ext cx="3270905" cy="3270905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453" y="2931559"/>
            <a:ext cx="4076827" cy="2463694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9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Google Drive\วิทยาศาสตร์ 1012 ป.3 - ป.6\ป.6\แก้ไข 2\3\BG\BG_3_J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011265" y="852835"/>
            <a:ext cx="96439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thaiDist"/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ี่เครื่องใช้ไฟฟ้าจะทำงานได้ต้องมีการเสียบปลั๊กและเปิดสวิตช์เพื่อให้กระแสไฟฟ้าไหลจากแหล่งกำเนิดไฟฟ้าไปยังเครื่องใช้ไฟฟ้า แหล่งกำเนิดไฟฟ้ามีหลายประเภท เช่น ถ่านไฟฉาย แบตเตอรี่ และเครื่องกำเนิดไฟฟ้า</a:t>
            </a:r>
            <a:endParaRPr lang="th-TH" sz="3600" b="1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85124" y="298837"/>
            <a:ext cx="1038063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thaiDist"/>
            <a:r>
              <a:rPr lang="th-TH" sz="38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๒.๒ แหล่งพลังงานไฟฟ้า</a:t>
            </a:r>
          </a:p>
        </p:txBody>
      </p:sp>
      <p:pic>
        <p:nvPicPr>
          <p:cNvPr id="10242" name="Picture 2" descr="D:\Google Drive\วิทยาศาสตร์ 1012 ป.3 - ป.6\ป.6\แก้ไข 2\3\BG\prop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00" b="4534"/>
          <a:stretch/>
        </p:blipFill>
        <p:spPr bwMode="auto">
          <a:xfrm>
            <a:off x="1011265" y="2583780"/>
            <a:ext cx="11157879" cy="374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xmlns="" id="{B0CD6716-EABD-6540-997E-38E4CF7D2B13}"/>
              </a:ext>
            </a:extLst>
          </p:cNvPr>
          <p:cNvSpPr/>
          <p:nvPr/>
        </p:nvSpPr>
        <p:spPr>
          <a:xfrm>
            <a:off x="4420850" y="640542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97589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D:\Google Drive\วิทยาศาสตร์ 1012 ป.3 - ป.6\ป.6\แก้ไข 2\3\BG\BG_3_J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011265" y="358572"/>
            <a:ext cx="91106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thaiDist"/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ในชีวิตประจำวัน แหล่งพลังงานไฟฟ้ามีหลายประเภท เช่น เซลล์ไฟฟ้า</a:t>
            </a:r>
            <a: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เคมี เครื่อง</a:t>
            </a: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กำเนิดไฟฟ้า เซลล์สุริยะ</a:t>
            </a:r>
          </a:p>
          <a:p>
            <a:pPr indent="914400" algn="thaiDist"/>
            <a:r>
              <a:rPr lang="th-TH" sz="3600" b="1" dirty="0">
                <a:solidFill>
                  <a:schemeClr val="accent5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เซลล์ไฟฟ้าเคมี </a:t>
            </a: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เป็นอุปกรณ์ที่ทำหน้าที่เปลี่ยนพลังงานเคมีให้เป็น</a:t>
            </a:r>
            <a:b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พลังงานไฟฟ้า แบ่งเป็น ๒ ชนิด ได้แก่</a:t>
            </a:r>
            <a:endParaRPr lang="th-TH" sz="3600" b="1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xmlns="" id="{D58FA2EC-3C72-474F-8C92-6F63195EAE6E}"/>
              </a:ext>
            </a:extLst>
          </p:cNvPr>
          <p:cNvSpPr/>
          <p:nvPr/>
        </p:nvSpPr>
        <p:spPr>
          <a:xfrm>
            <a:off x="7534949" y="5465962"/>
            <a:ext cx="33728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แบตเตอรี่</a:t>
            </a: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02CD807F-EA79-E648-B638-CAE50DDF6068}"/>
              </a:ext>
            </a:extLst>
          </p:cNvPr>
          <p:cNvGrpSpPr/>
          <p:nvPr/>
        </p:nvGrpSpPr>
        <p:grpSpPr>
          <a:xfrm>
            <a:off x="1217550" y="2727662"/>
            <a:ext cx="4793533" cy="2513333"/>
            <a:chOff x="1217550" y="2727662"/>
            <a:chExt cx="4793533" cy="2513333"/>
          </a:xfrm>
        </p:grpSpPr>
        <p:sp>
          <p:nvSpPr>
            <p:cNvPr id="12" name="สี่เหลี่ยมผืนผ้ามุมมน 11"/>
            <p:cNvSpPr/>
            <p:nvPr/>
          </p:nvSpPr>
          <p:spPr>
            <a:xfrm>
              <a:off x="1217550" y="2727662"/>
              <a:ext cx="4793533" cy="251333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xmlns="" id="{14CAFB13-FA52-DC41-8F8A-909B2B123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1476" y="3043841"/>
              <a:ext cx="3609374" cy="2155421"/>
            </a:xfrm>
            <a:prstGeom prst="rect">
              <a:avLst/>
            </a:prstGeom>
          </p:spPr>
        </p:pic>
      </p:grp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xmlns="" id="{19A1AA0B-B18F-1E46-9FF8-C8D1A747E21D}"/>
              </a:ext>
            </a:extLst>
          </p:cNvPr>
          <p:cNvSpPr/>
          <p:nvPr/>
        </p:nvSpPr>
        <p:spPr>
          <a:xfrm>
            <a:off x="1408050" y="5507695"/>
            <a:ext cx="37988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ถ่านไฟฉาย</a:t>
            </a:r>
          </a:p>
        </p:txBody>
      </p:sp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xmlns="" id="{F811D2D8-A67D-3C4C-8341-CF559504DA05}"/>
              </a:ext>
            </a:extLst>
          </p:cNvPr>
          <p:cNvGrpSpPr/>
          <p:nvPr/>
        </p:nvGrpSpPr>
        <p:grpSpPr>
          <a:xfrm>
            <a:off x="7105650" y="2727662"/>
            <a:ext cx="4095750" cy="2513333"/>
            <a:chOff x="7105650" y="2727662"/>
            <a:chExt cx="4095750" cy="2513333"/>
          </a:xfrm>
        </p:grpSpPr>
        <p:sp>
          <p:nvSpPr>
            <p:cNvPr id="13" name="สี่เหลี่ยมผืนผ้ามุมมน 12"/>
            <p:cNvSpPr/>
            <p:nvPr/>
          </p:nvSpPr>
          <p:spPr>
            <a:xfrm>
              <a:off x="7105650" y="2727662"/>
              <a:ext cx="4095750" cy="2513333"/>
            </a:xfrm>
            <a:prstGeom prst="roundRect">
              <a:avLst/>
            </a:prstGeom>
            <a:solidFill>
              <a:srgbClr val="F5C6D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xmlns="" id="{555DC2EA-5CC6-AE49-85D1-4FC814832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990" y="3043840"/>
              <a:ext cx="2488733" cy="1957285"/>
            </a:xfrm>
            <a:prstGeom prst="rect">
              <a:avLst/>
            </a:prstGeom>
          </p:spPr>
        </p:pic>
      </p:grpSp>
      <p:pic>
        <p:nvPicPr>
          <p:cNvPr id="14" name="รูปภาพ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xmlns="" id="{201E547D-111A-1743-8CF6-A811837C01A4}"/>
              </a:ext>
            </a:extLst>
          </p:cNvPr>
          <p:cNvSpPr/>
          <p:nvPr/>
        </p:nvSpPr>
        <p:spPr>
          <a:xfrm>
            <a:off x="4420850" y="640542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61421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Google Drive\วิทยาศาสตร์ 1012 ป.3 - ป.6\ป.6\แก้ไข 2\3\BG\BG_3_J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486582" y="2434297"/>
            <a:ext cx="47458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thaiDist"/>
            <a:r>
              <a:rPr lang="th-TH" sz="3600" b="1" dirty="0">
                <a:solidFill>
                  <a:schemeClr val="accent5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เครื่องกำเนิดไฟฟ้า (ไดนาโม) </a:t>
            </a: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เป็นอุปกรณ์ที่ทำหน้าที่เปลี่ยนพลังงานกลให้เป็นพลังงานไฟฟ้า</a:t>
            </a:r>
            <a:endParaRPr lang="th-TH" sz="3600" b="1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25880466-6412-C841-8B60-055EC6F9C996}"/>
              </a:ext>
            </a:extLst>
          </p:cNvPr>
          <p:cNvGrpSpPr/>
          <p:nvPr/>
        </p:nvGrpSpPr>
        <p:grpSpPr>
          <a:xfrm>
            <a:off x="6047844" y="1384300"/>
            <a:ext cx="5140856" cy="3670520"/>
            <a:chOff x="6217972" y="1384300"/>
            <a:chExt cx="5140856" cy="3670520"/>
          </a:xfrm>
        </p:grpSpPr>
        <p:sp>
          <p:nvSpPr>
            <p:cNvPr id="6" name="สี่เหลี่ยมผืนผ้ามุมมน 5"/>
            <p:cNvSpPr/>
            <p:nvPr/>
          </p:nvSpPr>
          <p:spPr>
            <a:xfrm>
              <a:off x="6217972" y="1384300"/>
              <a:ext cx="5140856" cy="367052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97" name="Picture 1" descr="page66image47680352">
              <a:extLst>
                <a:ext uri="{FF2B5EF4-FFF2-40B4-BE49-F238E27FC236}">
                  <a16:creationId xmlns:a16="http://schemas.microsoft.com/office/drawing/2014/main" xmlns="" id="{2809E1EA-C3C0-EA46-B6FE-C67F761746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0502" y="1750755"/>
              <a:ext cx="4368800" cy="3075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xmlns="" id="{5DDBBDF9-F413-EA49-BC8F-81D8BF42BBE9}"/>
              </a:ext>
            </a:extLst>
          </p:cNvPr>
          <p:cNvSpPr/>
          <p:nvPr/>
        </p:nvSpPr>
        <p:spPr>
          <a:xfrm>
            <a:off x="6548174" y="5333528"/>
            <a:ext cx="4191000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ไดนาโม</a:t>
            </a: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xmlns="" id="{19DDE53F-F592-8744-BC52-815A4CC550DD}"/>
              </a:ext>
            </a:extLst>
          </p:cNvPr>
          <p:cNvSpPr/>
          <p:nvPr/>
        </p:nvSpPr>
        <p:spPr>
          <a:xfrm>
            <a:off x="4420850" y="640542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401992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1B0D7C67-979E-994A-B0A8-79315072635D}"/>
              </a:ext>
            </a:extLst>
          </p:cNvPr>
          <p:cNvSpPr/>
          <p:nvPr/>
        </p:nvSpPr>
        <p:spPr>
          <a:xfrm>
            <a:off x="4420850" y="640542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338760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Google Drive\วิทยาศาสตร์ 1012 ป.3 - ป.6\ป.6\แก้ไข 2\3\BG\BG_3_J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7504031" y="2226362"/>
            <a:ext cx="40727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thaiDist"/>
            <a:r>
              <a:rPr lang="th-TH" sz="3600" b="1" dirty="0">
                <a:solidFill>
                  <a:schemeClr val="accent5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เซลล์สุริยะ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เป็นอุปกรณ์ที่ใช้สำหรับเปลี่ยนพลังงานแสงอาทิตย์เป็นพลังงานไฟฟ้า</a:t>
            </a:r>
          </a:p>
        </p:txBody>
      </p:sp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xmlns="" id="{BCFF886F-E773-544D-9550-5CB397B87A8E}"/>
              </a:ext>
            </a:extLst>
          </p:cNvPr>
          <p:cNvGrpSpPr/>
          <p:nvPr/>
        </p:nvGrpSpPr>
        <p:grpSpPr>
          <a:xfrm>
            <a:off x="580862" y="966474"/>
            <a:ext cx="6753388" cy="4227936"/>
            <a:chOff x="580862" y="966474"/>
            <a:chExt cx="6753388" cy="4227936"/>
          </a:xfrm>
        </p:grpSpPr>
        <p:sp>
          <p:nvSpPr>
            <p:cNvPr id="6" name="สี่เหลี่ยมผืนผ้ามุมมน 5"/>
            <p:cNvSpPr/>
            <p:nvPr/>
          </p:nvSpPr>
          <p:spPr>
            <a:xfrm>
              <a:off x="580862" y="966474"/>
              <a:ext cx="6753388" cy="42279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1" name="Picture 1" descr="page66image47684720">
              <a:extLst>
                <a:ext uri="{FF2B5EF4-FFF2-40B4-BE49-F238E27FC236}">
                  <a16:creationId xmlns:a16="http://schemas.microsoft.com/office/drawing/2014/main" xmlns="" id="{8DB6CF0D-A57D-4D41-ACDC-E2C23E5940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519" y="1587500"/>
              <a:ext cx="5613962" cy="3035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xmlns="" id="{A4CEE465-5A4C-9F43-8B1C-A54000601D47}"/>
              </a:ext>
            </a:extLst>
          </p:cNvPr>
          <p:cNvSpPr/>
          <p:nvPr/>
        </p:nvSpPr>
        <p:spPr>
          <a:xfrm>
            <a:off x="1816141" y="5349964"/>
            <a:ext cx="4072718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เซลล์สุริยะ</a:t>
            </a: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xmlns="" id="{076E7A35-B534-7F47-8FD4-79705B0F88DC}"/>
              </a:ext>
            </a:extLst>
          </p:cNvPr>
          <p:cNvSpPr/>
          <p:nvPr/>
        </p:nvSpPr>
        <p:spPr>
          <a:xfrm>
            <a:off x="4420850" y="640542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90178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Google Drive\วิทยาศาสตร์ 1012 ป.3 - ป.6\ป.6\แก้ไข 2\3\BG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xmlns="" id="{C06029C2-9EE2-594E-B21E-A61D47DF1A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35"/>
          <a:stretch/>
        </p:blipFill>
        <p:spPr>
          <a:xfrm flipH="1">
            <a:off x="0" y="1255387"/>
            <a:ext cx="4083359" cy="5152092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สี่เหลี่ยมผืนผ้ามุมมน 6">
            <a:extLst>
              <a:ext uri="{FF2B5EF4-FFF2-40B4-BE49-F238E27FC236}">
                <a16:creationId xmlns:a16="http://schemas.microsoft.com/office/drawing/2014/main" xmlns="" id="{962E2498-8A74-AF4B-B744-032C216D9B9D}"/>
              </a:ext>
            </a:extLst>
          </p:cNvPr>
          <p:cNvSpPr/>
          <p:nvPr/>
        </p:nvSpPr>
        <p:spPr>
          <a:xfrm>
            <a:off x="829683" y="306713"/>
            <a:ext cx="4885317" cy="94867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๓. การต่อวงจรไฟฟ้า</a:t>
            </a: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DBA38D92-54D1-694D-A92F-8126803F72CB}"/>
              </a:ext>
            </a:extLst>
          </p:cNvPr>
          <p:cNvGrpSpPr/>
          <p:nvPr/>
        </p:nvGrpSpPr>
        <p:grpSpPr>
          <a:xfrm>
            <a:off x="3272341" y="2119510"/>
            <a:ext cx="10380636" cy="3856334"/>
            <a:chOff x="3272341" y="2119510"/>
            <a:chExt cx="10380636" cy="3856334"/>
          </a:xfrm>
        </p:grpSpPr>
        <p:sp>
          <p:nvSpPr>
            <p:cNvPr id="10" name="คำบรรยายภาพแบบสี่เหลี่ยมมุมมน 9">
              <a:extLst>
                <a:ext uri="{FF2B5EF4-FFF2-40B4-BE49-F238E27FC236}">
                  <a16:creationId xmlns:a16="http://schemas.microsoft.com/office/drawing/2014/main" xmlns="" id="{FD91AF91-7872-F748-A972-AAB1F64B9F61}"/>
                </a:ext>
              </a:extLst>
            </p:cNvPr>
            <p:cNvSpPr/>
            <p:nvPr/>
          </p:nvSpPr>
          <p:spPr>
            <a:xfrm>
              <a:off x="3797607" y="2119510"/>
              <a:ext cx="8019991" cy="3856334"/>
            </a:xfrm>
            <a:prstGeom prst="wedgeRoundRectCallout">
              <a:avLst>
                <a:gd name="adj1" fmla="val -65370"/>
                <a:gd name="adj2" fmla="val -42360"/>
                <a:gd name="adj3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400"/>
            </a:p>
          </p:txBody>
        </p:sp>
        <p:sp>
          <p:nvSpPr>
            <p:cNvPr id="8" name="สี่เหลี่ยมผืนผ้า 7"/>
            <p:cNvSpPr/>
            <p:nvPr/>
          </p:nvSpPr>
          <p:spPr>
            <a:xfrm>
              <a:off x="4159850" y="3107445"/>
              <a:ext cx="7295507" cy="230832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914400" algn="thaiDist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วงจรไฟฟ้าที่ประกอบด้วยเซลล์ไฟฟ้า ตัวนำไฟฟ้า และหลอดไฟฟ้า เป็นวงจรไฟฟ้าอย่างง่ายที่แสดงให้เห็นถึงการเคลื่อนที่ของกระแสไฟฟ้าจากแหล่งกำเนิดไปเครื่องใช้ไฟฟ้า</a:t>
              </a:r>
            </a:p>
          </p:txBody>
        </p:sp>
        <p:sp>
          <p:nvSpPr>
            <p:cNvPr id="9" name="สี่เหลี่ยมผืนผ้า 8">
              <a:extLst>
                <a:ext uri="{FF2B5EF4-FFF2-40B4-BE49-F238E27FC236}">
                  <a16:creationId xmlns:a16="http://schemas.microsoft.com/office/drawing/2014/main" xmlns="" id="{52D47223-7623-6545-8C94-6BC156F3CD35}"/>
                </a:ext>
              </a:extLst>
            </p:cNvPr>
            <p:cNvSpPr/>
            <p:nvPr/>
          </p:nvSpPr>
          <p:spPr>
            <a:xfrm>
              <a:off x="3272341" y="2507192"/>
              <a:ext cx="103806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914400" algn="thaiDist"/>
              <a:r>
                <a:rPr lang="th-TH" sz="3600" b="1" dirty="0">
                  <a:solidFill>
                    <a:srgbClr val="FFFF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๓.๑ การต่อเซลล์ไฟฟ้าแบบอนุกรม</a:t>
              </a:r>
            </a:p>
          </p:txBody>
        </p:sp>
      </p:grp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xmlns="" id="{068D1D9C-BB5E-9E46-9E7A-9B2B0A2BF963}"/>
              </a:ext>
            </a:extLst>
          </p:cNvPr>
          <p:cNvSpPr/>
          <p:nvPr/>
        </p:nvSpPr>
        <p:spPr>
          <a:xfrm>
            <a:off x="4420850" y="640542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89353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Google Drive\วิทยาศาสตร์ 1012 ป.3 - ป.6\ป.6\แก้ไข 2\3\BG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0F5ECDCD-3288-A845-81AF-24485DE94FD5}"/>
              </a:ext>
            </a:extLst>
          </p:cNvPr>
          <p:cNvGrpSpPr/>
          <p:nvPr/>
        </p:nvGrpSpPr>
        <p:grpSpPr>
          <a:xfrm>
            <a:off x="1073150" y="437706"/>
            <a:ext cx="6934200" cy="4249216"/>
            <a:chOff x="1073150" y="437706"/>
            <a:chExt cx="6934200" cy="4249216"/>
          </a:xfrm>
        </p:grpSpPr>
        <p:sp>
          <p:nvSpPr>
            <p:cNvPr id="6" name="คำบรรยายภาพแบบสี่เหลี่ยมมุมมน 5">
              <a:extLst>
                <a:ext uri="{FF2B5EF4-FFF2-40B4-BE49-F238E27FC236}">
                  <a16:creationId xmlns:a16="http://schemas.microsoft.com/office/drawing/2014/main" xmlns="" id="{9FE67B8B-5C0A-E745-8910-687ABD106514}"/>
                </a:ext>
              </a:extLst>
            </p:cNvPr>
            <p:cNvSpPr/>
            <p:nvPr/>
          </p:nvSpPr>
          <p:spPr>
            <a:xfrm>
              <a:off x="1073150" y="437706"/>
              <a:ext cx="6934200" cy="4249216"/>
            </a:xfrm>
            <a:prstGeom prst="wedgeRoundRectCallout">
              <a:avLst>
                <a:gd name="adj1" fmla="val 64178"/>
                <a:gd name="adj2" fmla="val 13102"/>
                <a:gd name="adj3" fmla="val 16667"/>
              </a:avLst>
            </a:prstGeom>
            <a:solidFill>
              <a:srgbClr val="F5C6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400"/>
            </a:p>
          </p:txBody>
        </p:sp>
        <p:sp>
          <p:nvSpPr>
            <p:cNvPr id="8" name="สี่เหลี่ยมผืนผ้า 7"/>
            <p:cNvSpPr/>
            <p:nvPr/>
          </p:nvSpPr>
          <p:spPr>
            <a:xfrm>
              <a:off x="1246469" y="934026"/>
              <a:ext cx="6578017" cy="34163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914400" algn="thaiDist"/>
              <a:r>
                <a:rPr lang="th-TH" sz="3600" b="1" dirty="0">
                  <a:solidFill>
                    <a:srgbClr val="221E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ซึ่งในชีวิตประจำวัน เราพบ</a:t>
              </a:r>
              <a:r>
                <a:rPr lang="th-TH" sz="3600" b="1" dirty="0" smtClean="0">
                  <a:solidFill>
                    <a:srgbClr val="221E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วงจรไฟฟ้า</a:t>
              </a:r>
              <a:br>
                <a:rPr lang="th-TH" sz="3600" b="1" dirty="0" smtClean="0">
                  <a:solidFill>
                    <a:srgbClr val="221E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 smtClean="0">
                  <a:solidFill>
                    <a:srgbClr val="221E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อย่าง</a:t>
              </a:r>
              <a:r>
                <a:rPr lang="th-TH" sz="3600" b="1" dirty="0">
                  <a:solidFill>
                    <a:srgbClr val="221E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ง่ายจากหลายแหล่ง เช่น กระบอกไฟฉาย</a:t>
              </a:r>
              <a:br>
                <a:rPr lang="th-TH" sz="3600" b="1" dirty="0">
                  <a:solidFill>
                    <a:srgbClr val="221E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solidFill>
                    <a:srgbClr val="221E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ซึ่งกระบอกไฟฉายที่มีถ่านไฟฉายขนาดใหญ่หรือจำนวนถ่านมากขึ้น หลอดไฟฟ้าก็จะสว่างมากขึ้น ดังนั้น ลักษณะการต่อวงจรไฟฟ้าและจำนวนเซลล์ไฟฟ้าจึงมีผลต่อการทำงานของเครื่องใช้ไฟฟ้า</a:t>
              </a:r>
              <a:endParaRPr lang="th-TH" sz="36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5D74E7C2-0723-5F4E-9E71-801EEA3941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00"/>
          <a:stretch/>
        </p:blipFill>
        <p:spPr>
          <a:xfrm flipH="1">
            <a:off x="7636149" y="754691"/>
            <a:ext cx="4555850" cy="565785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xmlns="" id="{B8DF27F3-66E9-764A-B05F-A8BF55FD1328}"/>
              </a:ext>
            </a:extLst>
          </p:cNvPr>
          <p:cNvSpPr/>
          <p:nvPr/>
        </p:nvSpPr>
        <p:spPr>
          <a:xfrm>
            <a:off x="4420850" y="640542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381840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5802CF64-1D2F-4D47-99A3-91861229E8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" t="6976" b="930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197101" y="1877139"/>
            <a:ext cx="7264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thaiDist"/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เราสามารถนำเซลล์ไฟฟ้ามาต่อเรียงกันเพื่อให้หลอดไฟฟ้าสว่าง เรียกว่า </a:t>
            </a:r>
            <a:r>
              <a:rPr lang="th-TH" sz="36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การต่อเซลล์ไฟฟ้าแบบอนุกรม</a:t>
            </a:r>
          </a:p>
          <a:p>
            <a:pPr indent="914400" algn="thaiDist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การต่อเซลล์ไฟฟ้าแบบอนุกรม คือ การนำเซลล์ไฟฟ้าหลายเซลล์มาต่อเรียงกัน โดยนำขั้วบวกของเซลล์ไฟฟ้าหนึ่งมาต่อกับขั้วลบของอีกเซลล์หนึ่ง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8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D:\Google Drive\วิทยาศาสตร์ 1012 ป.3 - ป.6\ป.6\แก้ไข 2\3\BG\BG_3_J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933239" y="3502054"/>
            <a:ext cx="5505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การต่อเซลล์ไฟฟ้าแบบอนุกรม</a:t>
            </a: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599" y="300397"/>
            <a:ext cx="3077642" cy="2867315"/>
          </a:xfrm>
          <a:prstGeom prst="rect">
            <a:avLst/>
          </a:prstGeom>
        </p:spPr>
      </p:pic>
      <p:sp>
        <p:nvSpPr>
          <p:cNvPr id="5" name="คำบรรยายภาพแบบสี่เหลี่ยมมุมมน 4">
            <a:extLst>
              <a:ext uri="{FF2B5EF4-FFF2-40B4-BE49-F238E27FC236}">
                <a16:creationId xmlns:a16="http://schemas.microsoft.com/office/drawing/2014/main" xmlns="" id="{35436104-461E-0E4F-B72B-710EDA4EF76D}"/>
              </a:ext>
            </a:extLst>
          </p:cNvPr>
          <p:cNvSpPr/>
          <p:nvPr/>
        </p:nvSpPr>
        <p:spPr>
          <a:xfrm>
            <a:off x="400050" y="4198668"/>
            <a:ext cx="7231775" cy="2040289"/>
          </a:xfrm>
          <a:prstGeom prst="wedgeRoundRectCallout">
            <a:avLst>
              <a:gd name="adj1" fmla="val 75716"/>
              <a:gd name="adj2" fmla="val -6667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การต่อเซลล์ไฟฟ้าแบบอนุกรมจะช่วยเพิ่มความต่างศักย์ไฟฟ้าหรือแรงดันไฟฟ้า ทำให้มีกระแสไฟฟ้าไหลผ่านอุปกรณ์ไฟฟ้าในวงจรเพิ่มขึ้น</a:t>
            </a: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48F54942-3843-044F-9646-B324B6A7A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691" y="1934393"/>
            <a:ext cx="3918410" cy="4432300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xmlns="" id="{88C8BD71-B3A5-3647-A47B-246D10A2668D}"/>
              </a:ext>
            </a:extLst>
          </p:cNvPr>
          <p:cNvSpPr/>
          <p:nvPr/>
        </p:nvSpPr>
        <p:spPr>
          <a:xfrm>
            <a:off x="4420850" y="640542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327775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D:\Google Drive\วิทยาศาสตร์ 1012 ป.3 - ป.6\ป.6\แก้ไข 2\3\BG\BG_3_J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2225866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A1C2CCB2-2042-944A-B5F5-98470455C51D}"/>
              </a:ext>
            </a:extLst>
          </p:cNvPr>
          <p:cNvGrpSpPr/>
          <p:nvPr/>
        </p:nvGrpSpPr>
        <p:grpSpPr>
          <a:xfrm>
            <a:off x="4216400" y="1297172"/>
            <a:ext cx="7622674" cy="5300393"/>
            <a:chOff x="4216400" y="1297172"/>
            <a:chExt cx="7622674" cy="5300393"/>
          </a:xfrm>
        </p:grpSpPr>
        <p:sp>
          <p:nvSpPr>
            <p:cNvPr id="5" name="คำบรรยายภาพแบบสี่เหลี่ยมมุมมน 4">
              <a:extLst>
                <a:ext uri="{FF2B5EF4-FFF2-40B4-BE49-F238E27FC236}">
                  <a16:creationId xmlns:a16="http://schemas.microsoft.com/office/drawing/2014/main" xmlns="" id="{C0C972D3-B05D-E44A-9B70-12B9AB6D4B1F}"/>
                </a:ext>
              </a:extLst>
            </p:cNvPr>
            <p:cNvSpPr/>
            <p:nvPr/>
          </p:nvSpPr>
          <p:spPr>
            <a:xfrm>
              <a:off x="4216400" y="1297172"/>
              <a:ext cx="7622674" cy="4814869"/>
            </a:xfrm>
            <a:prstGeom prst="wedgeRoundRectCallout">
              <a:avLst>
                <a:gd name="adj1" fmla="val -70618"/>
                <a:gd name="adj2" fmla="val -14819"/>
                <a:gd name="adj3" fmla="val 16667"/>
              </a:avLst>
            </a:prstGeom>
            <a:solidFill>
              <a:srgbClr val="F5C6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400"/>
            </a:p>
          </p:txBody>
        </p:sp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xmlns="" id="{B16564C0-1C53-904F-AAFF-2119E7C865B9}"/>
                </a:ext>
              </a:extLst>
            </p:cNvPr>
            <p:cNvSpPr/>
            <p:nvPr/>
          </p:nvSpPr>
          <p:spPr>
            <a:xfrm>
              <a:off x="4495800" y="2073250"/>
              <a:ext cx="7099300" cy="452431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การต่อหลอดไฟฟ้ามี ๒ แบบ คือ การต่อหลอดไฟฟ้าแบบอนุกรม และการต่อหลอดไฟฟ้าแบบขนาน </a:t>
              </a:r>
            </a:p>
            <a:p>
              <a:pPr algn="thaiDist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การต่อหลอดไฟฟ้าแบบอนุกรมเมื่อถอดหลอดไฟฟ้าหลอดใดหลอดหนึ่งออกทำให้หลอดไฟฟ้าที่เหลือดับทั้งหมด ส่วนการต่อหลอดไฟฟ้าแบบขนาน เมื่อถอดหลอดไฟฟ้าหลอดใดหลอดหนึ่งออก หลอดไฟฟ้าที่เหลือก็ยังสว่างได้</a:t>
              </a:r>
            </a:p>
            <a:p>
              <a:pPr algn="thaiDist"/>
              <a:endParaRPr lang="th-TH" sz="3600" b="1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495800" y="1528169"/>
            <a:ext cx="1038063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8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๓.๒ การต่อหลอดไฟฟ้า</a:t>
            </a:r>
            <a:endParaRPr lang="th-TH" sz="3800" b="1" dirty="0">
              <a:solidFill>
                <a:srgbClr val="00B0F0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39CDEB3D-97F2-A848-B571-4A7D01E75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126"/>
            <a:ext cx="3629249" cy="5527742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xmlns="" id="{D85F747A-C549-1C48-8205-20A9A7A1A9D5}"/>
              </a:ext>
            </a:extLst>
          </p:cNvPr>
          <p:cNvSpPr/>
          <p:nvPr/>
        </p:nvSpPr>
        <p:spPr>
          <a:xfrm>
            <a:off x="4420850" y="640542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67228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BAD4A9B3-6053-D14D-AFE4-6840504FC0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4" y="-152400"/>
            <a:ext cx="12233964" cy="7010400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xmlns="" id="{0D43E6BE-DC15-CE4E-A46E-A32C8D9B4129}"/>
              </a:ext>
            </a:extLst>
          </p:cNvPr>
          <p:cNvGrpSpPr/>
          <p:nvPr/>
        </p:nvGrpSpPr>
        <p:grpSpPr>
          <a:xfrm>
            <a:off x="287639" y="133350"/>
            <a:ext cx="10833442" cy="6324600"/>
            <a:chOff x="287639" y="133350"/>
            <a:chExt cx="10833442" cy="6324600"/>
          </a:xfrm>
        </p:grpSpPr>
        <p:sp>
          <p:nvSpPr>
            <p:cNvPr id="3" name="สี่เหลี่ยมผืนผ้ามุมมน 2"/>
            <p:cNvSpPr/>
            <p:nvPr/>
          </p:nvSpPr>
          <p:spPr>
            <a:xfrm>
              <a:off x="287639" y="133350"/>
              <a:ext cx="6953250" cy="6324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สี่เหลี่ยมผืนผ้า 5"/>
            <p:cNvSpPr/>
            <p:nvPr/>
          </p:nvSpPr>
          <p:spPr>
            <a:xfrm>
              <a:off x="746864" y="1038453"/>
              <a:ext cx="6034800" cy="50783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914400" algn="thaiDist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เมื่อต่อหลอดไฟฟ้า ๒ หลอดเรียงต่อกัน ประจุไฟฟ้าจะไหลจากถ่านไฟฉายไปยังหลอดไฟฟ้าหลอดแรก และต่อไปยังหลอดที่สองแล้วกลับมาที่ถ่านไฟฉายอีกทำให้มีกระแสไฟฟ้าเพียงทิศทางเดียว เรียกว่า </a:t>
              </a:r>
              <a:r>
                <a:rPr lang="th-TH" sz="3600" b="1" dirty="0">
                  <a:solidFill>
                    <a:schemeClr val="accent1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การต่อหลอดไฟฟ้าแบบอนุกรม</a:t>
              </a: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เมื่อนำหลอดไฟฟ้าออกจากวงจรนี้หนึ่งหลอดหรือหลอดไฟฟ้าในวงจรดับ วงจรจะเปิด กระแสไฟฟ้าจึงไม่ครบวงจร หลอดไฟฟ้าอีกหลอดหนึ่งจึงดับไปด้วย</a:t>
              </a:r>
            </a:p>
          </p:txBody>
        </p:sp>
        <p:sp>
          <p:nvSpPr>
            <p:cNvPr id="7" name="สี่เหลี่ยมผืนผ้า 6"/>
            <p:cNvSpPr/>
            <p:nvPr/>
          </p:nvSpPr>
          <p:spPr>
            <a:xfrm>
              <a:off x="740445" y="515233"/>
              <a:ext cx="1038063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3800" b="1" dirty="0">
                  <a:solidFill>
                    <a:srgbClr val="00B0F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๓.๒ การต่อหลอดไฟฟ้า</a:t>
              </a:r>
              <a:endParaRPr lang="th-TH" sz="3800" b="1" dirty="0">
                <a:solidFill>
                  <a:srgbClr val="00B0F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xmlns="" id="{060B02D0-88E3-294E-88F0-35308F804680}"/>
              </a:ext>
            </a:extLst>
          </p:cNvPr>
          <p:cNvSpPr/>
          <p:nvPr/>
        </p:nvSpPr>
        <p:spPr>
          <a:xfrm>
            <a:off x="4420850" y="640542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351324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xmlns="" id="{BAD4A9B3-6053-D14D-AFE4-6840504FC0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4" y="-152400"/>
            <a:ext cx="12233964" cy="7010400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A2D142E4-D27D-1145-BDC9-9BBBFF7003CD}"/>
              </a:ext>
            </a:extLst>
          </p:cNvPr>
          <p:cNvGrpSpPr/>
          <p:nvPr/>
        </p:nvGrpSpPr>
        <p:grpSpPr>
          <a:xfrm>
            <a:off x="287639" y="133350"/>
            <a:ext cx="6953250" cy="4800157"/>
            <a:chOff x="287639" y="133350"/>
            <a:chExt cx="6953250" cy="4800157"/>
          </a:xfrm>
        </p:grpSpPr>
        <p:sp>
          <p:nvSpPr>
            <p:cNvPr id="5" name="สี่เหลี่ยมผืนผ้ามุมมน 4"/>
            <p:cNvSpPr/>
            <p:nvPr/>
          </p:nvSpPr>
          <p:spPr>
            <a:xfrm>
              <a:off x="287639" y="133350"/>
              <a:ext cx="6953250" cy="4800157"/>
            </a:xfrm>
            <a:prstGeom prst="roundRect">
              <a:avLst>
                <a:gd name="adj" fmla="val 492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สี่เหลี่ยมผืนผ้า 5"/>
            <p:cNvSpPr/>
            <p:nvPr/>
          </p:nvSpPr>
          <p:spPr>
            <a:xfrm>
              <a:off x="746864" y="516370"/>
              <a:ext cx="6034800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914400" algn="thaiDist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การต่อหลอดไฟฟ้าแบบอนุกรม กระแสไฟฟ้าจะผ่านหลอดไฟฟ้าทุกหลอด </a:t>
              </a:r>
              <a:b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หลอดไฟฟ้าทุกหลอดจะใช้พลังงานที่มาจากแหล่งเดียวกัน แต่ละหลอดจึงได้รับพลังงานบางส่วน หลอดไฟฟ้าในการต่อแบบอนุกรมแต่ละหลอดจึงสว่างน้อยกว่าเมื่อมีหลอดไฟฟ้าเพียงหลอดเดียวในวงจร</a:t>
              </a:r>
            </a:p>
          </p:txBody>
        </p:sp>
      </p:grpSp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xmlns="" id="{D8DD56F6-4C55-9E45-AA56-9D16A68C157F}"/>
              </a:ext>
            </a:extLst>
          </p:cNvPr>
          <p:cNvSpPr/>
          <p:nvPr/>
        </p:nvSpPr>
        <p:spPr>
          <a:xfrm>
            <a:off x="4420850" y="640542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83065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Google Drive\วิทยาศาสตร์ 1012 ป.3 - ป.6\ป.6\แก้ไข 2\3\BG\BG_3_J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223319" y="5504043"/>
            <a:ext cx="1003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ภาพและแผนภาพการต่อหลอดไฟฟ้าแบบอนุกรม</a:t>
            </a: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A7C40CBF-58B1-1047-974B-313A860B0BD8}"/>
              </a:ext>
            </a:extLst>
          </p:cNvPr>
          <p:cNvGrpSpPr/>
          <p:nvPr/>
        </p:nvGrpSpPr>
        <p:grpSpPr>
          <a:xfrm>
            <a:off x="419100" y="742950"/>
            <a:ext cx="11334750" cy="4525317"/>
            <a:chOff x="419100" y="742950"/>
            <a:chExt cx="11334750" cy="4525317"/>
          </a:xfrm>
        </p:grpSpPr>
        <p:sp>
          <p:nvSpPr>
            <p:cNvPr id="9" name="สี่เหลี่ยมผืนผ้ามุมมน 8"/>
            <p:cNvSpPr/>
            <p:nvPr/>
          </p:nvSpPr>
          <p:spPr>
            <a:xfrm>
              <a:off x="419100" y="742950"/>
              <a:ext cx="11334750" cy="452531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xmlns="" id="{3982B6C0-3F12-124D-8A5C-E29E80F1C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6552" y="1714499"/>
              <a:ext cx="3629767" cy="2867211"/>
            </a:xfrm>
            <a:prstGeom prst="rect">
              <a:avLst/>
            </a:prstGeom>
          </p:spPr>
        </p:pic>
        <p:pic>
          <p:nvPicPr>
            <p:cNvPr id="6" name="รูปภาพ 5">
              <a:extLst>
                <a:ext uri="{FF2B5EF4-FFF2-40B4-BE49-F238E27FC236}">
                  <a16:creationId xmlns:a16="http://schemas.microsoft.com/office/drawing/2014/main" xmlns="" id="{1FC7CA12-103C-FD40-A0DE-0553765FA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536" y="1514591"/>
              <a:ext cx="5296253" cy="3102091"/>
            </a:xfrm>
            <a:prstGeom prst="rect">
              <a:avLst/>
            </a:prstGeom>
          </p:spPr>
        </p:pic>
      </p:grp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xmlns="" id="{15C21D5A-6241-2F4C-8E68-A8CE9A82BA2E}"/>
              </a:ext>
            </a:extLst>
          </p:cNvPr>
          <p:cNvSpPr/>
          <p:nvPr/>
        </p:nvSpPr>
        <p:spPr>
          <a:xfrm>
            <a:off x="4420850" y="640542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206653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xmlns="" id="{EEE6E8E2-6020-A14C-A820-D3E878F8ED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4028"/>
            <a:ext cx="12192001" cy="6882027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5B649C8C-BE47-8441-9834-C48D2E7816C2}"/>
              </a:ext>
            </a:extLst>
          </p:cNvPr>
          <p:cNvGrpSpPr/>
          <p:nvPr/>
        </p:nvGrpSpPr>
        <p:grpSpPr>
          <a:xfrm>
            <a:off x="706739" y="457201"/>
            <a:ext cx="6953250" cy="5562599"/>
            <a:chOff x="706739" y="457201"/>
            <a:chExt cx="6953250" cy="5562599"/>
          </a:xfrm>
        </p:grpSpPr>
        <p:sp>
          <p:nvSpPr>
            <p:cNvPr id="5" name="สี่เหลี่ยมผืนผ้ามุมมน 4"/>
            <p:cNvSpPr/>
            <p:nvPr/>
          </p:nvSpPr>
          <p:spPr>
            <a:xfrm>
              <a:off x="706739" y="457201"/>
              <a:ext cx="6953250" cy="556259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สี่เหลี่ยมผืนผ้า 5"/>
            <p:cNvSpPr/>
            <p:nvPr/>
          </p:nvSpPr>
          <p:spPr>
            <a:xfrm>
              <a:off x="973164" y="646999"/>
              <a:ext cx="6342035" cy="50783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914400" algn="thaiDist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เมื่อต่อหลอดไฟฟ้า ๒ หลอดแบบขนาน </a:t>
              </a:r>
              <a:b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มีทางให้ประจุไฟฟ้าไหลได้ ๒ ทาง ทางที่ ๑ </a:t>
              </a:r>
              <a:b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ประจุไฟฟ้าไหลจากขั้วบวกของถ่านไฟฉายผ่านหลอดไฟฟ้าหลอดที่ ๑ ไปยังขั้วลบของถ่านไฟฉาย ทำให้มีกระแสไฟฟ้าครบวงจร เช่นเดียวกับทางที่ ๒ ที่มีหลอดไฟฟ้าหลอดที่ ๒ ก็มีกระแสไฟฟ้าครบวงจรเช่นกัน การต่อหลอดไฟฟ้าที่ทำให้มีกระแสไฟฟ้าในวงจรมากกว่าทิศทางเดียว เรียกว่า </a:t>
              </a:r>
              <a:r>
                <a:rPr lang="th-TH" sz="3600" b="1" dirty="0">
                  <a:solidFill>
                    <a:schemeClr val="accent1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การต่อหลอดไฟฟ้าแบบขนาน</a:t>
              </a:r>
            </a:p>
          </p:txBody>
        </p:sp>
      </p:grp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xmlns="" id="{318DF0DB-E672-4441-A431-373D268F0CEE}"/>
              </a:ext>
            </a:extLst>
          </p:cNvPr>
          <p:cNvSpPr/>
          <p:nvPr/>
        </p:nvSpPr>
        <p:spPr>
          <a:xfrm>
            <a:off x="4420850" y="640542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404864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ED507976-DB48-5E4E-B9FF-0698F2C691E1}"/>
              </a:ext>
            </a:extLst>
          </p:cNvPr>
          <p:cNvSpPr/>
          <p:nvPr/>
        </p:nvSpPr>
        <p:spPr>
          <a:xfrm>
            <a:off x="4420850" y="640542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17664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EEE6E8E2-6020-A14C-A820-D3E878F8ED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4028"/>
            <a:ext cx="12192001" cy="6882027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9671A5C4-E0DE-1647-AE59-4C38367A645D}"/>
              </a:ext>
            </a:extLst>
          </p:cNvPr>
          <p:cNvGrpSpPr/>
          <p:nvPr/>
        </p:nvGrpSpPr>
        <p:grpSpPr>
          <a:xfrm>
            <a:off x="706739" y="1257300"/>
            <a:ext cx="6953250" cy="3276600"/>
            <a:chOff x="706739" y="1257300"/>
            <a:chExt cx="6953250" cy="3276600"/>
          </a:xfrm>
        </p:grpSpPr>
        <p:sp>
          <p:nvSpPr>
            <p:cNvPr id="7" name="สี่เหลี่ยมผืนผ้ามุมมน 6"/>
            <p:cNvSpPr/>
            <p:nvPr/>
          </p:nvSpPr>
          <p:spPr>
            <a:xfrm>
              <a:off x="706739" y="1257300"/>
              <a:ext cx="6953250" cy="3276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สี่เหลี่ยมผืนผ้า 5"/>
            <p:cNvSpPr/>
            <p:nvPr/>
          </p:nvSpPr>
          <p:spPr>
            <a:xfrm>
              <a:off x="1011265" y="1464439"/>
              <a:ext cx="6113435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914400" algn="thaiDist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ในการต่อแบบขนาน หลอดไฟฟ้าทั้งสองหลอดไม่ต้องแบ่งพลังงานกันใช้ หลอดไฟฟ้า</a:t>
              </a:r>
              <a:b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แต่ละหลอดสามารถใช้พลังงานได้เต็มที่</a:t>
              </a:r>
              <a:b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จึงมีความสว่างเท่ากัน เมื่อมีหลอดไฟฟ้าเพียงหลอดเดียวในวงจร</a:t>
              </a:r>
            </a:p>
          </p:txBody>
        </p:sp>
      </p:grpSp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xmlns="" id="{B6A2C389-DDEE-3C4F-AD8C-25E7E8C91651}"/>
              </a:ext>
            </a:extLst>
          </p:cNvPr>
          <p:cNvSpPr/>
          <p:nvPr/>
        </p:nvSpPr>
        <p:spPr>
          <a:xfrm>
            <a:off x="4420850" y="640542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33104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Google Drive\วิทยาศาสตร์ 1012 ป.3 - ป.6\ป.6\แก้ไข 2\3\BG\BG_3_J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223319" y="5484994"/>
            <a:ext cx="1003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ภาพและแผนภาพการต่อหลอดไฟฟ้าแบบขนาน</a:t>
            </a: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AC737A6C-FF7B-1343-8173-E3C910B048BB}"/>
              </a:ext>
            </a:extLst>
          </p:cNvPr>
          <p:cNvGrpSpPr/>
          <p:nvPr/>
        </p:nvGrpSpPr>
        <p:grpSpPr>
          <a:xfrm>
            <a:off x="419100" y="742950"/>
            <a:ext cx="11334750" cy="4525317"/>
            <a:chOff x="419100" y="742950"/>
            <a:chExt cx="11334750" cy="4525317"/>
          </a:xfrm>
        </p:grpSpPr>
        <p:sp>
          <p:nvSpPr>
            <p:cNvPr id="9" name="สี่เหลี่ยมผืนผ้ามุมมน 8"/>
            <p:cNvSpPr/>
            <p:nvPr/>
          </p:nvSpPr>
          <p:spPr>
            <a:xfrm>
              <a:off x="419100" y="742950"/>
              <a:ext cx="11334750" cy="452531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xmlns="" id="{F2FC929E-4FD8-7B47-B4B6-62199A01B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1272" y="1365250"/>
              <a:ext cx="3599947" cy="3429000"/>
            </a:xfrm>
            <a:prstGeom prst="rect">
              <a:avLst/>
            </a:prstGeom>
          </p:spPr>
        </p:pic>
        <p:pic>
          <p:nvPicPr>
            <p:cNvPr id="6" name="รูปภาพ 5">
              <a:extLst>
                <a:ext uri="{FF2B5EF4-FFF2-40B4-BE49-F238E27FC236}">
                  <a16:creationId xmlns:a16="http://schemas.microsoft.com/office/drawing/2014/main" xmlns="" id="{C9747321-76AB-834F-8EDF-CD6CCCFD9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544" y="987541"/>
              <a:ext cx="5413813" cy="4038600"/>
            </a:xfrm>
            <a:prstGeom prst="rect">
              <a:avLst/>
            </a:prstGeom>
          </p:spPr>
        </p:pic>
      </p:grp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xmlns="" id="{C2366F15-911A-5F46-8124-4A8CC111FEC7}"/>
              </a:ext>
            </a:extLst>
          </p:cNvPr>
          <p:cNvSpPr/>
          <p:nvPr/>
        </p:nvSpPr>
        <p:spPr>
          <a:xfrm>
            <a:off x="4420850" y="640542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0384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-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3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สี่เหลี่ยมผืนผ้ามุมมน 15">
            <a:extLst>
              <a:ext uri="{FF2B5EF4-FFF2-40B4-BE49-F238E27FC236}">
                <a16:creationId xmlns:a16="http://schemas.microsoft.com/office/drawing/2014/main" xmlns="" id="{3651AE49-AE6B-894E-986A-3E7BE4BD535D}"/>
              </a:ext>
            </a:extLst>
          </p:cNvPr>
          <p:cNvSpPr/>
          <p:nvPr/>
        </p:nvSpPr>
        <p:spPr>
          <a:xfrm>
            <a:off x="703599" y="3904506"/>
            <a:ext cx="5261266" cy="10263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๓.  วัตถุทุกชนิดเมื่อนำมาขัดถูด้วยผ้าเปียกแล้ว </a:t>
            </a:r>
          </a:p>
          <a:p>
            <a:r>
              <a:rPr lang="th-TH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</a:t>
            </a:r>
            <a:r>
              <a:rPr lang="en-US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จะสามารถดึงดูดวัตถุชิ้นเล็ก ๆ เบา ๆ ได้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6315740" y="3657600"/>
            <a:ext cx="5425895" cy="2363917"/>
          </a:xfrm>
          <a:prstGeom prst="roundRect">
            <a:avLst>
              <a:gd name="adj" fmla="val 9176"/>
            </a:avLst>
          </a:prstGeom>
          <a:solidFill>
            <a:srgbClr val="FFFFFF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84A5D008-FBB8-AE4B-80E3-0FDB5EB240F1}"/>
              </a:ext>
            </a:extLst>
          </p:cNvPr>
          <p:cNvGrpSpPr/>
          <p:nvPr/>
        </p:nvGrpSpPr>
        <p:grpSpPr>
          <a:xfrm>
            <a:off x="643869" y="829050"/>
            <a:ext cx="10801655" cy="774193"/>
            <a:chOff x="566375" y="702551"/>
            <a:chExt cx="10801655" cy="774193"/>
          </a:xfrm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566375" y="702551"/>
              <a:ext cx="5971823" cy="757928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xmlns="" id="{B7EB4CEE-E456-A04D-8490-3A45F353721E}"/>
                </a:ext>
              </a:extLst>
            </p:cNvPr>
            <p:cNvSpPr/>
            <p:nvPr/>
          </p:nvSpPr>
          <p:spPr>
            <a:xfrm>
              <a:off x="735199" y="830413"/>
              <a:ext cx="1063283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76225" indent="-276225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</a:t>
              </a:r>
              <a:r>
                <a:rPr 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ข้อใดกล่าวถูกต้องเกี่ยวกับแรงไฟฟ้า</a:t>
              </a:r>
            </a:p>
          </p:txBody>
        </p:sp>
      </p:grp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F22F81BE-0C5F-E040-B0B4-3B952C336E2A}"/>
              </a:ext>
            </a:extLst>
          </p:cNvPr>
          <p:cNvSpPr/>
          <p:nvPr/>
        </p:nvSpPr>
        <p:spPr>
          <a:xfrm>
            <a:off x="6615692" y="3827142"/>
            <a:ext cx="49277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๒.  แรงไฟฟ้าจะเกิดขึ้นเมื่อนำวัตถุ </a:t>
            </a:r>
            <a:b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 ชนิดที่แห้งมาถูกัน จะเกิดแรงดึงดูด และแรงผลักเกิดขึ้น ซึ่งวัตถุที่นำมาขัดถูกัน แล้วเกิดแรงไฟฟ้ามีเพียงวัตถุบางชนิดเท่านั้น</a:t>
            </a:r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703599" y="1687978"/>
            <a:ext cx="5261266" cy="10263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  วัตถุบางชนิดเมื่อนำมาขัดถูด้วยผ้าเปียกแล้ว</a:t>
            </a:r>
          </a:p>
          <a:p>
            <a:r>
              <a:rPr lang="th-TH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</a:t>
            </a:r>
            <a:r>
              <a:rPr lang="en-US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จะสามารถดึงดูดวัตถุชิ้นเล็ก ๆ เบา ๆ ได้ </a:t>
            </a:r>
          </a:p>
        </p:txBody>
      </p:sp>
      <p:sp>
        <p:nvSpPr>
          <p:cNvPr id="13" name="สี่เหลี่ยมผืนผ้ามุมมน 12">
            <a:extLst>
              <a:ext uri="{FF2B5EF4-FFF2-40B4-BE49-F238E27FC236}">
                <a16:creationId xmlns:a16="http://schemas.microsoft.com/office/drawing/2014/main" xmlns="" id="{B4CA0E26-3153-E949-9474-F61F7FBF87BD}"/>
              </a:ext>
            </a:extLst>
          </p:cNvPr>
          <p:cNvSpPr/>
          <p:nvPr/>
        </p:nvSpPr>
        <p:spPr>
          <a:xfrm>
            <a:off x="703599" y="2800760"/>
            <a:ext cx="5261266" cy="10263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  วัตถุบางชนิดเมื่อนำมาขัดถูด้วยผ้าแห้งแล้ว </a:t>
            </a:r>
            <a:br>
              <a:rPr lang="th-TH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</a:t>
            </a:r>
            <a:r>
              <a:rPr lang="en-US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จะสามารถดึงดูดวัตถุชิ้นเล็ก ๆ เบา ๆ ได้ </a:t>
            </a:r>
          </a:p>
        </p:txBody>
      </p:sp>
      <p:sp>
        <p:nvSpPr>
          <p:cNvPr id="17" name="สี่เหลี่ยมผืนผ้ามุมมน 16">
            <a:extLst>
              <a:ext uri="{FF2B5EF4-FFF2-40B4-BE49-F238E27FC236}">
                <a16:creationId xmlns:a16="http://schemas.microsoft.com/office/drawing/2014/main" xmlns="" id="{C1767E42-55FB-2840-AA2C-B2224A204291}"/>
              </a:ext>
            </a:extLst>
          </p:cNvPr>
          <p:cNvSpPr/>
          <p:nvPr/>
        </p:nvSpPr>
        <p:spPr>
          <a:xfrm>
            <a:off x="703599" y="4995135"/>
            <a:ext cx="5261266" cy="10263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๔.  วัตถุทุกชนิดเมื่อนำมาขัดถูด้วยผ้าแห้งแล้ว</a:t>
            </a:r>
            <a:br>
              <a:rPr lang="th-TH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</a:t>
            </a:r>
            <a:r>
              <a:rPr lang="en-US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จะสามารถดึงดูดวัตถุชิ้นเล็ก ๆ เบา ๆ ได้</a:t>
            </a:r>
            <a:endParaRPr lang="th-TH" sz="3200" b="1" dirty="0">
              <a:solidFill>
                <a:schemeClr val="tx2"/>
              </a:solidFill>
            </a:endParaRPr>
          </a:p>
        </p:txBody>
      </p:sp>
      <p:pic>
        <p:nvPicPr>
          <p:cNvPr id="20" name="รูปภาพ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90829"/>
            <a:ext cx="1328392" cy="1280949"/>
          </a:xfrm>
          <a:prstGeom prst="rect">
            <a:avLst/>
          </a:prstGeom>
        </p:spPr>
      </p:pic>
      <p:sp>
        <p:nvSpPr>
          <p:cNvPr id="2" name="โดนัท 1">
            <a:extLst>
              <a:ext uri="{FF2B5EF4-FFF2-40B4-BE49-F238E27FC236}">
                <a16:creationId xmlns:a16="http://schemas.microsoft.com/office/drawing/2014/main" xmlns="" id="{30CF24BB-E1A0-0748-8288-59B70AFD608E}"/>
              </a:ext>
            </a:extLst>
          </p:cNvPr>
          <p:cNvSpPr/>
          <p:nvPr/>
        </p:nvSpPr>
        <p:spPr>
          <a:xfrm>
            <a:off x="685311" y="2870961"/>
            <a:ext cx="466344" cy="466344"/>
          </a:xfrm>
          <a:prstGeom prst="donut">
            <a:avLst>
              <a:gd name="adj" fmla="val 1256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87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0" grpId="0" animBg="1"/>
      <p:bldP spid="6" grpId="0"/>
      <p:bldP spid="31" grpId="0" animBg="1"/>
      <p:bldP spid="13" grpId="0" animBg="1"/>
      <p:bldP spid="17" grpId="0" animBg="1"/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สี่เหลี่ยมผืนผ้ามุมมน 15">
            <a:extLst>
              <a:ext uri="{FF2B5EF4-FFF2-40B4-BE49-F238E27FC236}">
                <a16:creationId xmlns:a16="http://schemas.microsoft.com/office/drawing/2014/main" xmlns="" id="{3651AE49-AE6B-894E-986A-3E7BE4BD535D}"/>
              </a:ext>
            </a:extLst>
          </p:cNvPr>
          <p:cNvSpPr/>
          <p:nvPr/>
        </p:nvSpPr>
        <p:spPr>
          <a:xfrm>
            <a:off x="1744999" y="3734385"/>
            <a:ext cx="2103101" cy="6182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๓. แรงตึงผิว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744567" y="5350709"/>
            <a:ext cx="9079918" cy="746127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84A5D008-FBB8-AE4B-80E3-0FDB5EB240F1}"/>
              </a:ext>
            </a:extLst>
          </p:cNvPr>
          <p:cNvGrpSpPr/>
          <p:nvPr/>
        </p:nvGrpSpPr>
        <p:grpSpPr>
          <a:xfrm>
            <a:off x="643870" y="790830"/>
            <a:ext cx="8372539" cy="1326964"/>
            <a:chOff x="566376" y="522624"/>
            <a:chExt cx="10082808" cy="1326964"/>
          </a:xfrm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566376" y="522624"/>
              <a:ext cx="10082808" cy="132696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xmlns="" id="{B7EB4CEE-E456-A04D-8490-3A45F353721E}"/>
                </a:ext>
              </a:extLst>
            </p:cNvPr>
            <p:cNvSpPr/>
            <p:nvPr/>
          </p:nvSpPr>
          <p:spPr>
            <a:xfrm>
              <a:off x="735199" y="625988"/>
              <a:ext cx="979916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76225" indent="-276225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  <a:r>
                <a:rPr 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 </a:t>
              </a: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วัตถุ </a:t>
              </a:r>
              <a:r>
                <a:rPr 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A </a:t>
              </a: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และวัตถุ </a:t>
              </a:r>
              <a:r>
                <a:rPr 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B </a:t>
              </a: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มีประจุไฟฟ้าบวก เมื่อนำวัตถุ </a:t>
              </a:r>
              <a:r>
                <a:rPr 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A</a:t>
              </a: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และ </a:t>
              </a:r>
              <a:r>
                <a:rPr 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B</a:t>
              </a: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</a:p>
            <a:p>
              <a:pPr marL="276225" indent="-276225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เข้าใกล้กันจะเกิดแรงในข้อใด</a:t>
              </a:r>
            </a:p>
          </p:txBody>
        </p:sp>
      </p:grp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F22F81BE-0C5F-E040-B0B4-3B952C336E2A}"/>
              </a:ext>
            </a:extLst>
          </p:cNvPr>
          <p:cNvSpPr/>
          <p:nvPr/>
        </p:nvSpPr>
        <p:spPr>
          <a:xfrm>
            <a:off x="911452" y="5345669"/>
            <a:ext cx="108016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๔. เมื่อนำวัตถุที่มีประจุไฟฟ้าชนิดเดียวกันเข้าใกล้กัน จะเกิดแรงผลักกัน</a:t>
            </a:r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1744999" y="2205752"/>
            <a:ext cx="2103101" cy="6182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 แรงสัมผัส</a:t>
            </a:r>
          </a:p>
        </p:txBody>
      </p:sp>
      <p:sp>
        <p:nvSpPr>
          <p:cNvPr id="13" name="สี่เหลี่ยมผืนผ้ามุมมน 12">
            <a:extLst>
              <a:ext uri="{FF2B5EF4-FFF2-40B4-BE49-F238E27FC236}">
                <a16:creationId xmlns:a16="http://schemas.microsoft.com/office/drawing/2014/main" xmlns="" id="{B4CA0E26-3153-E949-9474-F61F7FBF87BD}"/>
              </a:ext>
            </a:extLst>
          </p:cNvPr>
          <p:cNvSpPr/>
          <p:nvPr/>
        </p:nvSpPr>
        <p:spPr>
          <a:xfrm>
            <a:off x="1744999" y="2954696"/>
            <a:ext cx="2103101" cy="6182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 แรงดึงดูด</a:t>
            </a:r>
          </a:p>
        </p:txBody>
      </p:sp>
      <p:sp>
        <p:nvSpPr>
          <p:cNvPr id="17" name="สี่เหลี่ยมผืนผ้ามุมมน 16">
            <a:extLst>
              <a:ext uri="{FF2B5EF4-FFF2-40B4-BE49-F238E27FC236}">
                <a16:creationId xmlns:a16="http://schemas.microsoft.com/office/drawing/2014/main" xmlns="" id="{C1767E42-55FB-2840-AA2C-B2224A204291}"/>
              </a:ext>
            </a:extLst>
          </p:cNvPr>
          <p:cNvSpPr/>
          <p:nvPr/>
        </p:nvSpPr>
        <p:spPr>
          <a:xfrm>
            <a:off x="1744999" y="4483329"/>
            <a:ext cx="2103101" cy="6182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๔.  แรงผลัก</a:t>
            </a:r>
            <a:endParaRPr lang="th-TH" sz="4000" b="1" dirty="0">
              <a:solidFill>
                <a:schemeClr val="tx2"/>
              </a:solidFill>
            </a:endParaRPr>
          </a:p>
        </p:txBody>
      </p:sp>
      <p:pic>
        <p:nvPicPr>
          <p:cNvPr id="20" name="รูปภาพ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90829"/>
            <a:ext cx="1328392" cy="1280949"/>
          </a:xfrm>
          <a:prstGeom prst="rect">
            <a:avLst/>
          </a:prstGeom>
        </p:spPr>
      </p:pic>
      <p:sp>
        <p:nvSpPr>
          <p:cNvPr id="15" name="โดนัท 14">
            <a:extLst>
              <a:ext uri="{FF2B5EF4-FFF2-40B4-BE49-F238E27FC236}">
                <a16:creationId xmlns:a16="http://schemas.microsoft.com/office/drawing/2014/main" xmlns="" id="{A032260E-324D-E14D-8C79-A87A71D0EBEE}"/>
              </a:ext>
            </a:extLst>
          </p:cNvPr>
          <p:cNvSpPr/>
          <p:nvPr/>
        </p:nvSpPr>
        <p:spPr>
          <a:xfrm>
            <a:off x="1768445" y="4559289"/>
            <a:ext cx="466344" cy="466344"/>
          </a:xfrm>
          <a:prstGeom prst="donut">
            <a:avLst>
              <a:gd name="adj" fmla="val 1256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11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0" grpId="0" animBg="1"/>
      <p:bldP spid="6" grpId="0"/>
      <p:bldP spid="31" grpId="0" animBg="1"/>
      <p:bldP spid="13" grpId="0" animBg="1"/>
      <p:bldP spid="17" grpId="0" animBg="1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สี่เหลี่ยมผืนผ้ามุมมน 15">
            <a:extLst>
              <a:ext uri="{FF2B5EF4-FFF2-40B4-BE49-F238E27FC236}">
                <a16:creationId xmlns:a16="http://schemas.microsoft.com/office/drawing/2014/main" xmlns="" id="{3651AE49-AE6B-894E-986A-3E7BE4BD535D}"/>
              </a:ext>
            </a:extLst>
          </p:cNvPr>
          <p:cNvSpPr/>
          <p:nvPr/>
        </p:nvSpPr>
        <p:spPr>
          <a:xfrm>
            <a:off x="1744999" y="3595042"/>
            <a:ext cx="3917247" cy="6182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๓.  ประจุไฟฟ้าต่างชนิดกัน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744566" y="5168930"/>
            <a:ext cx="9101183" cy="1015662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84A5D008-FBB8-AE4B-80E3-0FDB5EB240F1}"/>
              </a:ext>
            </a:extLst>
          </p:cNvPr>
          <p:cNvGrpSpPr/>
          <p:nvPr/>
        </p:nvGrpSpPr>
        <p:grpSpPr>
          <a:xfrm>
            <a:off x="575743" y="876667"/>
            <a:ext cx="11850349" cy="973398"/>
            <a:chOff x="498249" y="671805"/>
            <a:chExt cx="11850349" cy="973398"/>
          </a:xfrm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498249" y="685527"/>
              <a:ext cx="10248202" cy="959676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xmlns="" id="{B7EB4CEE-E456-A04D-8490-3A45F353721E}"/>
                </a:ext>
              </a:extLst>
            </p:cNvPr>
            <p:cNvSpPr/>
            <p:nvPr/>
          </p:nvSpPr>
          <p:spPr>
            <a:xfrm>
              <a:off x="667072" y="671805"/>
              <a:ext cx="11681526" cy="854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76225" indent="-276225">
                <a:lnSpc>
                  <a:spcPct val="150000"/>
                </a:lnSpc>
              </a:pP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</a:t>
              </a:r>
              <a:r>
                <a:rPr 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 </a:t>
              </a: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ถ้าขัดถูลูกโป่งกับหลอดพลาสติกด้วยผ้าสักหลาดจะเกิดประจุไฟฟ้าตามข้อใด</a:t>
              </a:r>
            </a:p>
          </p:txBody>
        </p:sp>
      </p:grp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F22F81BE-0C5F-E040-B0B4-3B952C336E2A}"/>
              </a:ext>
            </a:extLst>
          </p:cNvPr>
          <p:cNvSpPr/>
          <p:nvPr/>
        </p:nvSpPr>
        <p:spPr>
          <a:xfrm>
            <a:off x="847654" y="5168928"/>
            <a:ext cx="108016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๓. เหตุผล การขัดถูวัตถุต่างชนิดกัน เช่น ลูกโป่งกับหลอดพลาสติกด้วย</a:t>
            </a:r>
          </a:p>
          <a:p>
            <a:pPr algn="thaiDist"/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ผ้าสักหลาดแห้งจะทำให้เกิดประจุไฟฟ้าต่างกัน ซึ่งจะมีแรงไฟฟ้าดึงดูดกัน</a:t>
            </a:r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1744999" y="2066409"/>
            <a:ext cx="4608909" cy="6182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  ประจุไฟฟ้าเกิดเพียงชนิดเดียว</a:t>
            </a:r>
          </a:p>
        </p:txBody>
      </p:sp>
      <p:sp>
        <p:nvSpPr>
          <p:cNvPr id="13" name="สี่เหลี่ยมผืนผ้ามุมมน 12">
            <a:extLst>
              <a:ext uri="{FF2B5EF4-FFF2-40B4-BE49-F238E27FC236}">
                <a16:creationId xmlns:a16="http://schemas.microsoft.com/office/drawing/2014/main" xmlns="" id="{B4CA0E26-3153-E949-9474-F61F7FBF87BD}"/>
              </a:ext>
            </a:extLst>
          </p:cNvPr>
          <p:cNvSpPr/>
          <p:nvPr/>
        </p:nvSpPr>
        <p:spPr>
          <a:xfrm>
            <a:off x="1744999" y="2815353"/>
            <a:ext cx="3917247" cy="6182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  ประจุไฟฟ้าชนิดเดียวกัน</a:t>
            </a:r>
          </a:p>
        </p:txBody>
      </p:sp>
      <p:sp>
        <p:nvSpPr>
          <p:cNvPr id="17" name="สี่เหลี่ยมผืนผ้ามุมมน 16">
            <a:extLst>
              <a:ext uri="{FF2B5EF4-FFF2-40B4-BE49-F238E27FC236}">
                <a16:creationId xmlns:a16="http://schemas.microsoft.com/office/drawing/2014/main" xmlns="" id="{C1767E42-55FB-2840-AA2C-B2224A204291}"/>
              </a:ext>
            </a:extLst>
          </p:cNvPr>
          <p:cNvSpPr/>
          <p:nvPr/>
        </p:nvSpPr>
        <p:spPr>
          <a:xfrm>
            <a:off x="1745000" y="4343986"/>
            <a:ext cx="3272478" cy="6182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๔.  ไม่เกิดประจุไฟฟ้า</a:t>
            </a:r>
            <a:endParaRPr lang="th-TH" sz="4000" b="1" dirty="0">
              <a:solidFill>
                <a:schemeClr val="tx2"/>
              </a:solidFill>
            </a:endParaRPr>
          </a:p>
        </p:txBody>
      </p:sp>
      <p:pic>
        <p:nvPicPr>
          <p:cNvPr id="20" name="รูปภาพ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90829"/>
            <a:ext cx="1328392" cy="1280949"/>
          </a:xfrm>
          <a:prstGeom prst="rect">
            <a:avLst/>
          </a:prstGeom>
        </p:spPr>
      </p:pic>
      <p:sp>
        <p:nvSpPr>
          <p:cNvPr id="15" name="โดนัท 14">
            <a:extLst>
              <a:ext uri="{FF2B5EF4-FFF2-40B4-BE49-F238E27FC236}">
                <a16:creationId xmlns:a16="http://schemas.microsoft.com/office/drawing/2014/main" xmlns="" id="{42D0E153-1989-3A43-9CEB-49CB7E24474F}"/>
              </a:ext>
            </a:extLst>
          </p:cNvPr>
          <p:cNvSpPr/>
          <p:nvPr/>
        </p:nvSpPr>
        <p:spPr>
          <a:xfrm>
            <a:off x="1744999" y="3679638"/>
            <a:ext cx="466344" cy="466344"/>
          </a:xfrm>
          <a:prstGeom prst="donut">
            <a:avLst>
              <a:gd name="adj" fmla="val 1256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69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0" grpId="0" animBg="1"/>
      <p:bldP spid="6" grpId="0"/>
      <p:bldP spid="31" grpId="0" animBg="1"/>
      <p:bldP spid="13" grpId="0" animBg="1"/>
      <p:bldP spid="17" grpId="0" animBg="1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สี่เหลี่ยมผืนผ้ามุมมน 15">
            <a:extLst>
              <a:ext uri="{FF2B5EF4-FFF2-40B4-BE49-F238E27FC236}">
                <a16:creationId xmlns:a16="http://schemas.microsoft.com/office/drawing/2014/main" xmlns="" id="{3651AE49-AE6B-894E-986A-3E7BE4BD535D}"/>
              </a:ext>
            </a:extLst>
          </p:cNvPr>
          <p:cNvSpPr/>
          <p:nvPr/>
        </p:nvSpPr>
        <p:spPr>
          <a:xfrm>
            <a:off x="1744999" y="3301251"/>
            <a:ext cx="5124723" cy="6182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๓.  ถ่านไฟฉาย   สายไฟฟ้า     หลอดไฟฟ้า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773140" y="5082363"/>
            <a:ext cx="10305985" cy="990318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84A5D008-FBB8-AE4B-80E3-0FDB5EB240F1}"/>
              </a:ext>
            </a:extLst>
          </p:cNvPr>
          <p:cNvGrpSpPr/>
          <p:nvPr/>
        </p:nvGrpSpPr>
        <p:grpSpPr>
          <a:xfrm>
            <a:off x="643868" y="824296"/>
            <a:ext cx="8532030" cy="774193"/>
            <a:chOff x="566374" y="989224"/>
            <a:chExt cx="8385832" cy="774193"/>
          </a:xfrm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566374" y="989224"/>
              <a:ext cx="7487099" cy="746128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xmlns="" id="{B7EB4CEE-E456-A04D-8490-3A45F353721E}"/>
                </a:ext>
              </a:extLst>
            </p:cNvPr>
            <p:cNvSpPr/>
            <p:nvPr/>
          </p:nvSpPr>
          <p:spPr>
            <a:xfrm>
              <a:off x="735199" y="1117086"/>
              <a:ext cx="821700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76225" indent="-276225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๔. วงจรไฟฟ้าอย่างง่ายประกอบด้วยส่วนประกอบใดบ้าง</a:t>
              </a:r>
            </a:p>
          </p:txBody>
        </p:sp>
      </p:grp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F22F81BE-0C5F-E040-B0B4-3B952C336E2A}"/>
              </a:ext>
            </a:extLst>
          </p:cNvPr>
          <p:cNvSpPr/>
          <p:nvPr/>
        </p:nvSpPr>
        <p:spPr>
          <a:xfrm>
            <a:off x="911452" y="5192801"/>
            <a:ext cx="118428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๓. เหตุผล วงจรไฟฟ้าอย่างง่ายประกอบด้วย ถ่านไฟฉาย สายไฟฟ้าและหลอดไฟฟ้า</a:t>
            </a:r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1744999" y="1772618"/>
            <a:ext cx="5124723" cy="6182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  สวิตซ์         มอเตอร์       สายไฟฟ้า</a:t>
            </a:r>
          </a:p>
        </p:txBody>
      </p:sp>
      <p:sp>
        <p:nvSpPr>
          <p:cNvPr id="13" name="สี่เหลี่ยมผืนผ้ามุมมน 12">
            <a:extLst>
              <a:ext uri="{FF2B5EF4-FFF2-40B4-BE49-F238E27FC236}">
                <a16:creationId xmlns:a16="http://schemas.microsoft.com/office/drawing/2014/main" xmlns="" id="{B4CA0E26-3153-E949-9474-F61F7FBF87BD}"/>
              </a:ext>
            </a:extLst>
          </p:cNvPr>
          <p:cNvSpPr/>
          <p:nvPr/>
        </p:nvSpPr>
        <p:spPr>
          <a:xfrm>
            <a:off x="1744999" y="2521562"/>
            <a:ext cx="5124723" cy="6182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  สวิตช์        ถ่านไฟฉาย    สายไฟฟ้า</a:t>
            </a:r>
          </a:p>
        </p:txBody>
      </p:sp>
      <p:sp>
        <p:nvSpPr>
          <p:cNvPr id="17" name="สี่เหลี่ยมผืนผ้ามุมมน 16">
            <a:extLst>
              <a:ext uri="{FF2B5EF4-FFF2-40B4-BE49-F238E27FC236}">
                <a16:creationId xmlns:a16="http://schemas.microsoft.com/office/drawing/2014/main" xmlns="" id="{C1767E42-55FB-2840-AA2C-B2224A204291}"/>
              </a:ext>
            </a:extLst>
          </p:cNvPr>
          <p:cNvSpPr/>
          <p:nvPr/>
        </p:nvSpPr>
        <p:spPr>
          <a:xfrm>
            <a:off x="1744999" y="4050195"/>
            <a:ext cx="5124723" cy="6182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๔.  สายไฟฟ้า    สวิตซ์         หลอดไฟฟ้า</a:t>
            </a:r>
            <a:endParaRPr lang="th-TH" sz="3600" b="1" dirty="0">
              <a:solidFill>
                <a:schemeClr val="tx2"/>
              </a:solidFill>
            </a:endParaRPr>
          </a:p>
        </p:txBody>
      </p:sp>
      <p:pic>
        <p:nvPicPr>
          <p:cNvPr id="20" name="รูปภาพ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90829"/>
            <a:ext cx="1328392" cy="1280949"/>
          </a:xfrm>
          <a:prstGeom prst="rect">
            <a:avLst/>
          </a:prstGeom>
        </p:spPr>
      </p:pic>
      <p:sp>
        <p:nvSpPr>
          <p:cNvPr id="15" name="โดนัท 14">
            <a:extLst>
              <a:ext uri="{FF2B5EF4-FFF2-40B4-BE49-F238E27FC236}">
                <a16:creationId xmlns:a16="http://schemas.microsoft.com/office/drawing/2014/main" xmlns="" id="{1CE26AB8-93D2-8140-B6BB-36D3B8324C32}"/>
              </a:ext>
            </a:extLst>
          </p:cNvPr>
          <p:cNvSpPr/>
          <p:nvPr/>
        </p:nvSpPr>
        <p:spPr>
          <a:xfrm>
            <a:off x="1756722" y="3371015"/>
            <a:ext cx="466344" cy="466344"/>
          </a:xfrm>
          <a:prstGeom prst="donut">
            <a:avLst>
              <a:gd name="adj" fmla="val 1256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6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0" grpId="0" animBg="1"/>
      <p:bldP spid="6" grpId="0"/>
      <p:bldP spid="31" grpId="0" animBg="1"/>
      <p:bldP spid="13" grpId="0" animBg="1"/>
      <p:bldP spid="17" grpId="0" animBg="1"/>
      <p:bldP spid="1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xmlns="" id="{1ACBFFF1-5595-8F49-BD5D-2A3E0C5B949E}"/>
              </a:ext>
            </a:extLst>
          </p:cNvPr>
          <p:cNvGrpSpPr/>
          <p:nvPr/>
        </p:nvGrpSpPr>
        <p:grpSpPr>
          <a:xfrm>
            <a:off x="1618000" y="1918534"/>
            <a:ext cx="4018194" cy="2985014"/>
            <a:chOff x="1618000" y="1718509"/>
            <a:chExt cx="4018194" cy="2985014"/>
          </a:xfrm>
        </p:grpSpPr>
        <p:sp>
          <p:nvSpPr>
            <p:cNvPr id="16" name="สี่เหลี่ยมผืนผ้ามุมมน 15">
              <a:extLst>
                <a:ext uri="{FF2B5EF4-FFF2-40B4-BE49-F238E27FC236}">
                  <a16:creationId xmlns:a16="http://schemas.microsoft.com/office/drawing/2014/main" xmlns="" id="{3651AE49-AE6B-894E-986A-3E7BE4BD535D}"/>
                </a:ext>
              </a:extLst>
            </p:cNvPr>
            <p:cNvSpPr/>
            <p:nvPr/>
          </p:nvSpPr>
          <p:spPr>
            <a:xfrm>
              <a:off x="1618000" y="3354667"/>
              <a:ext cx="4018194" cy="45830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3200" b="1" dirty="0">
                  <a:solidFill>
                    <a:schemeClr val="tx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๓.</a:t>
              </a:r>
            </a:p>
          </p:txBody>
        </p:sp>
        <p:sp>
          <p:nvSpPr>
            <p:cNvPr id="31" name="สี่เหลี่ยมผืนผ้ามุมมน 30"/>
            <p:cNvSpPr/>
            <p:nvPr/>
          </p:nvSpPr>
          <p:spPr>
            <a:xfrm>
              <a:off x="1618000" y="1718509"/>
              <a:ext cx="4018194" cy="58207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3200" b="1" dirty="0">
                  <a:solidFill>
                    <a:schemeClr val="tx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๑.  </a:t>
              </a:r>
            </a:p>
          </p:txBody>
        </p:sp>
        <p:sp>
          <p:nvSpPr>
            <p:cNvPr id="13" name="สี่เหลี่ยมผืนผ้ามุมมน 12">
              <a:extLst>
                <a:ext uri="{FF2B5EF4-FFF2-40B4-BE49-F238E27FC236}">
                  <a16:creationId xmlns:a16="http://schemas.microsoft.com/office/drawing/2014/main" xmlns="" id="{B4CA0E26-3153-E949-9474-F61F7FBF87BD}"/>
                </a:ext>
              </a:extLst>
            </p:cNvPr>
            <p:cNvSpPr/>
            <p:nvPr/>
          </p:nvSpPr>
          <p:spPr>
            <a:xfrm>
              <a:off x="1618000" y="2522270"/>
              <a:ext cx="4018194" cy="62153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3200" b="1" dirty="0">
                  <a:solidFill>
                    <a:schemeClr val="tx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๒.</a:t>
              </a:r>
            </a:p>
          </p:txBody>
        </p:sp>
        <p:sp>
          <p:nvSpPr>
            <p:cNvPr id="17" name="สี่เหลี่ยมผืนผ้ามุมมน 16">
              <a:extLst>
                <a:ext uri="{FF2B5EF4-FFF2-40B4-BE49-F238E27FC236}">
                  <a16:creationId xmlns:a16="http://schemas.microsoft.com/office/drawing/2014/main" xmlns="" id="{C1767E42-55FB-2840-AA2C-B2224A204291}"/>
                </a:ext>
              </a:extLst>
            </p:cNvPr>
            <p:cNvSpPr/>
            <p:nvPr/>
          </p:nvSpPr>
          <p:spPr>
            <a:xfrm>
              <a:off x="1618000" y="4164736"/>
              <a:ext cx="4018194" cy="45830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3200" b="1" dirty="0">
                  <a:solidFill>
                    <a:schemeClr val="tx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๔.</a:t>
              </a:r>
              <a:endParaRPr lang="th-TH" sz="3600" b="1" dirty="0">
                <a:solidFill>
                  <a:schemeClr val="tx2"/>
                </a:solidFill>
              </a:endParaRPr>
            </a:p>
          </p:txBody>
        </p:sp>
        <p:sp>
          <p:nvSpPr>
            <p:cNvPr id="2" name="กล่องข้อความ 1">
              <a:extLst>
                <a:ext uri="{FF2B5EF4-FFF2-40B4-BE49-F238E27FC236}">
                  <a16:creationId xmlns:a16="http://schemas.microsoft.com/office/drawing/2014/main" xmlns="" id="{A4F02A56-2BCE-A449-AA36-A636AB8CA573}"/>
                </a:ext>
              </a:extLst>
            </p:cNvPr>
            <p:cNvSpPr txBox="1"/>
            <p:nvPr/>
          </p:nvSpPr>
          <p:spPr>
            <a:xfrm>
              <a:off x="2048399" y="1751724"/>
              <a:ext cx="14927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b="1" dirty="0">
                  <a:solidFill>
                    <a:schemeClr val="tx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หลอดไฟฟ้า</a:t>
              </a:r>
            </a:p>
          </p:txBody>
        </p:sp>
        <p:sp>
          <p:nvSpPr>
            <p:cNvPr id="15" name="กล่องข้อความ 14">
              <a:extLst>
                <a:ext uri="{FF2B5EF4-FFF2-40B4-BE49-F238E27FC236}">
                  <a16:creationId xmlns:a16="http://schemas.microsoft.com/office/drawing/2014/main" xmlns="" id="{3A578E98-C939-C341-96E9-3E6ECB11C580}"/>
                </a:ext>
              </a:extLst>
            </p:cNvPr>
            <p:cNvSpPr txBox="1"/>
            <p:nvPr/>
          </p:nvSpPr>
          <p:spPr>
            <a:xfrm>
              <a:off x="2037766" y="2575211"/>
              <a:ext cx="12442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b="1" dirty="0">
                  <a:solidFill>
                    <a:schemeClr val="tx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แบตเตอรี่</a:t>
              </a:r>
            </a:p>
          </p:txBody>
        </p:sp>
        <p:sp>
          <p:nvSpPr>
            <p:cNvPr id="18" name="กล่องข้อความ 17">
              <a:extLst>
                <a:ext uri="{FF2B5EF4-FFF2-40B4-BE49-F238E27FC236}">
                  <a16:creationId xmlns:a16="http://schemas.microsoft.com/office/drawing/2014/main" xmlns="" id="{1B60CC74-49AA-204B-8BE6-614A811B89DE}"/>
                </a:ext>
              </a:extLst>
            </p:cNvPr>
            <p:cNvSpPr txBox="1"/>
            <p:nvPr/>
          </p:nvSpPr>
          <p:spPr>
            <a:xfrm>
              <a:off x="2048399" y="3317579"/>
              <a:ext cx="8467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b="1" dirty="0" err="1">
                  <a:solidFill>
                    <a:schemeClr val="tx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สวิตซ์</a:t>
              </a:r>
              <a:endParaRPr lang="th-TH" sz="3200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9" name="กล่องข้อความ 18">
              <a:extLst>
                <a:ext uri="{FF2B5EF4-FFF2-40B4-BE49-F238E27FC236}">
                  <a16:creationId xmlns:a16="http://schemas.microsoft.com/office/drawing/2014/main" xmlns="" id="{00A9FF52-3A10-524B-855E-D6C5F1974CC1}"/>
                </a:ext>
              </a:extLst>
            </p:cNvPr>
            <p:cNvSpPr txBox="1"/>
            <p:nvPr/>
          </p:nvSpPr>
          <p:spPr>
            <a:xfrm>
              <a:off x="2048399" y="4118748"/>
              <a:ext cx="12811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b="1" dirty="0">
                  <a:solidFill>
                    <a:schemeClr val="tx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สายไฟฟ้า</a:t>
              </a:r>
            </a:p>
          </p:txBody>
        </p:sp>
        <p:pic>
          <p:nvPicPr>
            <p:cNvPr id="29" name="รูปภาพ 28">
              <a:extLst>
                <a:ext uri="{FF2B5EF4-FFF2-40B4-BE49-F238E27FC236}">
                  <a16:creationId xmlns:a16="http://schemas.microsoft.com/office/drawing/2014/main" xmlns="" id="{877DB2D4-84E5-904E-8341-4C8AF90073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230"/>
            <a:stretch/>
          </p:blipFill>
          <p:spPr>
            <a:xfrm>
              <a:off x="3540084" y="3143800"/>
              <a:ext cx="1882138" cy="1493865"/>
            </a:xfrm>
            <a:prstGeom prst="rect">
              <a:avLst/>
            </a:prstGeom>
          </p:spPr>
        </p:pic>
        <p:pic>
          <p:nvPicPr>
            <p:cNvPr id="35" name="รูปภาพ 34">
              <a:extLst>
                <a:ext uri="{FF2B5EF4-FFF2-40B4-BE49-F238E27FC236}">
                  <a16:creationId xmlns:a16="http://schemas.microsoft.com/office/drawing/2014/main" xmlns="" id="{9F594BE6-A8CB-D54F-B681-32F43A55FA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8" b="46668"/>
            <a:stretch/>
          </p:blipFill>
          <p:spPr>
            <a:xfrm>
              <a:off x="3559093" y="1757135"/>
              <a:ext cx="1882138" cy="1493865"/>
            </a:xfrm>
            <a:prstGeom prst="rect">
              <a:avLst/>
            </a:prstGeom>
          </p:spPr>
        </p:pic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84A5D008-FBB8-AE4B-80E3-0FDB5EB240F1}"/>
              </a:ext>
            </a:extLst>
          </p:cNvPr>
          <p:cNvGrpSpPr/>
          <p:nvPr/>
        </p:nvGrpSpPr>
        <p:grpSpPr>
          <a:xfrm>
            <a:off x="643870" y="741591"/>
            <a:ext cx="11033742" cy="1200329"/>
            <a:chOff x="566376" y="982611"/>
            <a:chExt cx="11033742" cy="1200329"/>
          </a:xfrm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566376" y="989224"/>
              <a:ext cx="6650066" cy="1081969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xmlns="" id="{B7EB4CEE-E456-A04D-8490-3A45F353721E}"/>
                </a:ext>
              </a:extLst>
            </p:cNvPr>
            <p:cNvSpPr/>
            <p:nvPr/>
          </p:nvSpPr>
          <p:spPr>
            <a:xfrm>
              <a:off x="699704" y="982611"/>
              <a:ext cx="1090041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76225" indent="-276225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๕. ข้อใดแสดงความสัมพันธ์ระหว่างอุปกรณ์ไฟฟ้า</a:t>
              </a:r>
            </a:p>
            <a:p>
              <a:pPr marL="276225" indent="-276225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และสัญลักษณ์แทนอุปกรณ์ไฟฟ้าได้ถูกต้อง</a:t>
              </a:r>
            </a:p>
          </p:txBody>
        </p:sp>
      </p:grp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xmlns="" id="{0C223FF3-683D-454C-8048-77CF6810209F}"/>
              </a:ext>
            </a:extLst>
          </p:cNvPr>
          <p:cNvGrpSpPr/>
          <p:nvPr/>
        </p:nvGrpSpPr>
        <p:grpSpPr>
          <a:xfrm>
            <a:off x="165042" y="5009415"/>
            <a:ext cx="11711529" cy="1077218"/>
            <a:chOff x="744565" y="4799138"/>
            <a:chExt cx="11711529" cy="1077218"/>
          </a:xfrm>
        </p:grpSpPr>
        <p:sp>
          <p:nvSpPr>
            <p:cNvPr id="50" name="สี่เหลี่ยมผืนผ้ามุมมน 49"/>
            <p:cNvSpPr/>
            <p:nvPr/>
          </p:nvSpPr>
          <p:spPr>
            <a:xfrm>
              <a:off x="744565" y="4799139"/>
              <a:ext cx="11711529" cy="1077217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xmlns="" id="{F22F81BE-0C5F-E040-B0B4-3B952C336E2A}"/>
                </a:ext>
              </a:extLst>
            </p:cNvPr>
            <p:cNvSpPr/>
            <p:nvPr/>
          </p:nvSpPr>
          <p:spPr>
            <a:xfrm>
              <a:off x="911452" y="4799138"/>
              <a:ext cx="1080165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๒. เหตุผล หลอดไฟฟ้าแทนด้วย             </a:t>
              </a:r>
              <a:r>
                <a:rPr lang="en-US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               </a:t>
              </a:r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หรือ</a:t>
              </a:r>
            </a:p>
            <a:p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สวิตซ์แทนด้วย                             หรือ                              สายไฟฟ้าแทนด้วย </a:t>
              </a:r>
            </a:p>
          </p:txBody>
        </p:sp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xmlns="" id="{C9CA55E0-642E-0949-91DD-97803093C7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5"/>
            <a:stretch/>
          </p:blipFill>
          <p:spPr>
            <a:xfrm>
              <a:off x="10683902" y="5366601"/>
              <a:ext cx="1392824" cy="317500"/>
            </a:xfrm>
            <a:prstGeom prst="rect">
              <a:avLst/>
            </a:prstGeom>
          </p:spPr>
        </p:pic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xmlns="" id="{6F9E4D85-7EC6-CA4D-800E-F64D1EEA3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3155" y="5427542"/>
              <a:ext cx="1943100" cy="266700"/>
            </a:xfrm>
            <a:prstGeom prst="rect">
              <a:avLst/>
            </a:prstGeom>
          </p:spPr>
        </p:pic>
        <p:pic>
          <p:nvPicPr>
            <p:cNvPr id="21" name="รูปภาพ 20">
              <a:extLst>
                <a:ext uri="{FF2B5EF4-FFF2-40B4-BE49-F238E27FC236}">
                  <a16:creationId xmlns:a16="http://schemas.microsoft.com/office/drawing/2014/main" xmlns="" id="{7FEA48E1-1804-8745-A9D1-19A6A1861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4826" y="5516442"/>
              <a:ext cx="1943100" cy="88900"/>
            </a:xfrm>
            <a:prstGeom prst="rect">
              <a:avLst/>
            </a:prstGeom>
          </p:spPr>
        </p:pic>
        <p:pic>
          <p:nvPicPr>
            <p:cNvPr id="23" name="รูปภาพ 22">
              <a:extLst>
                <a:ext uri="{FF2B5EF4-FFF2-40B4-BE49-F238E27FC236}">
                  <a16:creationId xmlns:a16="http://schemas.microsoft.com/office/drawing/2014/main" xmlns="" id="{3BCC45C6-A9F7-334F-A2DF-E0AFEE40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3605" y="4931347"/>
              <a:ext cx="1955800" cy="406400"/>
            </a:xfrm>
            <a:prstGeom prst="rect">
              <a:avLst/>
            </a:prstGeom>
          </p:spPr>
        </p:pic>
        <p:pic>
          <p:nvPicPr>
            <p:cNvPr id="25" name="รูปภาพ 24">
              <a:extLst>
                <a:ext uri="{FF2B5EF4-FFF2-40B4-BE49-F238E27FC236}">
                  <a16:creationId xmlns:a16="http://schemas.microsoft.com/office/drawing/2014/main" xmlns="" id="{5FE4CEE0-A080-F947-82CF-9F1A3127C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452" y="4957478"/>
              <a:ext cx="1955800" cy="406400"/>
            </a:xfrm>
            <a:prstGeom prst="rect">
              <a:avLst/>
            </a:prstGeom>
          </p:spPr>
        </p:pic>
      </p:grpSp>
      <p:pic>
        <p:nvPicPr>
          <p:cNvPr id="38" name="รูปภาพ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90829"/>
            <a:ext cx="1328392" cy="1280949"/>
          </a:xfrm>
          <a:prstGeom prst="rect">
            <a:avLst/>
          </a:prstGeom>
        </p:spPr>
      </p:pic>
      <p:sp>
        <p:nvSpPr>
          <p:cNvPr id="32" name="โดนัท 31">
            <a:extLst>
              <a:ext uri="{FF2B5EF4-FFF2-40B4-BE49-F238E27FC236}">
                <a16:creationId xmlns:a16="http://schemas.microsoft.com/office/drawing/2014/main" xmlns="" id="{822DC282-6BDF-8C43-9AD4-C33BF6CC139C}"/>
              </a:ext>
            </a:extLst>
          </p:cNvPr>
          <p:cNvSpPr/>
          <p:nvPr/>
        </p:nvSpPr>
        <p:spPr>
          <a:xfrm>
            <a:off x="1622639" y="2813383"/>
            <a:ext cx="466344" cy="466344"/>
          </a:xfrm>
          <a:prstGeom prst="donut">
            <a:avLst>
              <a:gd name="adj" fmla="val 1256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14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xmlns="" id="{BA1A5B4D-36CC-CF44-BDBB-BA23D4C3A462}"/>
              </a:ext>
            </a:extLst>
          </p:cNvPr>
          <p:cNvGrpSpPr/>
          <p:nvPr/>
        </p:nvGrpSpPr>
        <p:grpSpPr>
          <a:xfrm>
            <a:off x="2104755" y="5104128"/>
            <a:ext cx="8559707" cy="1154161"/>
            <a:chOff x="744566" y="5104128"/>
            <a:chExt cx="8559707" cy="1234565"/>
          </a:xfrm>
        </p:grpSpPr>
        <p:sp>
          <p:nvSpPr>
            <p:cNvPr id="50" name="สี่เหลี่ยมผืนผ้ามุมมน 49"/>
            <p:cNvSpPr/>
            <p:nvPr/>
          </p:nvSpPr>
          <p:spPr>
            <a:xfrm>
              <a:off x="744566" y="5104128"/>
              <a:ext cx="8283260" cy="123456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xmlns="" id="{F22F81BE-0C5F-E040-B0B4-3B952C336E2A}"/>
                </a:ext>
              </a:extLst>
            </p:cNvPr>
            <p:cNvSpPr/>
            <p:nvPr/>
          </p:nvSpPr>
          <p:spPr>
            <a:xfrm>
              <a:off x="911453" y="5104128"/>
              <a:ext cx="8392820" cy="11522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๑. เหตุผล แผนภาพในข้อ ๑ กระแสไฟฟ้าครบวงจรเป็นวงจรปิด </a:t>
              </a:r>
            </a:p>
            <a:p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ส่วนข้อที่ ๒ ๓ และ ข้อที่ ๔</a:t>
              </a:r>
              <a:r>
                <a:rPr lang="en-US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 </a:t>
              </a:r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กระแสไฟฟ้าไม่ครบวงจรเป็นวงจรเปิด</a:t>
              </a:r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xmlns="" id="{205E7352-01C8-FE45-967E-10EF17D4DB2F}"/>
              </a:ext>
            </a:extLst>
          </p:cNvPr>
          <p:cNvGrpSpPr/>
          <p:nvPr/>
        </p:nvGrpSpPr>
        <p:grpSpPr>
          <a:xfrm>
            <a:off x="2547269" y="1324788"/>
            <a:ext cx="6883880" cy="3757240"/>
            <a:chOff x="2547269" y="1100524"/>
            <a:chExt cx="6883880" cy="3757240"/>
          </a:xfrm>
        </p:grpSpPr>
        <p:sp>
          <p:nvSpPr>
            <p:cNvPr id="16" name="สี่เหลี่ยมผืนผ้ามุมมน 15">
              <a:extLst>
                <a:ext uri="{FF2B5EF4-FFF2-40B4-BE49-F238E27FC236}">
                  <a16:creationId xmlns:a16="http://schemas.microsoft.com/office/drawing/2014/main" xmlns="" id="{3651AE49-AE6B-894E-986A-3E7BE4BD535D}"/>
                </a:ext>
              </a:extLst>
            </p:cNvPr>
            <p:cNvSpPr/>
            <p:nvPr/>
          </p:nvSpPr>
          <p:spPr>
            <a:xfrm>
              <a:off x="2547269" y="3404509"/>
              <a:ext cx="568351" cy="41175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solidFill>
                    <a:schemeClr val="tx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๓.</a:t>
              </a:r>
            </a:p>
          </p:txBody>
        </p:sp>
        <p:sp>
          <p:nvSpPr>
            <p:cNvPr id="31" name="สี่เหลี่ยมผืนผ้ามุมมน 30"/>
            <p:cNvSpPr/>
            <p:nvPr/>
          </p:nvSpPr>
          <p:spPr>
            <a:xfrm>
              <a:off x="2547269" y="1377264"/>
              <a:ext cx="568351" cy="41071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solidFill>
                    <a:schemeClr val="tx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๑.</a:t>
              </a:r>
            </a:p>
          </p:txBody>
        </p:sp>
        <p:sp>
          <p:nvSpPr>
            <p:cNvPr id="13" name="สี่เหลี่ยมผืนผ้ามุมมน 12">
              <a:extLst>
                <a:ext uri="{FF2B5EF4-FFF2-40B4-BE49-F238E27FC236}">
                  <a16:creationId xmlns:a16="http://schemas.microsoft.com/office/drawing/2014/main" xmlns="" id="{B4CA0E26-3153-E949-9474-F61F7FBF87BD}"/>
                </a:ext>
              </a:extLst>
            </p:cNvPr>
            <p:cNvSpPr/>
            <p:nvPr/>
          </p:nvSpPr>
          <p:spPr>
            <a:xfrm>
              <a:off x="6396828" y="1377264"/>
              <a:ext cx="511047" cy="41071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solidFill>
                    <a:schemeClr val="tx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๒.</a:t>
              </a:r>
            </a:p>
          </p:txBody>
        </p:sp>
        <p:sp>
          <p:nvSpPr>
            <p:cNvPr id="17" name="สี่เหลี่ยมผืนผ้ามุมมน 16">
              <a:extLst>
                <a:ext uri="{FF2B5EF4-FFF2-40B4-BE49-F238E27FC236}">
                  <a16:creationId xmlns:a16="http://schemas.microsoft.com/office/drawing/2014/main" xmlns="" id="{C1767E42-55FB-2840-AA2C-B2224A204291}"/>
                </a:ext>
              </a:extLst>
            </p:cNvPr>
            <p:cNvSpPr/>
            <p:nvPr/>
          </p:nvSpPr>
          <p:spPr>
            <a:xfrm>
              <a:off x="6396829" y="3404508"/>
              <a:ext cx="511046" cy="41175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solidFill>
                    <a:schemeClr val="tx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๔.</a:t>
              </a:r>
              <a:endParaRPr lang="th-TH" sz="3200" b="1" dirty="0">
                <a:solidFill>
                  <a:schemeClr val="tx2"/>
                </a:solidFill>
              </a:endParaRPr>
            </a:p>
          </p:txBody>
        </p:sp>
        <p:pic>
          <p:nvPicPr>
            <p:cNvPr id="3" name="รูปภาพ 2">
              <a:extLst>
                <a:ext uri="{FF2B5EF4-FFF2-40B4-BE49-F238E27FC236}">
                  <a16:creationId xmlns:a16="http://schemas.microsoft.com/office/drawing/2014/main" xmlns="" id="{C9E70658-D741-3946-8A81-DBFCD2C966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617" b="51690"/>
            <a:stretch/>
          </p:blipFill>
          <p:spPr>
            <a:xfrm>
              <a:off x="3123785" y="1100524"/>
              <a:ext cx="2159907" cy="1799426"/>
            </a:xfrm>
            <a:prstGeom prst="rect">
              <a:avLst/>
            </a:prstGeom>
          </p:spPr>
        </p:pic>
        <p:pic>
          <p:nvPicPr>
            <p:cNvPr id="19" name="รูปภาพ 18">
              <a:extLst>
                <a:ext uri="{FF2B5EF4-FFF2-40B4-BE49-F238E27FC236}">
                  <a16:creationId xmlns:a16="http://schemas.microsoft.com/office/drawing/2014/main" xmlns="" id="{1E9A1CD8-8724-E44F-B1DE-ED6B519AB4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12" r="7105" b="51690"/>
            <a:stretch/>
          </p:blipFill>
          <p:spPr>
            <a:xfrm>
              <a:off x="7271242" y="1100524"/>
              <a:ext cx="2159907" cy="1799426"/>
            </a:xfrm>
            <a:prstGeom prst="rect">
              <a:avLst/>
            </a:prstGeom>
          </p:spPr>
        </p:pic>
        <p:pic>
          <p:nvPicPr>
            <p:cNvPr id="20" name="รูปภาพ 19">
              <a:extLst>
                <a:ext uri="{FF2B5EF4-FFF2-40B4-BE49-F238E27FC236}">
                  <a16:creationId xmlns:a16="http://schemas.microsoft.com/office/drawing/2014/main" xmlns="" id="{87E7513E-AAD8-FB48-94E6-62CE40E4D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12" t="49357" r="7105" b="2333"/>
            <a:stretch/>
          </p:blipFill>
          <p:spPr>
            <a:xfrm>
              <a:off x="7271242" y="2978310"/>
              <a:ext cx="2159907" cy="1799426"/>
            </a:xfrm>
            <a:prstGeom prst="rect">
              <a:avLst/>
            </a:prstGeom>
          </p:spPr>
        </p:pic>
        <p:pic>
          <p:nvPicPr>
            <p:cNvPr id="21" name="รูปภาพ 20">
              <a:extLst>
                <a:ext uri="{FF2B5EF4-FFF2-40B4-BE49-F238E27FC236}">
                  <a16:creationId xmlns:a16="http://schemas.microsoft.com/office/drawing/2014/main" xmlns="" id="{802B8AC6-ECB0-0144-B582-6927E9C0E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5" t="51690" r="61762"/>
            <a:stretch/>
          </p:blipFill>
          <p:spPr>
            <a:xfrm>
              <a:off x="3115621" y="3058338"/>
              <a:ext cx="2159907" cy="1799426"/>
            </a:xfrm>
            <a:prstGeom prst="rect">
              <a:avLst/>
            </a:prstGeom>
          </p:spPr>
        </p:pic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84A5D008-FBB8-AE4B-80E3-0FDB5EB240F1}"/>
              </a:ext>
            </a:extLst>
          </p:cNvPr>
          <p:cNvGrpSpPr/>
          <p:nvPr/>
        </p:nvGrpSpPr>
        <p:grpSpPr>
          <a:xfrm>
            <a:off x="744567" y="710806"/>
            <a:ext cx="11069237" cy="774193"/>
            <a:chOff x="566376" y="1398799"/>
            <a:chExt cx="11069237" cy="774193"/>
          </a:xfrm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566376" y="1398799"/>
              <a:ext cx="7942234" cy="746128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xmlns="" id="{B7EB4CEE-E456-A04D-8490-3A45F353721E}"/>
                </a:ext>
              </a:extLst>
            </p:cNvPr>
            <p:cNvSpPr/>
            <p:nvPr/>
          </p:nvSpPr>
          <p:spPr>
            <a:xfrm>
              <a:off x="735199" y="1526661"/>
              <a:ext cx="1090041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76225" indent="-276225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๖. แผนภาพวงจรไฟฟ้าในข้อใดที่กระแสไฟฟ้าไหลครบวงจร</a:t>
              </a:r>
            </a:p>
          </p:txBody>
        </p:sp>
      </p:grpSp>
      <p:pic>
        <p:nvPicPr>
          <p:cNvPr id="26" name="รูปภาพ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90829"/>
            <a:ext cx="1328392" cy="1280949"/>
          </a:xfrm>
          <a:prstGeom prst="rect">
            <a:avLst/>
          </a:prstGeom>
        </p:spPr>
      </p:pic>
      <p:sp>
        <p:nvSpPr>
          <p:cNvPr id="23" name="โดนัท 22">
            <a:extLst>
              <a:ext uri="{FF2B5EF4-FFF2-40B4-BE49-F238E27FC236}">
                <a16:creationId xmlns:a16="http://schemas.microsoft.com/office/drawing/2014/main" xmlns="" id="{7CE41B76-ACF0-524E-B148-98050533E022}"/>
              </a:ext>
            </a:extLst>
          </p:cNvPr>
          <p:cNvSpPr/>
          <p:nvPr/>
        </p:nvSpPr>
        <p:spPr>
          <a:xfrm>
            <a:off x="2547269" y="1605090"/>
            <a:ext cx="466344" cy="466344"/>
          </a:xfrm>
          <a:prstGeom prst="donut">
            <a:avLst>
              <a:gd name="adj" fmla="val 1256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87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สี่เหลี่ยมผืนผ้ามุมมน 15">
            <a:extLst>
              <a:ext uri="{FF2B5EF4-FFF2-40B4-BE49-F238E27FC236}">
                <a16:creationId xmlns:a16="http://schemas.microsoft.com/office/drawing/2014/main" xmlns="" id="{3651AE49-AE6B-894E-986A-3E7BE4BD535D}"/>
              </a:ext>
            </a:extLst>
          </p:cNvPr>
          <p:cNvSpPr/>
          <p:nvPr/>
        </p:nvSpPr>
        <p:spPr>
          <a:xfrm>
            <a:off x="1008400" y="3810943"/>
            <a:ext cx="2670466" cy="6182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๓.  ไม้ปลายแหลม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4116275" y="2402384"/>
            <a:ext cx="7193336" cy="3719866"/>
          </a:xfrm>
          <a:prstGeom prst="roundRect">
            <a:avLst>
              <a:gd name="adj" fmla="val 7779"/>
            </a:avLst>
          </a:prstGeom>
          <a:solidFill>
            <a:srgbClr val="FFFFFF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84A5D008-FBB8-AE4B-80E3-0FDB5EB240F1}"/>
              </a:ext>
            </a:extLst>
          </p:cNvPr>
          <p:cNvGrpSpPr/>
          <p:nvPr/>
        </p:nvGrpSpPr>
        <p:grpSpPr>
          <a:xfrm>
            <a:off x="530982" y="805825"/>
            <a:ext cx="9367930" cy="1275027"/>
            <a:chOff x="566376" y="989223"/>
            <a:chExt cx="11374053" cy="1275027"/>
          </a:xfrm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566376" y="989223"/>
              <a:ext cx="10238018" cy="120932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xmlns="" id="{B7EB4CEE-E456-A04D-8490-3A45F353721E}"/>
                </a:ext>
              </a:extLst>
            </p:cNvPr>
            <p:cNvSpPr/>
            <p:nvPr/>
          </p:nvSpPr>
          <p:spPr>
            <a:xfrm>
              <a:off x="735197" y="1063921"/>
              <a:ext cx="1120523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76225" indent="-276225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๗</a:t>
              </a:r>
              <a:r>
                <a:rPr 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 </a:t>
              </a: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วัสดุในข้อใดสามารถนำมาใช้เป็นตัวนำไฟฟ้าแทนสายไฟฟ้า</a:t>
              </a:r>
              <a:b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 ในการต่อวงจรไฟฟ้าอย่างง่ายได้</a:t>
              </a:r>
            </a:p>
          </p:txBody>
        </p:sp>
      </p:grp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F22F81BE-0C5F-E040-B0B4-3B952C336E2A}"/>
              </a:ext>
            </a:extLst>
          </p:cNvPr>
          <p:cNvSpPr/>
          <p:nvPr/>
        </p:nvSpPr>
        <p:spPr>
          <a:xfrm>
            <a:off x="4298509" y="2517239"/>
            <a:ext cx="686170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เฉลย ๔. เหตุผล ลวดเสียบกระดาษ ทำจากโลหะ ประจุไฟฟ้าสามารถผ่านได้ เรียกว่า ตัวนำไฟฟ้า เมื่อต่อวงจรไฟฟ้าอย่างง่าย ประจุไฟฟ้าสามารถผ่านได้ ทำให้หลอดไฟฟ้าสว่าง</a:t>
            </a:r>
          </a:p>
          <a:p>
            <a:pPr algn="thaiDist"/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ส่วนยางรัด แปรงสีฟัน และไม้ปลายแหลมประจุไฟฟ้าไม่สามารถเคลื่อนผ่านได้ เรียกว่า ฉนวนไฟฟ้าเมื่อต่อวงจรไฟฟ้าหลอดไฟฟ้าจึงไม่สว่าง</a:t>
            </a:r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1008400" y="2282310"/>
            <a:ext cx="2670466" cy="6182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  ยางรัด</a:t>
            </a:r>
          </a:p>
        </p:txBody>
      </p:sp>
      <p:sp>
        <p:nvSpPr>
          <p:cNvPr id="13" name="สี่เหลี่ยมผืนผ้ามุมมน 12">
            <a:extLst>
              <a:ext uri="{FF2B5EF4-FFF2-40B4-BE49-F238E27FC236}">
                <a16:creationId xmlns:a16="http://schemas.microsoft.com/office/drawing/2014/main" xmlns="" id="{B4CA0E26-3153-E949-9474-F61F7FBF87BD}"/>
              </a:ext>
            </a:extLst>
          </p:cNvPr>
          <p:cNvSpPr/>
          <p:nvPr/>
        </p:nvSpPr>
        <p:spPr>
          <a:xfrm>
            <a:off x="1008400" y="3031254"/>
            <a:ext cx="2670466" cy="6182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  แปรงสีฟัน</a:t>
            </a:r>
          </a:p>
        </p:txBody>
      </p:sp>
      <p:sp>
        <p:nvSpPr>
          <p:cNvPr id="17" name="สี่เหลี่ยมผืนผ้ามุมมน 16">
            <a:extLst>
              <a:ext uri="{FF2B5EF4-FFF2-40B4-BE49-F238E27FC236}">
                <a16:creationId xmlns:a16="http://schemas.microsoft.com/office/drawing/2014/main" xmlns="" id="{C1767E42-55FB-2840-AA2C-B2224A204291}"/>
              </a:ext>
            </a:extLst>
          </p:cNvPr>
          <p:cNvSpPr/>
          <p:nvPr/>
        </p:nvSpPr>
        <p:spPr>
          <a:xfrm>
            <a:off x="1008400" y="4559887"/>
            <a:ext cx="2670466" cy="6182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๔.  ลวดเสียบกระดาษ</a:t>
            </a:r>
            <a:endParaRPr lang="th-TH" sz="3600" b="1" dirty="0">
              <a:solidFill>
                <a:schemeClr val="tx2"/>
              </a:solidFill>
            </a:endParaRPr>
          </a:p>
        </p:txBody>
      </p:sp>
      <p:pic>
        <p:nvPicPr>
          <p:cNvPr id="21" name="รูปภาพ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90829"/>
            <a:ext cx="1328392" cy="1280949"/>
          </a:xfrm>
          <a:prstGeom prst="rect">
            <a:avLst/>
          </a:prstGeom>
        </p:spPr>
      </p:pic>
      <p:sp>
        <p:nvSpPr>
          <p:cNvPr id="18" name="โดนัท 17">
            <a:extLst>
              <a:ext uri="{FF2B5EF4-FFF2-40B4-BE49-F238E27FC236}">
                <a16:creationId xmlns:a16="http://schemas.microsoft.com/office/drawing/2014/main" xmlns="" id="{1331C7EF-A585-4C45-91DB-EEB54276B8C4}"/>
              </a:ext>
            </a:extLst>
          </p:cNvPr>
          <p:cNvSpPr/>
          <p:nvPr/>
        </p:nvSpPr>
        <p:spPr>
          <a:xfrm>
            <a:off x="1008339" y="4664916"/>
            <a:ext cx="466344" cy="466344"/>
          </a:xfrm>
          <a:prstGeom prst="donut">
            <a:avLst>
              <a:gd name="adj" fmla="val 1256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8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0" grpId="0" animBg="1"/>
      <p:bldP spid="6" grpId="0"/>
      <p:bldP spid="31" grpId="0" animBg="1"/>
      <p:bldP spid="13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Google Drive\วิทยาศาสตร์ 1012 ป.3 - ป.6\ป.6\แก้ไข 2\1\BG\BG_ADD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Google Drive\วิทยาศาสตร์ 1012 ป.3 - ป.6\ป.6\ปกเปิดหน่วย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4850" y="-606184"/>
            <a:ext cx="12192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2403410" y="1162279"/>
            <a:ext cx="441338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60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๓</a:t>
            </a:r>
            <a:br>
              <a:rPr lang="th-TH" sz="60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6000" b="1" dirty="0">
                <a:solidFill>
                  <a:schemeClr val="accent6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ไฟฟ้า</a:t>
            </a: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xmlns="" id="{9FF58FCA-3EB1-C74A-B444-5E0DD30925D4}"/>
              </a:ext>
            </a:extLst>
          </p:cNvPr>
          <p:cNvSpPr/>
          <p:nvPr/>
        </p:nvSpPr>
        <p:spPr>
          <a:xfrm>
            <a:off x="4420850" y="6405424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292069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กลุ่ม 24">
            <a:extLst>
              <a:ext uri="{FF2B5EF4-FFF2-40B4-BE49-F238E27FC236}">
                <a16:creationId xmlns:a16="http://schemas.microsoft.com/office/drawing/2014/main" xmlns="" id="{3EDF7206-D0E9-E04E-B1F2-8FFA5BE4E8A0}"/>
              </a:ext>
            </a:extLst>
          </p:cNvPr>
          <p:cNvGrpSpPr/>
          <p:nvPr/>
        </p:nvGrpSpPr>
        <p:grpSpPr>
          <a:xfrm>
            <a:off x="385984" y="1839603"/>
            <a:ext cx="5964961" cy="4441621"/>
            <a:chOff x="304800" y="1005591"/>
            <a:chExt cx="5964961" cy="4441621"/>
          </a:xfrm>
        </p:grpSpPr>
        <p:sp>
          <p:nvSpPr>
            <p:cNvPr id="16" name="สี่เหลี่ยมผืนผ้ามุมมน 15">
              <a:extLst>
                <a:ext uri="{FF2B5EF4-FFF2-40B4-BE49-F238E27FC236}">
                  <a16:creationId xmlns:a16="http://schemas.microsoft.com/office/drawing/2014/main" xmlns="" id="{3651AE49-AE6B-894E-986A-3E7BE4BD535D}"/>
                </a:ext>
              </a:extLst>
            </p:cNvPr>
            <p:cNvSpPr/>
            <p:nvPr/>
          </p:nvSpPr>
          <p:spPr>
            <a:xfrm>
              <a:off x="306966" y="3933573"/>
              <a:ext cx="527631" cy="41175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3200" b="1" dirty="0">
                  <a:solidFill>
                    <a:schemeClr val="tx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๓.</a:t>
              </a:r>
            </a:p>
          </p:txBody>
        </p:sp>
        <p:sp>
          <p:nvSpPr>
            <p:cNvPr id="31" name="สี่เหลี่ยมผืนผ้ามุมมน 30"/>
            <p:cNvSpPr/>
            <p:nvPr/>
          </p:nvSpPr>
          <p:spPr>
            <a:xfrm>
              <a:off x="304800" y="1513648"/>
              <a:ext cx="529798" cy="41071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3200" b="1" dirty="0">
                  <a:solidFill>
                    <a:schemeClr val="tx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๑.</a:t>
              </a:r>
            </a:p>
          </p:txBody>
        </p:sp>
        <p:sp>
          <p:nvSpPr>
            <p:cNvPr id="13" name="สี่เหลี่ยมผืนผ้ามุมมน 12">
              <a:extLst>
                <a:ext uri="{FF2B5EF4-FFF2-40B4-BE49-F238E27FC236}">
                  <a16:creationId xmlns:a16="http://schemas.microsoft.com/office/drawing/2014/main" xmlns="" id="{B4CA0E26-3153-E949-9474-F61F7FBF87BD}"/>
                </a:ext>
              </a:extLst>
            </p:cNvPr>
            <p:cNvSpPr/>
            <p:nvPr/>
          </p:nvSpPr>
          <p:spPr>
            <a:xfrm>
              <a:off x="3299810" y="1501952"/>
              <a:ext cx="559238" cy="41071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3200" b="1" dirty="0">
                  <a:solidFill>
                    <a:schemeClr val="tx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๒.</a:t>
              </a:r>
            </a:p>
          </p:txBody>
        </p:sp>
        <p:sp>
          <p:nvSpPr>
            <p:cNvPr id="17" name="สี่เหลี่ยมผืนผ้ามุมมน 16">
              <a:extLst>
                <a:ext uri="{FF2B5EF4-FFF2-40B4-BE49-F238E27FC236}">
                  <a16:creationId xmlns:a16="http://schemas.microsoft.com/office/drawing/2014/main" xmlns="" id="{C1767E42-55FB-2840-AA2C-B2224A204291}"/>
                </a:ext>
              </a:extLst>
            </p:cNvPr>
            <p:cNvSpPr/>
            <p:nvPr/>
          </p:nvSpPr>
          <p:spPr>
            <a:xfrm>
              <a:off x="3299809" y="3933572"/>
              <a:ext cx="559239" cy="41175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3200" b="1" dirty="0">
                  <a:solidFill>
                    <a:schemeClr val="tx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๔.</a:t>
              </a:r>
              <a:endParaRPr lang="th-TH" sz="3600" b="1" dirty="0">
                <a:solidFill>
                  <a:schemeClr val="tx2"/>
                </a:solidFill>
              </a:endParaRPr>
            </a:p>
          </p:txBody>
        </p:sp>
        <p:pic>
          <p:nvPicPr>
            <p:cNvPr id="5" name="รูปภาพ 4">
              <a:extLst>
                <a:ext uri="{FF2B5EF4-FFF2-40B4-BE49-F238E27FC236}">
                  <a16:creationId xmlns:a16="http://schemas.microsoft.com/office/drawing/2014/main" xmlns="" id="{8C75EA4C-E1CF-6543-9553-12FEF3C74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73"/>
            <a:stretch/>
          </p:blipFill>
          <p:spPr>
            <a:xfrm>
              <a:off x="909621" y="1274588"/>
              <a:ext cx="2286151" cy="1854726"/>
            </a:xfrm>
            <a:prstGeom prst="rect">
              <a:avLst/>
            </a:prstGeom>
          </p:spPr>
        </p:pic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xmlns="" id="{14E72C63-1286-1742-BE1C-D1DB4F6B2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2811" y="1005591"/>
              <a:ext cx="2278044" cy="2051050"/>
            </a:xfrm>
            <a:prstGeom prst="rect">
              <a:avLst/>
            </a:prstGeom>
          </p:spPr>
        </p:pic>
        <p:pic>
          <p:nvPicPr>
            <p:cNvPr id="15" name="รูปภาพ 14">
              <a:extLst>
                <a:ext uri="{FF2B5EF4-FFF2-40B4-BE49-F238E27FC236}">
                  <a16:creationId xmlns:a16="http://schemas.microsoft.com/office/drawing/2014/main" xmlns="" id="{DA58517E-77B3-2E42-BEE8-9EFFEBFC5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728" y="3671797"/>
              <a:ext cx="2278044" cy="1775415"/>
            </a:xfrm>
            <a:prstGeom prst="rect">
              <a:avLst/>
            </a:prstGeom>
          </p:spPr>
        </p:pic>
        <p:pic>
          <p:nvPicPr>
            <p:cNvPr id="22" name="รูปภาพ 21">
              <a:extLst>
                <a:ext uri="{FF2B5EF4-FFF2-40B4-BE49-F238E27FC236}">
                  <a16:creationId xmlns:a16="http://schemas.microsoft.com/office/drawing/2014/main" xmlns="" id="{67FE840F-D3EB-1840-8D3E-50A0EA744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1717" y="3461017"/>
              <a:ext cx="2278044" cy="1986195"/>
            </a:xfrm>
            <a:prstGeom prst="rect">
              <a:avLst/>
            </a:prstGeom>
          </p:spPr>
        </p:pic>
      </p:grpSp>
      <p:sp>
        <p:nvSpPr>
          <p:cNvPr id="50" name="สี่เหลี่ยมผืนผ้ามุมมน 49"/>
          <p:cNvSpPr/>
          <p:nvPr/>
        </p:nvSpPr>
        <p:spPr>
          <a:xfrm>
            <a:off x="6456162" y="1809391"/>
            <a:ext cx="5650405" cy="4471833"/>
          </a:xfrm>
          <a:prstGeom prst="roundRect">
            <a:avLst>
              <a:gd name="adj" fmla="val 5967"/>
            </a:avLst>
          </a:prstGeom>
          <a:solidFill>
            <a:srgbClr val="FFFFFF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F22F81BE-0C5F-E040-B0B4-3B952C336E2A}"/>
              </a:ext>
            </a:extLst>
          </p:cNvPr>
          <p:cNvSpPr/>
          <p:nvPr/>
        </p:nvSpPr>
        <p:spPr>
          <a:xfrm>
            <a:off x="6573974" y="1921489"/>
            <a:ext cx="542887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๓. เหตุผล เป็นการต่อเซลล์ไฟฟ้า แบบอนุกรมกระแสไฟฟ้าได้เท่ากับพลังงานไฟฟ้าจากการต่อเซลล์ไฟฟ้าทุกเซลล์ที่เรียงต่อกันทำให้กระแสไฟฟ้าผ่านหลอดไฟฟ้ามากขึ้น</a:t>
            </a:r>
          </a:p>
          <a:p>
            <a:pPr algn="thaiDist"/>
            <a:r>
              <a:rPr lang="th-TH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ส่วนข้อที่  ๑ เป็นการต่อเซลล์ไฟฟ้าที่กระแสไฟฟ้า</a:t>
            </a:r>
            <a:br>
              <a:rPr lang="th-TH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ไม่ไหลในวงจร เนื่องจากต่อถ่านไฟฉายผิดขั้ว</a:t>
            </a:r>
            <a:br>
              <a:rPr lang="th-TH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ทำให้หลอดไฟฟ้าไม่สว่าง</a:t>
            </a:r>
          </a:p>
          <a:p>
            <a:pPr algn="thaiDist"/>
            <a:r>
              <a:rPr lang="th-TH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ข้อที่ ๒ และ ๔ เป็นการต่อเซลล์ไฟฟ้าแบบขนานกระแสไฟฟ้าที่ได้เท่ากับพลังงานจากเซลล์ไฟฟ้าเพียงเซลล์เดียวทำให้หลอดไฟฟ้าสว่างน้อยกว่าข้อ ๓</a:t>
            </a: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84A5D008-FBB8-AE4B-80E3-0FDB5EB240F1}"/>
              </a:ext>
            </a:extLst>
          </p:cNvPr>
          <p:cNvGrpSpPr/>
          <p:nvPr/>
        </p:nvGrpSpPr>
        <p:grpSpPr>
          <a:xfrm>
            <a:off x="209550" y="799149"/>
            <a:ext cx="11076848" cy="777868"/>
            <a:chOff x="229712" y="1545605"/>
            <a:chExt cx="11076848" cy="777868"/>
          </a:xfrm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229712" y="1545605"/>
              <a:ext cx="6871734" cy="777868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xmlns="" id="{B7EB4CEE-E456-A04D-8490-3A45F353721E}"/>
                </a:ext>
              </a:extLst>
            </p:cNvPr>
            <p:cNvSpPr/>
            <p:nvPr/>
          </p:nvSpPr>
          <p:spPr>
            <a:xfrm>
              <a:off x="406146" y="1546764"/>
              <a:ext cx="10900414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76225" indent="-276225">
                <a:lnSpc>
                  <a:spcPct val="120000"/>
                </a:lnSpc>
              </a:pP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๘. การต่อเซลล์ไฟฟ้าข้อใดที่หลอดไฟฟ้าสว่างที่สุด</a:t>
              </a:r>
            </a:p>
          </p:txBody>
        </p:sp>
      </p:grpSp>
      <p:pic>
        <p:nvPicPr>
          <p:cNvPr id="24" name="รูปภาพ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90829"/>
            <a:ext cx="1328392" cy="1280949"/>
          </a:xfrm>
          <a:prstGeom prst="rect">
            <a:avLst/>
          </a:prstGeom>
        </p:spPr>
      </p:pic>
      <p:sp>
        <p:nvSpPr>
          <p:cNvPr id="20" name="โดนัท 19">
            <a:extLst>
              <a:ext uri="{FF2B5EF4-FFF2-40B4-BE49-F238E27FC236}">
                <a16:creationId xmlns:a16="http://schemas.microsoft.com/office/drawing/2014/main" xmlns="" id="{77D62F36-334C-984B-8826-A18CBA261060}"/>
              </a:ext>
            </a:extLst>
          </p:cNvPr>
          <p:cNvSpPr/>
          <p:nvPr/>
        </p:nvSpPr>
        <p:spPr>
          <a:xfrm>
            <a:off x="367768" y="4767584"/>
            <a:ext cx="466344" cy="466344"/>
          </a:xfrm>
          <a:prstGeom prst="donut">
            <a:avLst>
              <a:gd name="adj" fmla="val 1256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3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" grpId="0"/>
      <p:bldP spid="2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xmlns="" id="{BA1A5B4D-36CC-CF44-BDBB-BA23D4C3A462}"/>
              </a:ext>
            </a:extLst>
          </p:cNvPr>
          <p:cNvGrpSpPr/>
          <p:nvPr/>
        </p:nvGrpSpPr>
        <p:grpSpPr>
          <a:xfrm>
            <a:off x="6255989" y="2947754"/>
            <a:ext cx="5709691" cy="2587043"/>
            <a:chOff x="749062" y="5322458"/>
            <a:chExt cx="11261457" cy="2781196"/>
          </a:xfrm>
        </p:grpSpPr>
        <p:sp>
          <p:nvSpPr>
            <p:cNvPr id="50" name="สี่เหลี่ยมผืนผ้ามุมมน 49"/>
            <p:cNvSpPr/>
            <p:nvPr/>
          </p:nvSpPr>
          <p:spPr>
            <a:xfrm>
              <a:off x="749062" y="5322459"/>
              <a:ext cx="11261457" cy="2781195"/>
            </a:xfrm>
            <a:prstGeom prst="roundRect">
              <a:avLst>
                <a:gd name="adj" fmla="val 7227"/>
              </a:avLst>
            </a:prstGeom>
            <a:solidFill>
              <a:srgbClr val="FF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xmlns="" id="{F22F81BE-0C5F-E040-B0B4-3B952C336E2A}"/>
                </a:ext>
              </a:extLst>
            </p:cNvPr>
            <p:cNvSpPr/>
            <p:nvPr/>
          </p:nvSpPr>
          <p:spPr>
            <a:xfrm>
              <a:off x="913599" y="5322458"/>
              <a:ext cx="10932394" cy="27462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๑. เหตุผล การต่อหลอดไฟฟ้าแบบขนาน จะทำให้หลอดไฟฟ้าสว่างมากกว่าแบบอนุกรม และหลอดไฟฟ้าสว่างเท่ากันทุกหลอด และถ้าหลอดไฟฟ้าหลอดใดหลอดหนึ่งในวงจรไฟฟ้าขาด หลอดอื่นในวงจรไฟฟ้ายังสามารถทำงานได้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84A5D008-FBB8-AE4B-80E3-0FDB5EB240F1}"/>
              </a:ext>
            </a:extLst>
          </p:cNvPr>
          <p:cNvGrpSpPr/>
          <p:nvPr/>
        </p:nvGrpSpPr>
        <p:grpSpPr>
          <a:xfrm>
            <a:off x="401666" y="825284"/>
            <a:ext cx="9737758" cy="1613190"/>
            <a:chOff x="566376" y="989224"/>
            <a:chExt cx="8507780" cy="1613190"/>
          </a:xfrm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566376" y="989224"/>
              <a:ext cx="8507780" cy="161319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xmlns="" id="{B7EB4CEE-E456-A04D-8490-3A45F353721E}"/>
                </a:ext>
              </a:extLst>
            </p:cNvPr>
            <p:cNvSpPr/>
            <p:nvPr/>
          </p:nvSpPr>
          <p:spPr>
            <a:xfrm>
              <a:off x="683881" y="1021564"/>
              <a:ext cx="8198133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76225" indent="-276225" algn="thaiDist"/>
              <a:r>
                <a:rPr lang="th-TH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๙. ถ้าต้องการต่อหลอดไฟฟ้า ๓ หลอด ให้สว่างมากที่สุดเท่ากันทั้ง ๓ หลอดและ</a:t>
              </a:r>
              <a:br>
                <a:rPr lang="th-TH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เมื่อมีหลอดไฟฟ้าหลอดใดหลอดหนึ่งขาด หลอดไฟฟ้า</a:t>
              </a:r>
              <a:r>
                <a:rPr lang="th-TH" sz="3200" b="1" dirty="0" smtClean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ที่เหลือ  </a:t>
              </a:r>
              <a:r>
                <a:rPr lang="th-TH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ยังสามารถ</a:t>
              </a:r>
              <a:r>
                <a:rPr lang="th-TH" sz="3200" b="1" dirty="0" smtClean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ทำงาน</a:t>
              </a:r>
              <a:br>
                <a:rPr lang="th-TH" sz="3200" b="1" dirty="0" smtClean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200" b="1" dirty="0" smtClean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ได้ตามปกติ </a:t>
              </a:r>
              <a:r>
                <a:rPr lang="th-TH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จะเลือกต่อวงจรไฟฟ้าตามข้อใด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51896" y="2342777"/>
            <a:ext cx="5808779" cy="4081294"/>
            <a:chOff x="351896" y="2342777"/>
            <a:chExt cx="5808779" cy="4081294"/>
          </a:xfrm>
        </p:grpSpPr>
        <p:grpSp>
          <p:nvGrpSpPr>
            <p:cNvPr id="2" name="กลุ่ม 1"/>
            <p:cNvGrpSpPr/>
            <p:nvPr/>
          </p:nvGrpSpPr>
          <p:grpSpPr>
            <a:xfrm>
              <a:off x="351896" y="2342777"/>
              <a:ext cx="5808779" cy="4081294"/>
              <a:chOff x="330630" y="2438474"/>
              <a:chExt cx="5808779" cy="4081294"/>
            </a:xfrm>
          </p:grpSpPr>
          <p:grpSp>
            <p:nvGrpSpPr>
              <p:cNvPr id="23" name="กลุ่ม 22">
                <a:extLst>
                  <a:ext uri="{FF2B5EF4-FFF2-40B4-BE49-F238E27FC236}">
                    <a16:creationId xmlns:a16="http://schemas.microsoft.com/office/drawing/2014/main" xmlns="" id="{BDF67548-8FF4-1C41-8C0B-91B2E108A9AE}"/>
                  </a:ext>
                </a:extLst>
              </p:cNvPr>
              <p:cNvGrpSpPr/>
              <p:nvPr/>
            </p:nvGrpSpPr>
            <p:grpSpPr>
              <a:xfrm>
                <a:off x="330630" y="2687783"/>
                <a:ext cx="5808779" cy="3831985"/>
                <a:chOff x="673530" y="1804580"/>
                <a:chExt cx="5808779" cy="3831985"/>
              </a:xfrm>
            </p:grpSpPr>
            <p:sp>
              <p:nvSpPr>
                <p:cNvPr id="16" name="สี่เหลี่ยมผืนผ้ามุมมน 15">
                  <a:extLst>
                    <a:ext uri="{FF2B5EF4-FFF2-40B4-BE49-F238E27FC236}">
                      <a16:creationId xmlns:a16="http://schemas.microsoft.com/office/drawing/2014/main" xmlns="" id="{3651AE49-AE6B-894E-986A-3E7BE4BD535D}"/>
                    </a:ext>
                  </a:extLst>
                </p:cNvPr>
                <p:cNvSpPr/>
                <p:nvPr/>
              </p:nvSpPr>
              <p:spPr>
                <a:xfrm>
                  <a:off x="673530" y="3982082"/>
                  <a:ext cx="594740" cy="484055"/>
                </a:xfrm>
                <a:prstGeom prst="round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th-TH" b="1" dirty="0">
                      <a:solidFill>
                        <a:schemeClr val="tx2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๓.</a:t>
                  </a:r>
                </a:p>
              </p:txBody>
            </p:sp>
            <p:sp>
              <p:nvSpPr>
                <p:cNvPr id="13" name="สี่เหลี่ยมผืนผ้ามุมมน 12">
                  <a:extLst>
                    <a:ext uri="{FF2B5EF4-FFF2-40B4-BE49-F238E27FC236}">
                      <a16:creationId xmlns:a16="http://schemas.microsoft.com/office/drawing/2014/main" xmlns="" id="{B4CA0E26-3153-E949-9474-F61F7FBF87BD}"/>
                    </a:ext>
                  </a:extLst>
                </p:cNvPr>
                <p:cNvSpPr/>
                <p:nvPr/>
              </p:nvSpPr>
              <p:spPr>
                <a:xfrm>
                  <a:off x="3660067" y="1954838"/>
                  <a:ext cx="565252" cy="499620"/>
                </a:xfrm>
                <a:prstGeom prst="round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th-TH" b="1" dirty="0">
                      <a:solidFill>
                        <a:schemeClr val="tx2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๒.</a:t>
                  </a:r>
                </a:p>
              </p:txBody>
            </p:sp>
            <p:sp>
              <p:nvSpPr>
                <p:cNvPr id="17" name="สี่เหลี่ยมผืนผ้ามุมมน 16">
                  <a:extLst>
                    <a:ext uri="{FF2B5EF4-FFF2-40B4-BE49-F238E27FC236}">
                      <a16:creationId xmlns:a16="http://schemas.microsoft.com/office/drawing/2014/main" xmlns="" id="{C1767E42-55FB-2840-AA2C-B2224A204291}"/>
                    </a:ext>
                  </a:extLst>
                </p:cNvPr>
                <p:cNvSpPr/>
                <p:nvPr/>
              </p:nvSpPr>
              <p:spPr>
                <a:xfrm>
                  <a:off x="3660066" y="3982081"/>
                  <a:ext cx="565253" cy="484055"/>
                </a:xfrm>
                <a:prstGeom prst="round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th-TH" b="1" dirty="0">
                      <a:solidFill>
                        <a:schemeClr val="tx2"/>
                      </a:solidFill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๔.</a:t>
                  </a:r>
                  <a:endParaRPr lang="th-TH" sz="3200" b="1" dirty="0">
                    <a:solidFill>
                      <a:schemeClr val="tx2"/>
                    </a:solidFill>
                  </a:endParaRPr>
                </a:p>
              </p:txBody>
            </p:sp>
            <p:pic>
              <p:nvPicPr>
                <p:cNvPr id="5" name="รูปภาพ 4">
                  <a:extLst>
                    <a:ext uri="{FF2B5EF4-FFF2-40B4-BE49-F238E27FC236}">
                      <a16:creationId xmlns:a16="http://schemas.microsoft.com/office/drawing/2014/main" xmlns="" id="{23A3246D-F281-DC43-A57A-4AF29DFE57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5830" y="1804580"/>
                  <a:ext cx="2019300" cy="1961811"/>
                </a:xfrm>
                <a:prstGeom prst="rect">
                  <a:avLst/>
                </a:prstGeom>
              </p:spPr>
            </p:pic>
            <p:pic>
              <p:nvPicPr>
                <p:cNvPr id="12" name="รูปภาพ 11">
                  <a:extLst>
                    <a:ext uri="{FF2B5EF4-FFF2-40B4-BE49-F238E27FC236}">
                      <a16:creationId xmlns:a16="http://schemas.microsoft.com/office/drawing/2014/main" xmlns="" id="{E43ED9A3-546C-D949-A419-2D7D59C673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25320" y="3843979"/>
                  <a:ext cx="2256989" cy="1577089"/>
                </a:xfrm>
                <a:prstGeom prst="rect">
                  <a:avLst/>
                </a:prstGeom>
              </p:spPr>
            </p:pic>
            <p:pic>
              <p:nvPicPr>
                <p:cNvPr id="22" name="รูปภาพ 21">
                  <a:extLst>
                    <a:ext uri="{FF2B5EF4-FFF2-40B4-BE49-F238E27FC236}">
                      <a16:creationId xmlns:a16="http://schemas.microsoft.com/office/drawing/2014/main" xmlns="" id="{D5ED5980-FC0C-FF46-B9E2-7C7C977D02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801" t="52925" r="-1472" b="-5741"/>
                <a:stretch/>
              </p:blipFill>
              <p:spPr>
                <a:xfrm>
                  <a:off x="1427709" y="3444144"/>
                  <a:ext cx="2081942" cy="2192421"/>
                </a:xfrm>
                <a:prstGeom prst="rect">
                  <a:avLst/>
                </a:prstGeom>
              </p:spPr>
            </p:pic>
          </p:grpSp>
          <p:pic>
            <p:nvPicPr>
              <p:cNvPr id="15" name="รูปภาพ 14">
                <a:extLst>
                  <a:ext uri="{FF2B5EF4-FFF2-40B4-BE49-F238E27FC236}">
                    <a16:creationId xmlns:a16="http://schemas.microsoft.com/office/drawing/2014/main" xmlns="" id="{B7F16F2D-BA6C-6D45-AE50-7C0633676B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74"/>
              <a:stretch/>
            </p:blipFill>
            <p:spPr>
              <a:xfrm>
                <a:off x="3882420" y="2438474"/>
                <a:ext cx="2131120" cy="2077374"/>
              </a:xfrm>
              <a:prstGeom prst="rect">
                <a:avLst/>
              </a:prstGeom>
            </p:spPr>
          </p:pic>
        </p:grpSp>
        <p:sp>
          <p:nvSpPr>
            <p:cNvPr id="26" name="สี่เหลี่ยมผืนผ้ามุมมน 25">
              <a:extLst>
                <a:ext uri="{FF2B5EF4-FFF2-40B4-BE49-F238E27FC236}">
                  <a16:creationId xmlns:a16="http://schemas.microsoft.com/office/drawing/2014/main" xmlns="" id="{3651AE49-AE6B-894E-986A-3E7BE4BD535D}"/>
                </a:ext>
              </a:extLst>
            </p:cNvPr>
            <p:cNvSpPr/>
            <p:nvPr/>
          </p:nvSpPr>
          <p:spPr>
            <a:xfrm>
              <a:off x="351896" y="2734578"/>
              <a:ext cx="594740" cy="50738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b="1" dirty="0">
                  <a:solidFill>
                    <a:schemeClr val="tx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๑.</a:t>
              </a:r>
            </a:p>
          </p:txBody>
        </p:sp>
      </p:grpSp>
      <p:pic>
        <p:nvPicPr>
          <p:cNvPr id="27" name="รูปภาพ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90829"/>
            <a:ext cx="1328392" cy="1280949"/>
          </a:xfrm>
          <a:prstGeom prst="rect">
            <a:avLst/>
          </a:prstGeom>
        </p:spPr>
      </p:pic>
      <p:sp>
        <p:nvSpPr>
          <p:cNvPr id="21" name="โดนัท 20">
            <a:extLst>
              <a:ext uri="{FF2B5EF4-FFF2-40B4-BE49-F238E27FC236}">
                <a16:creationId xmlns:a16="http://schemas.microsoft.com/office/drawing/2014/main" xmlns="" id="{7DE46F35-5A66-D642-AC6B-A0F829C2BA6A}"/>
              </a:ext>
            </a:extLst>
          </p:cNvPr>
          <p:cNvSpPr/>
          <p:nvPr/>
        </p:nvSpPr>
        <p:spPr>
          <a:xfrm>
            <a:off x="357712" y="2775620"/>
            <a:ext cx="466344" cy="466344"/>
          </a:xfrm>
          <a:prstGeom prst="donut">
            <a:avLst>
              <a:gd name="adj" fmla="val 1256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1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สี่เหลี่ยมผืนผ้ามุมมน 15">
            <a:extLst>
              <a:ext uri="{FF2B5EF4-FFF2-40B4-BE49-F238E27FC236}">
                <a16:creationId xmlns:a16="http://schemas.microsoft.com/office/drawing/2014/main" xmlns="" id="{3651AE49-AE6B-894E-986A-3E7BE4BD535D}"/>
              </a:ext>
            </a:extLst>
          </p:cNvPr>
          <p:cNvSpPr/>
          <p:nvPr/>
        </p:nvSpPr>
        <p:spPr>
          <a:xfrm>
            <a:off x="5653211" y="3334753"/>
            <a:ext cx="3426993" cy="6182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๓.  หลอดไฟฟ้า </a:t>
            </a:r>
            <a:r>
              <a:rPr lang="en-US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 B </a:t>
            </a:r>
            <a:r>
              <a:rPr lang="th-TH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 </a:t>
            </a:r>
            <a:r>
              <a:rPr lang="en-US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D</a:t>
            </a:r>
            <a:endParaRPr lang="th-TH" b="1" dirty="0">
              <a:solidFill>
                <a:schemeClr val="tx2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660629" y="4818392"/>
            <a:ext cx="11303299" cy="1412287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4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๑. เหตุผล เมื่อหลอดไฟฟ้า </a:t>
            </a:r>
            <a:r>
              <a:rPr lang="en-US" sz="24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</a:t>
            </a:r>
            <a:r>
              <a:rPr lang="th-TH" sz="24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ชำรุดหลอดไฟฟ้า </a:t>
            </a:r>
            <a:r>
              <a:rPr lang="en-US" sz="24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D</a:t>
            </a:r>
            <a:r>
              <a:rPr lang="th-TH" sz="24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จะดับด้วยเนื่องจากหลอดไฟฟ้า </a:t>
            </a:r>
            <a:r>
              <a:rPr lang="en-US" sz="24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 </a:t>
            </a:r>
            <a:r>
              <a:rPr lang="th-TH" sz="24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และหลอดไฟฟ้า </a:t>
            </a:r>
            <a:r>
              <a:rPr lang="en-US" sz="24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D </a:t>
            </a:r>
            <a:r>
              <a:rPr lang="th-TH" sz="24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ต่อกันแบบอนุกรม</a:t>
            </a:r>
            <a:br>
              <a:rPr lang="th-TH" sz="24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ทำให้วงจรเปิดกระแสไฟฟ้าไม่สามารถไหลครบวงจรได้ ส่วนหลอดไฟฟ้า </a:t>
            </a:r>
            <a:r>
              <a:rPr lang="en-US" sz="24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</a:t>
            </a:r>
            <a:r>
              <a:rPr lang="th-TH" sz="24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และ </a:t>
            </a:r>
            <a:r>
              <a:rPr lang="en-US" sz="24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B</a:t>
            </a:r>
            <a:r>
              <a:rPr lang="th-TH" sz="24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ต่อกันแบบอนุกรม และต่อขนานกับหลอดไฟฟ้า </a:t>
            </a:r>
            <a:r>
              <a:rPr lang="en-US" sz="24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</a:t>
            </a:r>
            <a:r>
              <a:rPr lang="th-TH" sz="24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และ </a:t>
            </a:r>
            <a:r>
              <a:rPr lang="en-US" sz="24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D</a:t>
            </a:r>
            <a:r>
              <a:rPr lang="th-TH" sz="24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เมื่อหลอดไฟฟ้า </a:t>
            </a:r>
            <a:r>
              <a:rPr lang="en-US" sz="24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</a:t>
            </a:r>
            <a:r>
              <a:rPr lang="th-TH" sz="24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ชำรุด หลอดไฟฟ้า </a:t>
            </a:r>
            <a:r>
              <a:rPr lang="en-US" sz="24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</a:t>
            </a:r>
            <a:r>
              <a:rPr lang="th-TH" sz="24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และ </a:t>
            </a:r>
            <a:r>
              <a:rPr lang="en-US" sz="24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B </a:t>
            </a:r>
            <a:r>
              <a:rPr lang="th-TH" sz="24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ยังคงสว่าง เนื่องจากกระแสไฟฟ้าสามารถไหลได้ครบวงจร</a:t>
            </a: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84A5D008-FBB8-AE4B-80E3-0FDB5EB240F1}"/>
              </a:ext>
            </a:extLst>
          </p:cNvPr>
          <p:cNvGrpSpPr/>
          <p:nvPr/>
        </p:nvGrpSpPr>
        <p:grpSpPr>
          <a:xfrm>
            <a:off x="155448" y="723008"/>
            <a:ext cx="11903730" cy="978988"/>
            <a:chOff x="528276" y="398033"/>
            <a:chExt cx="11903730" cy="1330522"/>
          </a:xfrm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528276" y="398033"/>
              <a:ext cx="10571230" cy="133052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xmlns="" id="{B7EB4CEE-E456-A04D-8490-3A45F353721E}"/>
                </a:ext>
              </a:extLst>
            </p:cNvPr>
            <p:cNvSpPr/>
            <p:nvPr/>
          </p:nvSpPr>
          <p:spPr>
            <a:xfrm>
              <a:off x="697099" y="677842"/>
              <a:ext cx="11734907" cy="646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76225" indent="-276225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๑๐. การต่อวงจรไฟฟ้าดังภาพ ถ้าหลอดไฟฟ้า </a:t>
              </a:r>
              <a:r>
                <a:rPr 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 </a:t>
              </a: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ชำรุด หลอดไฟฟ้าข้อใดที่ยังสว่าง</a:t>
              </a:r>
            </a:p>
          </p:txBody>
        </p:sp>
      </p:grpSp>
      <p:sp>
        <p:nvSpPr>
          <p:cNvPr id="31" name="สี่เหลี่ยมผืนผ้ามุมมน 30"/>
          <p:cNvSpPr/>
          <p:nvPr/>
        </p:nvSpPr>
        <p:spPr>
          <a:xfrm>
            <a:off x="5653211" y="1884865"/>
            <a:ext cx="3426993" cy="6182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  หลอดไฟฟ้า </a:t>
            </a:r>
            <a:r>
              <a:rPr lang="en-US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 </a:t>
            </a:r>
            <a:r>
              <a:rPr lang="th-TH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 </a:t>
            </a:r>
            <a:r>
              <a:rPr lang="en-US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B</a:t>
            </a:r>
            <a:endParaRPr lang="th-TH" b="1" dirty="0">
              <a:solidFill>
                <a:schemeClr val="tx2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สี่เหลี่ยมผืนผ้ามุมมน 12">
            <a:extLst>
              <a:ext uri="{FF2B5EF4-FFF2-40B4-BE49-F238E27FC236}">
                <a16:creationId xmlns:a16="http://schemas.microsoft.com/office/drawing/2014/main" xmlns="" id="{B4CA0E26-3153-E949-9474-F61F7FBF87BD}"/>
              </a:ext>
            </a:extLst>
          </p:cNvPr>
          <p:cNvSpPr/>
          <p:nvPr/>
        </p:nvSpPr>
        <p:spPr>
          <a:xfrm>
            <a:off x="5653211" y="2600284"/>
            <a:ext cx="3426993" cy="6182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  หลอดไฟฟ้า</a:t>
            </a:r>
            <a:r>
              <a:rPr lang="en-US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B </a:t>
            </a:r>
            <a:r>
              <a:rPr lang="th-TH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en-US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D</a:t>
            </a:r>
            <a:endParaRPr lang="th-TH" b="1" dirty="0">
              <a:solidFill>
                <a:schemeClr val="tx2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สี่เหลี่ยมผืนผ้ามุมมน 16">
            <a:extLst>
              <a:ext uri="{FF2B5EF4-FFF2-40B4-BE49-F238E27FC236}">
                <a16:creationId xmlns:a16="http://schemas.microsoft.com/office/drawing/2014/main" xmlns="" id="{C1767E42-55FB-2840-AA2C-B2224A204291}"/>
              </a:ext>
            </a:extLst>
          </p:cNvPr>
          <p:cNvSpPr/>
          <p:nvPr/>
        </p:nvSpPr>
        <p:spPr>
          <a:xfrm>
            <a:off x="5662963" y="4069222"/>
            <a:ext cx="3426993" cy="6182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๔.  หลอดไฟฟ้าทุกดวงไม่สว่าง</a:t>
            </a:r>
            <a:endParaRPr lang="th-TH" sz="3200" b="1" dirty="0">
              <a:solidFill>
                <a:schemeClr val="tx2"/>
              </a:solidFill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1BA068FA-0AEF-864A-8AF7-A3656CB7F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006" y="1862357"/>
            <a:ext cx="3427057" cy="2989776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90829"/>
            <a:ext cx="1328392" cy="1280949"/>
          </a:xfrm>
          <a:prstGeom prst="rect">
            <a:avLst/>
          </a:prstGeom>
        </p:spPr>
      </p:pic>
      <p:sp>
        <p:nvSpPr>
          <p:cNvPr id="18" name="โดนัท 17">
            <a:extLst>
              <a:ext uri="{FF2B5EF4-FFF2-40B4-BE49-F238E27FC236}">
                <a16:creationId xmlns:a16="http://schemas.microsoft.com/office/drawing/2014/main" xmlns="" id="{D8B553B9-74CB-8F47-BD63-323368CBD28C}"/>
              </a:ext>
            </a:extLst>
          </p:cNvPr>
          <p:cNvSpPr/>
          <p:nvPr/>
        </p:nvSpPr>
        <p:spPr>
          <a:xfrm>
            <a:off x="5655323" y="1960825"/>
            <a:ext cx="466344" cy="466344"/>
          </a:xfrm>
          <a:prstGeom prst="donut">
            <a:avLst>
              <a:gd name="adj" fmla="val 1256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8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0" grpId="0" animBg="1"/>
      <p:bldP spid="31" grpId="0" animBg="1"/>
      <p:bldP spid="13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E222C469-BB50-AA41-BE1D-60AC5ED5C2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00" y="0"/>
            <a:ext cx="12706350" cy="7048500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1011265" y="1161552"/>
            <a:ext cx="2929517" cy="77258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 แรงไฟฟ้า</a:t>
            </a: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xmlns="" id="{9C6AEB08-E6A8-3D49-B7F5-DC98F3713BCA}"/>
              </a:ext>
            </a:extLst>
          </p:cNvPr>
          <p:cNvGrpSpPr/>
          <p:nvPr/>
        </p:nvGrpSpPr>
        <p:grpSpPr>
          <a:xfrm>
            <a:off x="1011265" y="2130105"/>
            <a:ext cx="10533035" cy="2708654"/>
            <a:chOff x="1011265" y="2130105"/>
            <a:chExt cx="10533035" cy="2708654"/>
          </a:xfrm>
        </p:grpSpPr>
        <p:sp>
          <p:nvSpPr>
            <p:cNvPr id="3" name="สี่เหลี่ยมผืนผ้ามุมมน 2"/>
            <p:cNvSpPr/>
            <p:nvPr/>
          </p:nvSpPr>
          <p:spPr>
            <a:xfrm>
              <a:off x="1011265" y="2130105"/>
              <a:ext cx="10533035" cy="2708654"/>
            </a:xfrm>
            <a:prstGeom prst="roundRect">
              <a:avLst>
                <a:gd name="adj" fmla="val 8074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สี่เหลี่ยมผืนผ้า 7"/>
            <p:cNvSpPr/>
            <p:nvPr/>
          </p:nvSpPr>
          <p:spPr>
            <a:xfrm>
              <a:off x="1087464" y="2396746"/>
              <a:ext cx="10361585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914400" algn="thaiDist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ในฤดูหนาว</a:t>
              </a:r>
              <a:r>
                <a:rPr lang="en-US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อากาศเย็นและแห้ง บางครั้งเราจะสังเกตเห็นเสื้อผ้าที่เราสวมใส่ติดตัวเราและขณะที่เราหวีผม เราจะรู้สึกได้ว่ามีแรงดึงดูดเส้นผมของเราให้ติดหวี</a:t>
              </a:r>
              <a:r>
                <a:rPr lang="en-US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br>
                <a:rPr lang="en-US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แรงดังกล่าวเป็นแรงไฟฟ้าชนิดหนึ่ง ที่เกิดจากแรงดึงดูดของประจุไฟฟ้าในวัตถุ </a:t>
              </a:r>
              <a:b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หวี เสื้อผ้า หรือเส้นผม</a:t>
              </a:r>
            </a:p>
          </p:txBody>
        </p:sp>
      </p:grp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8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370391" y="1091136"/>
            <a:ext cx="571789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thaiDist"/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การที่ประจุไฟฟ้าในวัตถุจะออกแรงไฟฟ้า</a:t>
            </a:r>
            <a: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ได้</a:t>
            </a:r>
            <a:b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</a:t>
            </a: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มีการถ่ายโอนประจุไฟฟ้ากับ</a:t>
            </a:r>
            <a: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สิ่งแวดล้อม</a:t>
            </a:r>
            <a:b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จน</a:t>
            </a: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ทำให้ชนิดของประจุไม่สมดุลกัน </a:t>
            </a:r>
            <a: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b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ส่ง</a:t>
            </a: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แรงมากระทำกับวัตถุอื่นที่อยู่ใกล้เคียง ปรากฏการณ์ดังกล่าวนี้ เรียกว่า </a:t>
            </a:r>
            <a: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6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เกิดไฟฟ้าสถิต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336" y="1063658"/>
            <a:ext cx="4532168" cy="4022462"/>
          </a:xfrm>
          <a:prstGeom prst="rect">
            <a:avLst/>
          </a:prstGeom>
        </p:spPr>
      </p:pic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xmlns="" id="{D1033F2C-A2B4-164D-8F1C-4F1B988F3B08}"/>
              </a:ext>
            </a:extLst>
          </p:cNvPr>
          <p:cNvGrpSpPr/>
          <p:nvPr/>
        </p:nvGrpSpPr>
        <p:grpSpPr>
          <a:xfrm>
            <a:off x="6184321" y="5060037"/>
            <a:ext cx="5388582" cy="745793"/>
            <a:chOff x="6469416" y="5060037"/>
            <a:chExt cx="5388582" cy="745793"/>
          </a:xfrm>
        </p:grpSpPr>
        <p:sp>
          <p:nvSpPr>
            <p:cNvPr id="6" name="สี่เหลี่ยมผืนผ้า 5"/>
            <p:cNvSpPr/>
            <p:nvPr/>
          </p:nvSpPr>
          <p:spPr>
            <a:xfrm>
              <a:off x="6469416" y="5060037"/>
              <a:ext cx="5388582" cy="74579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สี่เหลี่ยมผืนผ้า 6"/>
            <p:cNvSpPr/>
            <p:nvPr/>
          </p:nvSpPr>
          <p:spPr>
            <a:xfrm>
              <a:off x="6469416" y="5159499"/>
              <a:ext cx="538858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การเกิดไฟฟ้าสถิตในชีวิตประจำวัน</a:t>
              </a:r>
              <a:endParaRPr lang="th-TH" sz="4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8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225DDA35-43F6-124E-B6C7-63493C7E2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8" y="1945469"/>
            <a:ext cx="3022600" cy="4597400"/>
          </a:xfrm>
          <a:prstGeom prst="rect">
            <a:avLst/>
          </a:prstGeom>
        </p:spPr>
      </p:pic>
      <p:sp>
        <p:nvSpPr>
          <p:cNvPr id="6" name="คำบรรยายภาพแบบสี่เหลี่ยมมุมมน 5">
            <a:extLst>
              <a:ext uri="{FF2B5EF4-FFF2-40B4-BE49-F238E27FC236}">
                <a16:creationId xmlns:a16="http://schemas.microsoft.com/office/drawing/2014/main" xmlns="" id="{DA65BD82-5BC5-CF4F-B194-9FA81938CCF6}"/>
              </a:ext>
            </a:extLst>
          </p:cNvPr>
          <p:cNvSpPr/>
          <p:nvPr/>
        </p:nvSpPr>
        <p:spPr>
          <a:xfrm>
            <a:off x="3548418" y="1186248"/>
            <a:ext cx="7847463" cy="3949736"/>
          </a:xfrm>
          <a:prstGeom prst="wedgeRoundRectCallout">
            <a:avLst>
              <a:gd name="adj1" fmla="val -66186"/>
              <a:gd name="adj2" fmla="val 10585"/>
              <a:gd name="adj3" fmla="val 16667"/>
            </a:avLst>
          </a:prstGeom>
          <a:solidFill>
            <a:srgbClr val="F99D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เมื่อนำวัตถุขัดถูด้วยผ้าแห้ง จะทำให้เกิดประจุไฟฟ้า 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โดยวัตถุชนิดเดียวกันจะมีประจุไฟฟ้าเหมือนกัน เมื่อนำมาใกล้กันจะเกิดแรงผลักกันส่วนวัตถุต่างชนิดกันจะมีประจุไฟฟ้าต่างกัน 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เมื่อนำมาใกล้กันจะเกิดแรงดึงดูดกัน ดังนั้น ชนิดของประจุ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มีผลต่อแรงไฟฟ้า</a:t>
            </a:r>
            <a:endParaRPr lang="th-TH" sz="3200" b="1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4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CF597D25-E696-7546-AF69-3E61E6C4D6C6}"/>
              </a:ext>
            </a:extLst>
          </p:cNvPr>
          <p:cNvGrpSpPr/>
          <p:nvPr/>
        </p:nvGrpSpPr>
        <p:grpSpPr>
          <a:xfrm>
            <a:off x="626374" y="837060"/>
            <a:ext cx="7416800" cy="4089400"/>
            <a:chOff x="626374" y="837060"/>
            <a:chExt cx="7416800" cy="4089400"/>
          </a:xfrm>
        </p:grpSpPr>
        <p:sp>
          <p:nvSpPr>
            <p:cNvPr id="6" name="คำบรรยายภาพแบบสี่เหลี่ยมมุมมน 5">
              <a:extLst>
                <a:ext uri="{FF2B5EF4-FFF2-40B4-BE49-F238E27FC236}">
                  <a16:creationId xmlns:a16="http://schemas.microsoft.com/office/drawing/2014/main" xmlns="" id="{9FE67B8B-5C0A-E745-8910-687ABD106514}"/>
                </a:ext>
              </a:extLst>
            </p:cNvPr>
            <p:cNvSpPr/>
            <p:nvPr/>
          </p:nvSpPr>
          <p:spPr>
            <a:xfrm>
              <a:off x="626374" y="837060"/>
              <a:ext cx="7416800" cy="4089400"/>
            </a:xfrm>
            <a:prstGeom prst="wedgeRoundRectCallout">
              <a:avLst>
                <a:gd name="adj1" fmla="val 72488"/>
                <a:gd name="adj2" fmla="val 24301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สี่เหลี่ยมผืนผ้า 7"/>
            <p:cNvSpPr/>
            <p:nvPr/>
          </p:nvSpPr>
          <p:spPr>
            <a:xfrm>
              <a:off x="875652" y="1600996"/>
              <a:ext cx="6554496" cy="230832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914400" algn="thaiDist"/>
              <a:r>
                <a:rPr lang="th-TH" sz="3600" dirty="0">
                  <a:solidFill>
                    <a:schemeClr val="accent1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แรงไฟฟ้า </a:t>
              </a:r>
              <a:r>
                <a:rPr lang="th-TH" sz="3600" dirty="0">
                  <a:solidFill>
                    <a:srgbClr val="221E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เกิดขึ้นระหว่างวัตถุที่มีประจุไฟฟ้า ซึ่งประจุไฟฟ้ามี ๒ ชนิด คือ ประจุไฟฟ้าบวก และประจุไฟฟ้าลบ วัตถุที่มีประจุไฟฟ้าชนิดเดียวกัน</a:t>
              </a:r>
              <a:br>
                <a:rPr lang="th-TH" sz="3600" dirty="0">
                  <a:solidFill>
                    <a:srgbClr val="221E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dirty="0">
                  <a:solidFill>
                    <a:srgbClr val="221E1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ผลักกัน ต่างชนิดกันดึงดูดกัน</a:t>
              </a:r>
              <a:endParaRPr lang="th-TH" sz="3600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321589C5-DF23-154F-9C1E-A26325990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010" y="1995040"/>
            <a:ext cx="3918410" cy="4432300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6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tim">
      <a:majorFont>
        <a:latin typeface="Itim"/>
        <a:ea typeface=""/>
        <a:cs typeface="Itim"/>
      </a:majorFont>
      <a:minorFont>
        <a:latin typeface="Itim"/>
        <a:ea typeface=""/>
        <a:cs typeface="Iti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tim">
      <a:majorFont>
        <a:latin typeface="Itim"/>
        <a:ea typeface=""/>
        <a:cs typeface="Itim"/>
      </a:majorFont>
      <a:minorFont>
        <a:latin typeface="Itim"/>
        <a:ea typeface=""/>
        <a:cs typeface="Iti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1691</TotalTime>
  <Words>1363</Words>
  <Application>Microsoft Office PowerPoint</Application>
  <PresentationFormat>Custom</PresentationFormat>
  <Paragraphs>168</Paragraphs>
  <Slides>52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Arial</vt:lpstr>
      <vt:lpstr>Angsana New</vt:lpstr>
      <vt:lpstr>TH Sarabun New</vt:lpstr>
      <vt:lpstr>Kodchasan SemiBold</vt:lpstr>
      <vt:lpstr>Cordia New</vt:lpstr>
      <vt:lpstr>Calibri</vt:lpstr>
      <vt:lpstr>Itim</vt:lpstr>
      <vt:lpstr>ธีมของ Office</vt:lpstr>
      <vt:lpstr>1_ธีมของ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b' b'</dc:creator>
  <cp:lastModifiedBy>Sopin</cp:lastModifiedBy>
  <cp:revision>107</cp:revision>
  <dcterms:created xsi:type="dcterms:W3CDTF">2019-09-17T06:50:48Z</dcterms:created>
  <dcterms:modified xsi:type="dcterms:W3CDTF">2020-03-06T02:31:40Z</dcterms:modified>
</cp:coreProperties>
</file>