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41"/>
  </p:notesMasterIdLst>
  <p:handoutMasterIdLst>
    <p:handoutMasterId r:id="rId42"/>
  </p:handoutMasterIdLst>
  <p:sldIdLst>
    <p:sldId id="296" r:id="rId3"/>
    <p:sldId id="297" r:id="rId4"/>
    <p:sldId id="341" r:id="rId5"/>
    <p:sldId id="386" r:id="rId6"/>
    <p:sldId id="311" r:id="rId7"/>
    <p:sldId id="333" r:id="rId8"/>
    <p:sldId id="344" r:id="rId9"/>
    <p:sldId id="362" r:id="rId10"/>
    <p:sldId id="392" r:id="rId11"/>
    <p:sldId id="393" r:id="rId12"/>
    <p:sldId id="394" r:id="rId13"/>
    <p:sldId id="365" r:id="rId14"/>
    <p:sldId id="366" r:id="rId15"/>
    <p:sldId id="367" r:id="rId16"/>
    <p:sldId id="387" r:id="rId17"/>
    <p:sldId id="368" r:id="rId18"/>
    <p:sldId id="388" r:id="rId19"/>
    <p:sldId id="369" r:id="rId20"/>
    <p:sldId id="370" r:id="rId21"/>
    <p:sldId id="389" r:id="rId22"/>
    <p:sldId id="371" r:id="rId23"/>
    <p:sldId id="372" r:id="rId24"/>
    <p:sldId id="390" r:id="rId25"/>
    <p:sldId id="373" r:id="rId26"/>
    <p:sldId id="374" r:id="rId27"/>
    <p:sldId id="375" r:id="rId28"/>
    <p:sldId id="376" r:id="rId29"/>
    <p:sldId id="360" r:id="rId30"/>
    <p:sldId id="300" r:id="rId31"/>
    <p:sldId id="377" r:id="rId32"/>
    <p:sldId id="378" r:id="rId33"/>
    <p:sldId id="379" r:id="rId34"/>
    <p:sldId id="380" r:id="rId35"/>
    <p:sldId id="381" r:id="rId36"/>
    <p:sldId id="382" r:id="rId37"/>
    <p:sldId id="383" r:id="rId38"/>
    <p:sldId id="384" r:id="rId39"/>
    <p:sldId id="385" r:id="rId40"/>
  </p:sldIdLst>
  <p:sldSz cx="12192000" cy="6858000"/>
  <p:notesSz cx="6858000" cy="9144000"/>
  <p:embeddedFontLst>
    <p:embeddedFont>
      <p:font typeface="Angsana New" pitchFamily="18" charset="-34"/>
      <p:regular r:id="rId43"/>
      <p:bold r:id="rId44"/>
      <p:italic r:id="rId45"/>
      <p:boldItalic r:id="rId46"/>
    </p:embeddedFont>
    <p:embeddedFont>
      <p:font typeface="TH Sarabun New" pitchFamily="34" charset="-34"/>
      <p:regular r:id="rId47"/>
      <p:bold r:id="rId48"/>
      <p:italic r:id="rId49"/>
      <p:boldItalic r:id="rId50"/>
    </p:embeddedFont>
    <p:embeddedFont>
      <p:font typeface="Sarabun" charset="-34"/>
      <p:regular r:id="rId51"/>
      <p:bold r:id="rId52"/>
      <p:italic r:id="rId53"/>
      <p:boldItalic r:id="rId54"/>
    </p:embeddedFont>
    <p:embeddedFont>
      <p:font typeface="Cordia New" pitchFamily="34" charset="-34"/>
      <p:regular r:id="rId55"/>
      <p:bold r:id="rId56"/>
      <p:italic r:id="rId57"/>
      <p:boldItalic r:id="rId58"/>
    </p:embeddedFont>
    <p:embeddedFont>
      <p:font typeface="Calibri" pitchFamily="34" charset="0"/>
      <p:regular r:id="rId59"/>
      <p:bold r:id="rId60"/>
      <p:italic r:id="rId61"/>
      <p:boldItalic r:id="rId62"/>
    </p:embeddedFont>
    <p:embeddedFont>
      <p:font typeface="Kanit" charset="-34"/>
      <p:regular r:id="rId63"/>
      <p:bold r:id="rId64"/>
      <p:italic r:id="rId65"/>
      <p:boldItalic r:id="rId66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3399"/>
    <a:srgbClr val="A95D5E"/>
    <a:srgbClr val="2DB39C"/>
    <a:srgbClr val="6C8CC8"/>
    <a:srgbClr val="FF6699"/>
    <a:srgbClr val="BCD85F"/>
    <a:srgbClr val="5AC4BE"/>
    <a:srgbClr val="F99D34"/>
    <a:srgbClr val="F370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98" autoAdjust="0"/>
    <p:restoredTop sz="94660"/>
  </p:normalViewPr>
  <p:slideViewPr>
    <p:cSldViewPr snapToGrid="0">
      <p:cViewPr>
        <p:scale>
          <a:sx n="82" d="100"/>
          <a:sy n="82" d="100"/>
        </p:scale>
        <p:origin x="-672" y="-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1" d="100"/>
          <a:sy n="121" d="100"/>
        </p:scale>
        <p:origin x="2512" y="16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63" Type="http://schemas.openxmlformats.org/officeDocument/2006/relationships/font" Target="fonts/font21.fntdata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openxmlformats.org/officeDocument/2006/relationships/font" Target="fonts/font24.fntdata"/><Relationship Id="rId5" Type="http://schemas.openxmlformats.org/officeDocument/2006/relationships/slide" Target="slides/slide3.xml"/><Relationship Id="rId61" Type="http://schemas.openxmlformats.org/officeDocument/2006/relationships/font" Target="fonts/font19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font" Target="fonts/font22.fntdata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2.fntdata"/><Relationship Id="rId62" Type="http://schemas.openxmlformats.org/officeDocument/2006/relationships/font" Target="fonts/font20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font" Target="fonts/font2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8.fntdata"/><Relationship Id="rId55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>
            <a:extLst>
              <a:ext uri="{FF2B5EF4-FFF2-40B4-BE49-F238E27FC236}">
                <a16:creationId xmlns:a16="http://schemas.microsoft.com/office/drawing/2014/main" xmlns="" id="{E7A6B7D3-E446-BB41-8B54-5B197311FEF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xmlns="" id="{8F0B52CE-D7C2-C242-81DE-FB673FD6EE4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7CA838-9C1F-1A4C-8CAC-D545A2D25574}" type="datetimeFigureOut">
              <a:rPr lang="th-TH" smtClean="0"/>
              <a:t>06/03/63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xmlns="" id="{B9B801DE-6B85-5740-96F9-098CD997976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xmlns="" id="{3B4E9052-67DC-3F4A-A9AA-E3EC4004FD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B0459E-DEE4-3747-94DE-A80E694C765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154820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46FEB7-080B-4013-83BB-C781782261B1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C815EB-9BEF-41E9-97C2-D23B3E4B4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660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C815EB-9BEF-41E9-97C2-D23B3E4B40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20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dirty="0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40283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76045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40481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8186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dirty="0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18101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6608805" y="447812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46952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76557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078105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45547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38953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29493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6608805" y="4478123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237500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sz="28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sz="24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sz="20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sz="20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86090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935463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179250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761977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46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98736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66129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23720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59837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76494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>
              <a:defRPr sz="28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2pPr>
            <a:lvl3pPr>
              <a:defRPr sz="24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3pPr>
            <a:lvl4pPr>
              <a:defRPr sz="20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4pPr>
            <a:lvl5pPr>
              <a:defRPr sz="20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70474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 dirty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 dirty="0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dirty="0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12202098-7380-4BE4-8DBA-CDA7F80BB4BD}" type="datetimeFigureOut">
              <a:rPr lang="th-TH" smtClean="0"/>
              <a:pPr/>
              <a:t>06/03/63</a:t>
            </a:fld>
            <a:endParaRPr lang="th-TH" dirty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endParaRPr lang="th-TH" dirty="0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fld id="{5640601D-9597-4677-9139-B9965F6A37B6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30330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D:\Google Drive\วิทยาศาสตร์ 1012 ป.3 - ป.6\ป.6\แก้ไข 2\2\BG\BG_J2.jp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xmlns="" id="{06664D88-6356-3C40-A3A1-9A6C9BA28224}"/>
              </a:ext>
            </a:extLst>
          </p:cNvPr>
          <p:cNvSpPr/>
          <p:nvPr userDrawn="1"/>
        </p:nvSpPr>
        <p:spPr>
          <a:xfrm>
            <a:off x="4467778" y="6428057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74170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Kanit" pitchFamily="2" charset="-34"/>
          <a:ea typeface="+mj-ea"/>
          <a:cs typeface="Kanit" pitchFamily="2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Kanit" pitchFamily="2" charset="-34"/>
          <a:ea typeface="+mn-ea"/>
          <a:cs typeface="Kanit" pitchFamily="2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Kanit" pitchFamily="2" charset="-34"/>
          <a:ea typeface="+mn-ea"/>
          <a:cs typeface="Kanit" pitchFamily="2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Kanit" pitchFamily="2" charset="-34"/>
          <a:ea typeface="+mn-ea"/>
          <a:cs typeface="Kanit" pitchFamily="2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Kanit" pitchFamily="2" charset="-34"/>
          <a:ea typeface="+mn-ea"/>
          <a:cs typeface="Kanit" pitchFamily="2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Kanit" pitchFamily="2" charset="-34"/>
          <a:ea typeface="+mn-ea"/>
          <a:cs typeface="Kanit" pitchFamily="2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3863F31-0045-1A4C-BB1F-D4339869E2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1764" y="-12242"/>
            <a:ext cx="12213763" cy="687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xmlns="" id="{3FE7B05D-2475-8346-890C-0BD84CCC58B1}"/>
              </a:ext>
            </a:extLst>
          </p:cNvPr>
          <p:cNvSpPr/>
          <p:nvPr userDrawn="1"/>
        </p:nvSpPr>
        <p:spPr>
          <a:xfrm>
            <a:off x="4467778" y="6428057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3107177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Kanit" pitchFamily="2" charset="-34"/>
          <a:ea typeface="+mj-ea"/>
          <a:cs typeface="Kanit" pitchFamily="2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Kanit" pitchFamily="2" charset="-34"/>
          <a:ea typeface="+mn-ea"/>
          <a:cs typeface="Kanit" pitchFamily="2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Kanit" pitchFamily="2" charset="-34"/>
          <a:ea typeface="+mn-ea"/>
          <a:cs typeface="Kanit" pitchFamily="2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Kanit" pitchFamily="2" charset="-34"/>
          <a:ea typeface="+mn-ea"/>
          <a:cs typeface="Kanit" pitchFamily="2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Kanit" pitchFamily="2" charset="-34"/>
          <a:ea typeface="+mn-ea"/>
          <a:cs typeface="Kanit" pitchFamily="2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Kanit" pitchFamily="2" charset="-34"/>
          <a:ea typeface="+mn-ea"/>
          <a:cs typeface="Kanit" pitchFamily="2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"/>
          <a:stretch/>
        </p:blipFill>
        <p:spPr>
          <a:xfrm>
            <a:off x="0" y="0"/>
            <a:ext cx="12192000" cy="692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0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1225164" y="1917769"/>
            <a:ext cx="2069869" cy="60098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สารผสม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3790953" y="1917768"/>
            <a:ext cx="3501911" cy="60098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ลักษณะที่มองเห็น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cxnSp>
        <p:nvCxnSpPr>
          <p:cNvPr id="12" name="ตัวเชื่อมต่อตรง 11"/>
          <p:cNvCxnSpPr/>
          <p:nvPr/>
        </p:nvCxnSpPr>
        <p:spPr>
          <a:xfrm>
            <a:off x="3549535" y="2003367"/>
            <a:ext cx="0" cy="43974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ตัวเชื่อมต่อตรง 13"/>
          <p:cNvCxnSpPr/>
          <p:nvPr/>
        </p:nvCxnSpPr>
        <p:spPr>
          <a:xfrm>
            <a:off x="7467601" y="2003366"/>
            <a:ext cx="0" cy="43974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72633" y="2881425"/>
            <a:ext cx="1640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นํ้าพริกกะปิ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cxnSp>
        <p:nvCxnSpPr>
          <p:cNvPr id="16" name="ตัวเชื่อมต่อตรง 15"/>
          <p:cNvCxnSpPr/>
          <p:nvPr/>
        </p:nvCxnSpPr>
        <p:spPr>
          <a:xfrm>
            <a:off x="664090" y="4202083"/>
            <a:ext cx="1056346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757348" y="2851260"/>
            <a:ext cx="3535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มองเห็นเป็นเนื้อผสม</a:t>
            </a:r>
          </a:p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จัดเป็นสารเนื้อผสม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92042" y="2854025"/>
            <a:ext cx="3743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กะปิ มะนาว น้ำปลา</a:t>
            </a:r>
          </a:p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น้ำตาล พริก และมะเขือพวง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57570" y="5079294"/>
            <a:ext cx="1228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น้ำโคลน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90953" y="4707769"/>
            <a:ext cx="3535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มองเห็นเป็นเนื้อผสม</a:t>
            </a:r>
          </a:p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จัดเป็นสารเนื้อผสม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725646" y="4727758"/>
            <a:ext cx="42114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น้ำ ผงดิน</a:t>
            </a:r>
          </a:p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 เศษใบไม้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074" name="Picture 2" descr="D:\Google Drive\วิทยาศาสตร์ 1012 ป.3 - ป.6\ป.6\02\0114\ภาพหน้าจอ-2563-01-27-เวลา-10.18.5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59" y="2693024"/>
            <a:ext cx="1878043" cy="137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Google Drive\วิทยาศาสตร์ 1012 ป.3 - ป.6\ป.6\02\Source\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18" y="4630189"/>
            <a:ext cx="1867407" cy="152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สี่เหลี่ยมผืนผ้ามุมมน 18">
            <a:extLst>
              <a:ext uri="{FF2B5EF4-FFF2-40B4-BE49-F238E27FC236}">
                <a16:creationId xmlns:a16="http://schemas.microsoft.com/office/drawing/2014/main" xmlns="" id="{2F25646A-0ECA-F445-8E6E-D86F5CAF4B37}"/>
              </a:ext>
            </a:extLst>
          </p:cNvPr>
          <p:cNvSpPr/>
          <p:nvPr/>
        </p:nvSpPr>
        <p:spPr>
          <a:xfrm>
            <a:off x="121165" y="863590"/>
            <a:ext cx="10251560" cy="69850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1113" algn="ctr"/>
            <a:r>
              <a:rPr lang="th-TH" sz="3600" b="1" dirty="0">
                <a:solidFill>
                  <a:srgbClr val="FFFF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ตาราง</a:t>
            </a:r>
            <a:r>
              <a:rPr lang="en-US" sz="3600" b="1" dirty="0">
                <a:solidFill>
                  <a:srgbClr val="FFFF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ลักษณะที่มองเห็น และองค์ประกอบสำคัญของสารผสมบางชนิด</a:t>
            </a:r>
          </a:p>
        </p:txBody>
      </p:sp>
      <p:sp>
        <p:nvSpPr>
          <p:cNvPr id="21" name="สี่เหลี่ยมผืนผ้ามุมมน 20"/>
          <p:cNvSpPr/>
          <p:nvPr/>
        </p:nvSpPr>
        <p:spPr>
          <a:xfrm>
            <a:off x="7725647" y="1917767"/>
            <a:ext cx="2999503" cy="60098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องค์ประกอบสำคัญ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4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1225164" y="1917769"/>
            <a:ext cx="2069869" cy="60098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สารผสม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3790953" y="1917768"/>
            <a:ext cx="3501911" cy="60098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ลักษณะที่มองเห็น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cxnSp>
        <p:nvCxnSpPr>
          <p:cNvPr id="12" name="ตัวเชื่อมต่อตรง 11"/>
          <p:cNvCxnSpPr/>
          <p:nvPr/>
        </p:nvCxnSpPr>
        <p:spPr>
          <a:xfrm>
            <a:off x="3549535" y="2003367"/>
            <a:ext cx="0" cy="38298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ตัวเชื่อมต่อตรง 13"/>
          <p:cNvCxnSpPr/>
          <p:nvPr/>
        </p:nvCxnSpPr>
        <p:spPr>
          <a:xfrm>
            <a:off x="7467601" y="2003366"/>
            <a:ext cx="0" cy="38298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112957" y="4267123"/>
            <a:ext cx="2154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ลอดช่องนํ้ากะทิ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57348" y="2851260"/>
            <a:ext cx="3535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มองเห็นเป็นเนื้อผสม</a:t>
            </a:r>
          </a:p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จัดเป็นสารเนื้อผสม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92042" y="2854025"/>
            <a:ext cx="3535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นํ้ากะทิ ลอดช่อง</a:t>
            </a:r>
          </a:p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นํ้าตาล และเกลือ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098" name="Picture 2" descr="D:\Google Drive\วิทยาศาสตร์ 1012 ป.3 - ป.6\ป.6\02\0114\ภาพหน้าจอ-2563-01-27-เวลา-20.29.4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333" y="2767397"/>
            <a:ext cx="1850523" cy="137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สี่เหลี่ยมผืนผ้ามุมมน 17">
            <a:extLst>
              <a:ext uri="{FF2B5EF4-FFF2-40B4-BE49-F238E27FC236}">
                <a16:creationId xmlns:a16="http://schemas.microsoft.com/office/drawing/2014/main" xmlns="" id="{2F25646A-0ECA-F445-8E6E-D86F5CAF4B37}"/>
              </a:ext>
            </a:extLst>
          </p:cNvPr>
          <p:cNvSpPr/>
          <p:nvPr/>
        </p:nvSpPr>
        <p:spPr>
          <a:xfrm>
            <a:off x="121165" y="863590"/>
            <a:ext cx="10251560" cy="69850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1113" algn="ctr"/>
            <a:r>
              <a:rPr lang="th-TH" sz="3600" b="1" dirty="0">
                <a:solidFill>
                  <a:srgbClr val="FFFF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ตาราง</a:t>
            </a:r>
            <a:r>
              <a:rPr lang="en-US" sz="3600" b="1" dirty="0">
                <a:solidFill>
                  <a:srgbClr val="FFFF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ลักษณะที่มองเห็น และองค์ประกอบสำคัญของสารผสมบางชนิด</a:t>
            </a:r>
          </a:p>
        </p:txBody>
      </p:sp>
      <p:sp>
        <p:nvSpPr>
          <p:cNvPr id="19" name="สี่เหลี่ยมผืนผ้ามุมมน 18"/>
          <p:cNvSpPr/>
          <p:nvPr/>
        </p:nvSpPr>
        <p:spPr>
          <a:xfrm>
            <a:off x="7725647" y="1917767"/>
            <a:ext cx="2999503" cy="60098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องค์ประกอบสำคัญ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1" name="รูปภาพ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2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540132" y="1976439"/>
            <a:ext cx="55558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068388" algn="thaiDist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รอบตัวเรามีสารผสมจำนวนมากมาย สารผสมบางชนิดก่อนนำไปใช้ประโยชน์จะต้องมีการแยกสารก่อนนำไปใช้ </a:t>
            </a:r>
            <a:b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 การฝัดข้าวเพื่อแยกแกลบ</a:t>
            </a:r>
            <a:b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หรือกรวดออกจากข้าวสารก่อนนำไปรับประทาน การกรองกากผลไม้ออกจากนํ้าผลไม้ก่อนดื่ม</a:t>
            </a: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626216" y="1015413"/>
            <a:ext cx="5274248" cy="96102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๒. วิธีการแยกสารผสม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69648E22-FF8D-6443-A707-802074054D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4" t="25763" r="9222" b="4633"/>
          <a:stretch/>
        </p:blipFill>
        <p:spPr>
          <a:xfrm>
            <a:off x="6533086" y="1976439"/>
            <a:ext cx="5219724" cy="3479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0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มุมมน 5"/>
          <p:cNvSpPr/>
          <p:nvPr/>
        </p:nvSpPr>
        <p:spPr>
          <a:xfrm>
            <a:off x="1538868" y="930977"/>
            <a:ext cx="9114264" cy="215128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xmlns="" id="{B0CDCB1D-3125-F046-8F0B-B13E0CB99EA0}"/>
              </a:ext>
            </a:extLst>
          </p:cNvPr>
          <p:cNvSpPr/>
          <p:nvPr/>
        </p:nvSpPr>
        <p:spPr>
          <a:xfrm>
            <a:off x="1074765" y="5883978"/>
            <a:ext cx="1049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การแยกสารผสมด้วยวิธีการหยิบออก 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803A12D4-CAE9-BD46-BF32-8C2E8A303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868" y="3128502"/>
            <a:ext cx="9114264" cy="2755476"/>
          </a:xfrm>
          <a:prstGeom prst="rect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xmlns="" id="{42C78FF0-FF4C-6446-85CA-631C8632E51E}"/>
              </a:ext>
            </a:extLst>
          </p:cNvPr>
          <p:cNvSpPr/>
          <p:nvPr/>
        </p:nvSpPr>
        <p:spPr>
          <a:xfrm>
            <a:off x="1655376" y="1140700"/>
            <a:ext cx="89031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117600" algn="thaiDist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การแยกสารผสมด้วยวิธีการหยิบออก เป็นวิธีการแยกสาร</a:t>
            </a:r>
            <a:b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ที่เป็นของแข็ง</a:t>
            </a: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กับของแข็ง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ที่มีขนาดแตกต่างกันอย่างชัดเจน </a:t>
            </a:r>
            <a:b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 การแยกข้าวเปลือกออกจากข้าวสาร</a:t>
            </a:r>
          </a:p>
          <a:p>
            <a:pPr indent="1117600" algn="thaiDist"/>
            <a:endParaRPr lang="th-TH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9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มุมมน 7"/>
          <p:cNvSpPr/>
          <p:nvPr/>
        </p:nvSpPr>
        <p:spPr>
          <a:xfrm>
            <a:off x="2021736" y="500227"/>
            <a:ext cx="8704941" cy="197672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223319" y="5894858"/>
            <a:ext cx="49280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8800" algn="thaiDist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การร่อนทราย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5752282" y="5894858"/>
            <a:ext cx="49280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8800" algn="thaiDist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การร่อนแป้ง</a:t>
            </a: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xmlns="" id="{42C78FF0-FF4C-6446-85CA-631C8632E51E}"/>
              </a:ext>
            </a:extLst>
          </p:cNvPr>
          <p:cNvSpPr/>
          <p:nvPr/>
        </p:nvSpPr>
        <p:spPr>
          <a:xfrm>
            <a:off x="2144109" y="627013"/>
            <a:ext cx="85825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117600" algn="thaiDist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การแยกสารผสมด้วย</a:t>
            </a:r>
            <a:r>
              <a:rPr lang="th-TH" sz="3600" b="1" dirty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วิธีการร่อน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เป็นวิธีการแยกสารที่เป็นของแข็ง ที่มีขนาดแตกต่างกันออกจากกัน โดยใช้อุปกรณ์ในการร่อน เช่น การร่อนทราย การร่อนแป้ง </a:t>
            </a:r>
          </a:p>
          <a:p>
            <a:pPr indent="1117600" algn="thaiDist"/>
            <a:endParaRPr lang="th-TH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E8B4E6C1-B5A1-424D-A059-8C8C53E44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6" y="2604182"/>
            <a:ext cx="8604061" cy="3290676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3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34E95E18-461A-CC48-8005-B9A68A018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0963" y="1382569"/>
            <a:ext cx="3607032" cy="4597400"/>
          </a:xfrm>
          <a:prstGeom prst="rect">
            <a:avLst/>
          </a:prstGeom>
        </p:spPr>
      </p:pic>
      <p:sp>
        <p:nvSpPr>
          <p:cNvPr id="8" name="คำบรรยายภาพแบบสี่เหลี่ยมมุมมน 7">
            <a:extLst>
              <a:ext uri="{FF2B5EF4-FFF2-40B4-BE49-F238E27FC236}">
                <a16:creationId xmlns:a16="http://schemas.microsoft.com/office/drawing/2014/main" xmlns="" id="{68298B6B-0ACC-A649-BD40-5EE896A223E4}"/>
              </a:ext>
            </a:extLst>
          </p:cNvPr>
          <p:cNvSpPr/>
          <p:nvPr/>
        </p:nvSpPr>
        <p:spPr>
          <a:xfrm>
            <a:off x="518985" y="1072884"/>
            <a:ext cx="8281978" cy="4695567"/>
          </a:xfrm>
          <a:prstGeom prst="wedgeRoundRectCallout">
            <a:avLst>
              <a:gd name="adj1" fmla="val 60711"/>
              <a:gd name="adj2" fmla="val -19023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36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สารผสมที่มีขนาดเล็กและไม่สามารถใช้มือหยิบออกได้ เราสามารถเลือกใช้วิธีการร่อนผ่านอุปกรณ์ที่มีรูเพื่อแยก</a:t>
            </a:r>
            <a:br>
              <a:rPr lang="th-TH" sz="36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สารผสมนั้นออกจากกัน เช่น ใช้วิธีการร่อนเพื่อแยกทรายกับข้าวสาร โดยข้าวสารซึ่งมีอนุภาคขนาดใหญ่จะติดอยู่</a:t>
            </a:r>
            <a:br>
              <a:rPr lang="th-TH" sz="36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chemeClr val="accent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ในตะแกรง ส่วนทรายซึ่งมีอนุภาคขนาดเล็กกว่าจะทะลุผ่านรูตะแกรงลงมา จึงทำให้สามารถแยกทรายกับข้าวสารออกจากกันได้</a:t>
            </a:r>
            <a:endParaRPr lang="th-TH" sz="3600" b="1" dirty="0">
              <a:solidFill>
                <a:schemeClr val="accent2"/>
              </a:solidFill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4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074765" y="610143"/>
            <a:ext cx="92503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068388" algn="thaiDist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การแยกสารผสมด้วย</a:t>
            </a:r>
            <a:r>
              <a:rPr lang="th-TH" sz="3600" b="1" dirty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วิธีการใช้แม่เหล็กดึงดูด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เป็นวิธีการแยกสารที่สารใดสารหนึ่งเป็นสารแม่เหล็ก โดยใช้แม่เหล็กดึงดูดสารแม่เหล็กแยกออกจากสารอื่นได้ เช่น การแยกลวดเสียบกระดาษออกจากทราย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2394459" y="5229797"/>
            <a:ext cx="78555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8800"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การแยกสารผสมโดยใช้แม่เหล็กดึงดูด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838" y="2344056"/>
            <a:ext cx="5398396" cy="319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61390CF2-DBE2-2A42-B069-74AF925C9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4099">
            <a:off x="-233155" y="4469315"/>
            <a:ext cx="2912946" cy="2912946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0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คำบรรยายภาพแบบสี่เหลี่ยมมุมมน 6">
            <a:extLst>
              <a:ext uri="{FF2B5EF4-FFF2-40B4-BE49-F238E27FC236}">
                <a16:creationId xmlns:a16="http://schemas.microsoft.com/office/drawing/2014/main" xmlns="" id="{DA65BD82-5BC5-CF4F-B194-9FA81938CCF6}"/>
              </a:ext>
            </a:extLst>
          </p:cNvPr>
          <p:cNvSpPr/>
          <p:nvPr/>
        </p:nvSpPr>
        <p:spPr>
          <a:xfrm>
            <a:off x="3972910" y="1564621"/>
            <a:ext cx="7847463" cy="3949736"/>
          </a:xfrm>
          <a:prstGeom prst="wedgeRoundRectCallout">
            <a:avLst>
              <a:gd name="adj1" fmla="val -61007"/>
              <a:gd name="adj2" fmla="val -8386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3600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สารที่มีองค์ประกอบเป็นสารที่แม่เหล็กดึงดูดได้</a:t>
            </a:r>
            <a:br>
              <a:rPr lang="th-TH" sz="3600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ผสมกันอยู่ เราสามารถแยกออกจากสารอื่นได้ โดยใช้แม่เหล็กดึงดูดออกมา เช่น การใช้แม่เหล็กดึงดูดผงตะไบเหล็กออกจากทราย</a:t>
            </a:r>
            <a:endParaRPr lang="th-TH" sz="3600" b="1" dirty="0">
              <a:solidFill>
                <a:schemeClr val="tx2"/>
              </a:solidFill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34E95E18-461A-CC48-8005-B9A68A018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34734" y="1891862"/>
            <a:ext cx="4000040" cy="3918370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408579" y="1756348"/>
            <a:ext cx="556395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890588" algn="thaiDist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การแยกสารที่ละลายนํ้าออกจากสารที่ไม่ละลายนํ้า สามารถ</a:t>
            </a: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ใช้วิธีการ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ง่าย ๆ คือ </a:t>
            </a:r>
            <a:r>
              <a:rPr lang="th-TH" sz="36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วิธีการรินออก </a:t>
            </a: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การซาวข้าวเพื่อทำความสะอาดข้าว จะมีการเทนํ้าใส่ลงในหม้อข้าวแล้วใช้มือนวดข้าวเบา ๆ เพื่อขจัดสิ่งปนเปื้อนที่ติดมากับข้าว แล้วจึงรินนํ้าทิ้งไป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6341067" y="5414141"/>
            <a:ext cx="49280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1113"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การซาวข้าว </a:t>
            </a:r>
          </a:p>
        </p:txBody>
      </p:sp>
      <p:pic>
        <p:nvPicPr>
          <p:cNvPr id="2049" name="Picture 1" descr="page42image20552608">
            <a:extLst>
              <a:ext uri="{FF2B5EF4-FFF2-40B4-BE49-F238E27FC236}">
                <a16:creationId xmlns:a16="http://schemas.microsoft.com/office/drawing/2014/main" xmlns="" id="{4F0BFFE2-E5AC-E740-AE19-602008D21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557" y="1781175"/>
            <a:ext cx="5233024" cy="3480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86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มุมมน 2"/>
          <p:cNvSpPr/>
          <p:nvPr/>
        </p:nvSpPr>
        <p:spPr>
          <a:xfrm>
            <a:off x="513722" y="1592317"/>
            <a:ext cx="6657792" cy="35472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838259" y="1487243"/>
            <a:ext cx="586951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8800" algn="thaiDist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นอกจากนี้การแยกสารที่ละลายนํ้า</a:t>
            </a:r>
            <a:b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ออกจากสารที่ไม่ละลายนํ้าอาจใช้วิธีการ</a:t>
            </a:r>
            <a:b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ที่เรียกว่า </a:t>
            </a:r>
            <a:r>
              <a:rPr lang="th-TH" sz="3600" b="1" dirty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วิธีการกรอง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 เมื่อนำสารผสมระหว่างทรายกับเกลือมาละลายนํ้าแล้วนำมากรองผ่านกระดาษกรอง</a:t>
            </a:r>
          </a:p>
        </p:txBody>
      </p:sp>
      <p:pic>
        <p:nvPicPr>
          <p:cNvPr id="1025" name="Picture 1" descr="page40image24466304">
            <a:extLst>
              <a:ext uri="{FF2B5EF4-FFF2-40B4-BE49-F238E27FC236}">
                <a16:creationId xmlns:a16="http://schemas.microsoft.com/office/drawing/2014/main" xmlns="" id="{A4E259DA-0666-AE49-A7A2-B22C86C9C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397" y="723729"/>
            <a:ext cx="3329194" cy="494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xmlns="" id="{2793AD79-7DEF-A046-AC18-C25B857B4020}"/>
              </a:ext>
            </a:extLst>
          </p:cNvPr>
          <p:cNvSpPr/>
          <p:nvPr/>
        </p:nvSpPr>
        <p:spPr>
          <a:xfrm>
            <a:off x="7218812" y="5771835"/>
            <a:ext cx="61110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การแยกสารผสมโดยการกรอง </a:t>
            </a:r>
            <a:endParaRPr lang="th-TH" sz="3200" b="1" dirty="0"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2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0"/>
            <a:ext cx="12191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xmlns="" id="{32B21992-6BF3-B04A-9C2D-CDAFE4CA95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249578"/>
            <a:ext cx="1409165" cy="1354966"/>
          </a:xfrm>
          <a:prstGeom prst="rect">
            <a:avLst/>
          </a:prstGeom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xmlns="" id="{E0D0CDB3-71DD-8749-95E1-DBD4B9010DDB}"/>
              </a:ext>
            </a:extLst>
          </p:cNvPr>
          <p:cNvSpPr/>
          <p:nvPr/>
        </p:nvSpPr>
        <p:spPr>
          <a:xfrm>
            <a:off x="4467778" y="6428057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202125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คำบรรยายภาพแบบสี่เหลี่ยมมุมมน 6">
            <a:extLst>
              <a:ext uri="{FF2B5EF4-FFF2-40B4-BE49-F238E27FC236}">
                <a16:creationId xmlns:a16="http://schemas.microsoft.com/office/drawing/2014/main" xmlns="" id="{DA65BD82-5BC5-CF4F-B194-9FA81938CCF6}"/>
              </a:ext>
            </a:extLst>
          </p:cNvPr>
          <p:cNvSpPr/>
          <p:nvPr/>
        </p:nvSpPr>
        <p:spPr>
          <a:xfrm>
            <a:off x="3791935" y="2752725"/>
            <a:ext cx="7847463" cy="1344928"/>
          </a:xfrm>
          <a:prstGeom prst="wedgeRoundRectCallout">
            <a:avLst>
              <a:gd name="adj1" fmla="val -61007"/>
              <a:gd name="adj2" fmla="val -8386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/>
            <a:r>
              <a:rPr lang="th-TH" sz="3600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การกรองเป็นวิธีการแยกสารผสมที่เป็นของแข็ง</a:t>
            </a:r>
            <a:br>
              <a:rPr lang="th-TH" sz="3600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ซึ่งไม่ละลายในของเหลวออกจากสารที่เป็นของเหลว</a:t>
            </a:r>
            <a:endParaRPr lang="th-TH" sz="3600" b="1" dirty="0">
              <a:solidFill>
                <a:schemeClr val="tx2"/>
              </a:solidFill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34E95E18-461A-CC48-8005-B9A68A018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34734" y="1891862"/>
            <a:ext cx="4000040" cy="3918370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5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481676" y="672301"/>
            <a:ext cx="100165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068388" algn="thaiDist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ในอดีตก่อนที่จะมีนํ้าประปาใช้แบบทุกวันนี้ ชาวบ้านใช้นํ้าจากแม่นํ้า</a:t>
            </a:r>
            <a:b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ลำคลองในการอุปโภค ซึ่งนํ้าจากคลองบางแห่งก็จะขุ่น เนื่องจากมีผง</a:t>
            </a: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ดินและ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เศษใบไม้ปะปนอยู่ ชาวบ้านก็จะตักนํ้าขึ้นมาพักทิ้งไว้และปล่อยให้ตะกอนขนาด</a:t>
            </a: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เล็ก</a:t>
            </a:r>
            <a:b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ลอยอยู่ในนํ้าค่อย ๆ ตกตะกอนลงมาที่ก้น</a:t>
            </a: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ภาชนะภายใต้แรง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โน้มถ่วงของโลก</a:t>
            </a: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grpSp>
        <p:nvGrpSpPr>
          <p:cNvPr id="6" name="กลุ่ม 5"/>
          <p:cNvGrpSpPr/>
          <p:nvPr/>
        </p:nvGrpSpPr>
        <p:grpSpPr>
          <a:xfrm>
            <a:off x="2293782" y="2954513"/>
            <a:ext cx="2940757" cy="3559218"/>
            <a:chOff x="2293782" y="2954513"/>
            <a:chExt cx="2940757" cy="3559218"/>
          </a:xfrm>
        </p:grpSpPr>
        <p:pic>
          <p:nvPicPr>
            <p:cNvPr id="3" name="รูปภาพ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7716" y="2954513"/>
              <a:ext cx="2172890" cy="2781299"/>
            </a:xfrm>
            <a:prstGeom prst="rect">
              <a:avLst/>
            </a:prstGeom>
          </p:spPr>
        </p:pic>
        <p:sp>
          <p:nvSpPr>
            <p:cNvPr id="5" name="กล่องข้อความ 4"/>
            <p:cNvSpPr txBox="1"/>
            <p:nvPr/>
          </p:nvSpPr>
          <p:spPr>
            <a:xfrm>
              <a:off x="2293782" y="5867400"/>
              <a:ext cx="29407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น้ำคลองขุ่น</a:t>
              </a:r>
            </a:p>
          </p:txBody>
        </p:sp>
      </p:grpSp>
      <p:grpSp>
        <p:nvGrpSpPr>
          <p:cNvPr id="11" name="กลุ่ม 10"/>
          <p:cNvGrpSpPr/>
          <p:nvPr/>
        </p:nvGrpSpPr>
        <p:grpSpPr>
          <a:xfrm>
            <a:off x="6939721" y="2804844"/>
            <a:ext cx="2940757" cy="3708887"/>
            <a:chOff x="6939721" y="2804844"/>
            <a:chExt cx="2940757" cy="3708887"/>
          </a:xfrm>
        </p:grpSpPr>
        <p:pic>
          <p:nvPicPr>
            <p:cNvPr id="4" name="รูปภาพ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6943" y="2804844"/>
              <a:ext cx="2226315" cy="2930968"/>
            </a:xfrm>
            <a:prstGeom prst="rect">
              <a:avLst/>
            </a:prstGeom>
          </p:spPr>
        </p:pic>
        <p:sp>
          <p:nvSpPr>
            <p:cNvPr id="10" name="กล่องข้อความ 9"/>
            <p:cNvSpPr txBox="1"/>
            <p:nvPr/>
          </p:nvSpPr>
          <p:spPr>
            <a:xfrm>
              <a:off x="6939721" y="5867400"/>
              <a:ext cx="29407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น้ำคลองใส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015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1D324C68-4072-E34A-BDEC-8BA30DB4A0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1" t="11689" b="13438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xmlns="" id="{43AC3BAF-7CA1-B345-ADEE-6F32E47C07BC}"/>
              </a:ext>
            </a:extLst>
          </p:cNvPr>
          <p:cNvSpPr/>
          <p:nvPr/>
        </p:nvSpPr>
        <p:spPr>
          <a:xfrm>
            <a:off x="5785946" y="1687498"/>
            <a:ext cx="59334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068388" algn="thaiDist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ภายหลังต่อมามีการใช้สารส้มช่วยให้เกิดการตกตะกอนของตะกอนขนาดเล็กได้รวดเร็วขึ้น โดยอนุภาคของสารส้มจะเข้าไปจับกับตะกอนขนาดเล็กนั้น ทำให้สาร</a:t>
            </a:r>
            <a:b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มีนํ้าหนักมากขึ้น จึงตกตะกอนลงมาที่ก้นภาชนะภายใต้แรงโน้มถ่วงของโลก</a:t>
            </a:r>
            <a:b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ได้เร็วขึ้น เราเรียกวิธีการแยกสารแบบนี้ว่า </a:t>
            </a:r>
            <a:b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chemeClr val="accent1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วิธีการตกตะกอน </a:t>
            </a: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xmlns="" id="{3191B250-428C-8E4C-BDFE-955340762759}"/>
              </a:ext>
            </a:extLst>
          </p:cNvPr>
          <p:cNvSpPr/>
          <p:nvPr/>
        </p:nvSpPr>
        <p:spPr>
          <a:xfrm>
            <a:off x="4467778" y="6428057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147965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คำบรรยายภาพแบบสี่เหลี่ยมมุมมน 6">
            <a:extLst>
              <a:ext uri="{FF2B5EF4-FFF2-40B4-BE49-F238E27FC236}">
                <a16:creationId xmlns:a16="http://schemas.microsoft.com/office/drawing/2014/main" xmlns="" id="{DA65BD82-5BC5-CF4F-B194-9FA81938CCF6}"/>
              </a:ext>
            </a:extLst>
          </p:cNvPr>
          <p:cNvSpPr/>
          <p:nvPr/>
        </p:nvSpPr>
        <p:spPr>
          <a:xfrm>
            <a:off x="3452648" y="2623869"/>
            <a:ext cx="7662042" cy="1288937"/>
          </a:xfrm>
          <a:prstGeom prst="wedgeRoundRectCallout">
            <a:avLst>
              <a:gd name="adj1" fmla="val -62758"/>
              <a:gd name="adj2" fmla="val 14854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thaiDist">
              <a:lnSpc>
                <a:spcPct val="150000"/>
              </a:lnSpc>
            </a:pPr>
            <a:r>
              <a:rPr lang="th-TH" sz="3600" b="1" dirty="0">
                <a:solidFill>
                  <a:schemeClr val="tx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การเติมสารส้มจะช่วยให้สารตกตะกอนได้เร็วขึ้น</a:t>
            </a:r>
            <a:endParaRPr lang="th-TH" sz="3600" b="1" dirty="0">
              <a:solidFill>
                <a:schemeClr val="tx2"/>
              </a:solidFill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xmlns="" id="{34E95E18-461A-CC48-8005-B9A68A018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34734" y="1891862"/>
            <a:ext cx="4000040" cy="3918370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4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xmlns="" id="{F6287711-C744-CE40-8FCF-E9D44B5743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662169" y="1420700"/>
            <a:ext cx="670878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068388" algn="thaiDist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การผลิตนํ้าประปาเป็นการทำนํ้าดิบ</a:t>
            </a:r>
            <a:b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ให้กลายเป็นนํ้าประปาที่สะอาด และมีคุณภาพดี </a:t>
            </a:r>
            <a:b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ในขั้นตอนการผลิตนั้นจะเกี่ยวข้องกับการแยกสาร ได้แก่ การตกตะกอน การกรอง การใช้สารเคมี </a:t>
            </a:r>
            <a:b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เพื่อกำจัดสิ่งสกปรก ตลอดจนฆ่าเชื้อโรคที่ปนเปื้อนมากับนํ้าออกไป ทำให้ได้นํ้าดื่มที่สะอาด สามารถใช้ประโยชน์ต่าง ๆ ในชีวิตประจำวันของเราได้ </a:t>
            </a:r>
            <a:b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ซึ่งขั้นตอนการผลิตนํ้าประปา มีดังนี้</a:t>
            </a: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494902" y="238957"/>
            <a:ext cx="6038041" cy="961026"/>
          </a:xfrm>
          <a:prstGeom prst="roundRect">
            <a:avLst/>
          </a:prstGeom>
          <a:solidFill>
            <a:srgbClr val="FF66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ขั้นตอนการผลิตนํ้าประปา</a:t>
            </a:r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xmlns="" id="{0BB0C826-BC88-1B46-80CC-243EB49A6814}"/>
              </a:ext>
            </a:extLst>
          </p:cNvPr>
          <p:cNvSpPr/>
          <p:nvPr/>
        </p:nvSpPr>
        <p:spPr>
          <a:xfrm>
            <a:off x="4467778" y="6428057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408457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:\Google Drive\วิทยาศาสตร์ 1012 ป.3 - ป.6\ป.6\แก้ไข 2\2\BG\BG_J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499"/>
            <a:ext cx="12212001" cy="699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มุมมน 3">
            <a:extLst>
              <a:ext uri="{FF2B5EF4-FFF2-40B4-BE49-F238E27FC236}">
                <a16:creationId xmlns:a16="http://schemas.microsoft.com/office/drawing/2014/main" xmlns="" id="{F4684FB0-819B-B345-B503-CA5D32CE6E95}"/>
              </a:ext>
            </a:extLst>
          </p:cNvPr>
          <p:cNvSpPr/>
          <p:nvPr/>
        </p:nvSpPr>
        <p:spPr>
          <a:xfrm>
            <a:off x="292410" y="25400"/>
            <a:ext cx="6038041" cy="1062398"/>
          </a:xfrm>
          <a:prstGeom prst="roundRect">
            <a:avLst/>
          </a:prstGeom>
          <a:solidFill>
            <a:srgbClr val="FF66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ขั้นตอนการผลิตนํ้าประปา</a:t>
            </a:r>
          </a:p>
        </p:txBody>
      </p:sp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xmlns="" id="{2528E691-BBB9-7144-8353-390ED7C6B112}"/>
              </a:ext>
            </a:extLst>
          </p:cNvPr>
          <p:cNvGrpSpPr/>
          <p:nvPr/>
        </p:nvGrpSpPr>
        <p:grpSpPr>
          <a:xfrm>
            <a:off x="494902" y="3529510"/>
            <a:ext cx="3508346" cy="2636825"/>
            <a:chOff x="526927" y="3794455"/>
            <a:chExt cx="3508346" cy="2636825"/>
          </a:xfrm>
        </p:grpSpPr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xmlns="" id="{84F7438F-3987-AE4F-8E27-C3792AC303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51642" y="3794455"/>
              <a:ext cx="1383631" cy="794084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สี่เหลี่ยมผืนผ้ามุมมน 8">
              <a:extLst>
                <a:ext uri="{FF2B5EF4-FFF2-40B4-BE49-F238E27FC236}">
                  <a16:creationId xmlns:a16="http://schemas.microsoft.com/office/drawing/2014/main" xmlns="" id="{BA2FE5C3-62B6-454A-8022-311890C9AB6B}"/>
                </a:ext>
              </a:extLst>
            </p:cNvPr>
            <p:cNvSpPr/>
            <p:nvPr/>
          </p:nvSpPr>
          <p:spPr>
            <a:xfrm>
              <a:off x="526927" y="4269530"/>
              <a:ext cx="2940849" cy="216175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thaiDist"/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การสูบน้ำดิบจากแหล่งน้ำธรรมชาติ หรือแหล่งน้ำอื่นที่จัดหาหรือจัดเตรียมไว้ </a:t>
              </a:r>
            </a:p>
          </p:txBody>
        </p:sp>
      </p:grpSp>
      <p:grpSp>
        <p:nvGrpSpPr>
          <p:cNvPr id="19" name="กลุ่ม 18">
            <a:extLst>
              <a:ext uri="{FF2B5EF4-FFF2-40B4-BE49-F238E27FC236}">
                <a16:creationId xmlns:a16="http://schemas.microsoft.com/office/drawing/2014/main" xmlns="" id="{D381BC9D-28EF-0F48-A19F-AE4DAB118861}"/>
              </a:ext>
            </a:extLst>
          </p:cNvPr>
          <p:cNvGrpSpPr/>
          <p:nvPr/>
        </p:nvGrpSpPr>
        <p:grpSpPr>
          <a:xfrm>
            <a:off x="3771181" y="3466344"/>
            <a:ext cx="4065233" cy="2803587"/>
            <a:chOff x="3771181" y="3308684"/>
            <a:chExt cx="4065233" cy="2803587"/>
          </a:xfrm>
        </p:grpSpPr>
        <p:sp>
          <p:nvSpPr>
            <p:cNvPr id="10" name="สี่เหลี่ยมผืนผ้ามุมมน 9">
              <a:extLst>
                <a:ext uri="{FF2B5EF4-FFF2-40B4-BE49-F238E27FC236}">
                  <a16:creationId xmlns:a16="http://schemas.microsoft.com/office/drawing/2014/main" xmlns="" id="{EE12F6F7-0F56-144A-ACCC-F0793584E2F2}"/>
                </a:ext>
              </a:extLst>
            </p:cNvPr>
            <p:cNvSpPr/>
            <p:nvPr/>
          </p:nvSpPr>
          <p:spPr>
            <a:xfrm>
              <a:off x="3771181" y="3950521"/>
              <a:ext cx="4065233" cy="216175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thaiDist"/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การปรับปรุงคุณภาพน้ำดิบโดยการใส่สารส้ม หรือปูนขาว เพื่อช่วยในการตกตะกอน และ ปรับค่าความเป็นกรด-ด่างของน้ำดิบ </a:t>
              </a:r>
            </a:p>
          </p:txBody>
        </p:sp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xmlns="" id="{D1424C7D-101B-964A-B920-37BE97D7D9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41127" y="3308684"/>
              <a:ext cx="1383631" cy="794084"/>
            </a:xfrm>
            <a:prstGeom prst="line">
              <a:avLst/>
            </a:prstGeom>
            <a:ln w="635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xmlns="" id="{2F45D4AD-4D5B-B241-946F-6D49798301BC}"/>
              </a:ext>
            </a:extLst>
          </p:cNvPr>
          <p:cNvGrpSpPr/>
          <p:nvPr/>
        </p:nvGrpSpPr>
        <p:grpSpPr>
          <a:xfrm>
            <a:off x="7962739" y="3313940"/>
            <a:ext cx="4107702" cy="2917824"/>
            <a:chOff x="8232170" y="3308684"/>
            <a:chExt cx="4107702" cy="2917824"/>
          </a:xfrm>
        </p:grpSpPr>
        <p:sp>
          <p:nvSpPr>
            <p:cNvPr id="11" name="สี่เหลี่ยมผืนผ้ามุมมน 10">
              <a:extLst>
                <a:ext uri="{FF2B5EF4-FFF2-40B4-BE49-F238E27FC236}">
                  <a16:creationId xmlns:a16="http://schemas.microsoft.com/office/drawing/2014/main" xmlns="" id="{E42D1EC3-0574-E544-9A53-8A19FBF1FA2B}"/>
                </a:ext>
              </a:extLst>
            </p:cNvPr>
            <p:cNvSpPr/>
            <p:nvPr/>
          </p:nvSpPr>
          <p:spPr>
            <a:xfrm>
              <a:off x="8232170" y="3794455"/>
              <a:ext cx="4107702" cy="2432053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thaiDist"/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น้ำจะไหลเข้าสู่ถังตกตะกอน เพื่อให้ตะกอนที่มีขนาดเล็กรวมตัวเป็นตะกอนขนาดใหญ่ และตกลงสู่ก้นถัง จนได้น้ำที่มีความใส สะอาด </a:t>
              </a:r>
            </a:p>
          </p:txBody>
        </p: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xmlns="" id="{C54DCA4B-4D06-B742-BF7E-A295CE233B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9653" y="3308684"/>
              <a:ext cx="1383631" cy="794084"/>
            </a:xfrm>
            <a:prstGeom prst="line">
              <a:avLst/>
            </a:prstGeom>
            <a:ln w="635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xmlns="" id="{A5410E7B-7B75-0048-A494-A33F7147EB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4" t="31875" r="10931" b="31875"/>
          <a:stretch/>
        </p:blipFill>
        <p:spPr>
          <a:xfrm>
            <a:off x="-388188" y="776338"/>
            <a:ext cx="12458629" cy="3048948"/>
          </a:xfrm>
          <a:prstGeom prst="rect">
            <a:avLst/>
          </a:prstGeom>
        </p:spPr>
      </p:pic>
      <p:pic>
        <p:nvPicPr>
          <p:cNvPr id="3073" name="Picture 1" descr="page44image309831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35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22" name="สี่เหลี่ยมผืนผ้า 21">
            <a:extLst>
              <a:ext uri="{FF2B5EF4-FFF2-40B4-BE49-F238E27FC236}">
                <a16:creationId xmlns:a16="http://schemas.microsoft.com/office/drawing/2014/main" xmlns="" id="{AC89ED28-CD14-4142-8FCB-9EE84A7D4586}"/>
              </a:ext>
            </a:extLst>
          </p:cNvPr>
          <p:cNvSpPr/>
          <p:nvPr/>
        </p:nvSpPr>
        <p:spPr>
          <a:xfrm>
            <a:off x="4467778" y="6428057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105331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D:\Google Drive\วิทยาศาสตร์ 1012 ป.3 - ป.6\ป.6\แก้ไข 2\2\BG\BG_J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3350"/>
            <a:ext cx="12212001" cy="699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6F808556-318B-884A-986C-6A4B50FFF7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473" y="-1374652"/>
            <a:ext cx="12959256" cy="7876036"/>
          </a:xfrm>
          <a:prstGeom prst="rect">
            <a:avLst/>
          </a:prstGeom>
        </p:spPr>
      </p:pic>
      <p:sp>
        <p:nvSpPr>
          <p:cNvPr id="4" name="สี่เหลี่ยมผืนผ้ามุมมน 3">
            <a:extLst>
              <a:ext uri="{FF2B5EF4-FFF2-40B4-BE49-F238E27FC236}">
                <a16:creationId xmlns:a16="http://schemas.microsoft.com/office/drawing/2014/main" xmlns="" id="{F4684FB0-819B-B345-B503-CA5D32CE6E95}"/>
              </a:ext>
            </a:extLst>
          </p:cNvPr>
          <p:cNvSpPr/>
          <p:nvPr/>
        </p:nvSpPr>
        <p:spPr>
          <a:xfrm>
            <a:off x="494902" y="238957"/>
            <a:ext cx="6038041" cy="961026"/>
          </a:xfrm>
          <a:prstGeom prst="roundRect">
            <a:avLst/>
          </a:prstGeom>
          <a:solidFill>
            <a:srgbClr val="FF66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ขั้นตอนการผลิตนํ้าประปา</a:t>
            </a:r>
          </a:p>
        </p:txBody>
      </p:sp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xmlns="" id="{2528E691-BBB9-7144-8353-390ED7C6B112}"/>
              </a:ext>
            </a:extLst>
          </p:cNvPr>
          <p:cNvGrpSpPr/>
          <p:nvPr/>
        </p:nvGrpSpPr>
        <p:grpSpPr>
          <a:xfrm>
            <a:off x="570619" y="2804448"/>
            <a:ext cx="3578031" cy="3204227"/>
            <a:chOff x="526927" y="3227053"/>
            <a:chExt cx="3578031" cy="3204227"/>
          </a:xfrm>
        </p:grpSpPr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xmlns="" id="{84F7438F-3987-AE4F-8E27-C3792AC30307}"/>
                </a:ext>
              </a:extLst>
            </p:cNvPr>
            <p:cNvCxnSpPr>
              <a:cxnSpLocks/>
            </p:cNvCxnSpPr>
            <p:nvPr/>
          </p:nvCxnSpPr>
          <p:spPr>
            <a:xfrm>
              <a:off x="2651642" y="3227053"/>
              <a:ext cx="1" cy="1361486"/>
            </a:xfrm>
            <a:prstGeom prst="line">
              <a:avLst/>
            </a:prstGeom>
            <a:solidFill>
              <a:schemeClr val="accent6"/>
            </a:solidFill>
            <a:ln w="635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สี่เหลี่ยมผืนผ้ามุมมน 8">
              <a:extLst>
                <a:ext uri="{FF2B5EF4-FFF2-40B4-BE49-F238E27FC236}">
                  <a16:creationId xmlns:a16="http://schemas.microsoft.com/office/drawing/2014/main" xmlns="" id="{BA2FE5C3-62B6-454A-8022-311890C9AB6B}"/>
                </a:ext>
              </a:extLst>
            </p:cNvPr>
            <p:cNvSpPr/>
            <p:nvPr/>
          </p:nvSpPr>
          <p:spPr>
            <a:xfrm>
              <a:off x="526927" y="4269530"/>
              <a:ext cx="3578031" cy="2161750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thaiDist"/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การกรองเพื่อกำจัดตะกอน </a:t>
              </a:r>
              <a:b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หรือ สิ่งปนเปื้อนที่มีขนาด</a:t>
              </a:r>
              <a:b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เล็กมากอีกครั้งโดยการกรองด้วยทรายกรอง และกรวดกรอง</a:t>
              </a:r>
              <a:endParaRPr lang="th-TH" b="1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9" name="กลุ่ม 18">
            <a:extLst>
              <a:ext uri="{FF2B5EF4-FFF2-40B4-BE49-F238E27FC236}">
                <a16:creationId xmlns:a16="http://schemas.microsoft.com/office/drawing/2014/main" xmlns="" id="{D381BC9D-28EF-0F48-A19F-AE4DAB118861}"/>
              </a:ext>
            </a:extLst>
          </p:cNvPr>
          <p:cNvGrpSpPr/>
          <p:nvPr/>
        </p:nvGrpSpPr>
        <p:grpSpPr>
          <a:xfrm>
            <a:off x="4433687" y="3162491"/>
            <a:ext cx="3184370" cy="2763967"/>
            <a:chOff x="4367114" y="3162491"/>
            <a:chExt cx="3184370" cy="2763967"/>
          </a:xfrm>
        </p:grpSpPr>
        <p:sp>
          <p:nvSpPr>
            <p:cNvPr id="10" name="สี่เหลี่ยมผืนผ้ามุมมน 9">
              <a:extLst>
                <a:ext uri="{FF2B5EF4-FFF2-40B4-BE49-F238E27FC236}">
                  <a16:creationId xmlns:a16="http://schemas.microsoft.com/office/drawing/2014/main" xmlns="" id="{EE12F6F7-0F56-144A-ACCC-F0793584E2F2}"/>
                </a:ext>
              </a:extLst>
            </p:cNvPr>
            <p:cNvSpPr/>
            <p:nvPr/>
          </p:nvSpPr>
          <p:spPr>
            <a:xfrm>
              <a:off x="4367114" y="3764708"/>
              <a:ext cx="3184370" cy="2161750"/>
            </a:xfrm>
            <a:prstGeom prst="roundRect">
              <a:avLst/>
            </a:prstGeom>
            <a:solidFill>
              <a:srgbClr val="2DB3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thaiDist"/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ใส่คลอรีนลงน้ำที่ผ่าน</a:t>
              </a:r>
              <a:b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การกรองแล้ว ในอัตราส่วนที่พอเหมาะเพื่อฆ่าเชื้อโรค</a:t>
              </a:r>
              <a:endParaRPr lang="th-TH" b="1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xmlns="" id="{D1424C7D-101B-964A-B920-37BE97D7D95C}"/>
                </a:ext>
              </a:extLst>
            </p:cNvPr>
            <p:cNvCxnSpPr>
              <a:cxnSpLocks/>
            </p:cNvCxnSpPr>
            <p:nvPr/>
          </p:nvCxnSpPr>
          <p:spPr>
            <a:xfrm>
              <a:off x="4951251" y="3162491"/>
              <a:ext cx="1" cy="1195289"/>
            </a:xfrm>
            <a:prstGeom prst="line">
              <a:avLst/>
            </a:prstGeom>
            <a:ln w="63500">
              <a:solidFill>
                <a:srgbClr val="2DB3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กลุ่ม 19">
            <a:extLst>
              <a:ext uri="{FF2B5EF4-FFF2-40B4-BE49-F238E27FC236}">
                <a16:creationId xmlns:a16="http://schemas.microsoft.com/office/drawing/2014/main" xmlns="" id="{2F45D4AD-4D5B-B241-946F-6D49798301BC}"/>
              </a:ext>
            </a:extLst>
          </p:cNvPr>
          <p:cNvGrpSpPr/>
          <p:nvPr/>
        </p:nvGrpSpPr>
        <p:grpSpPr>
          <a:xfrm>
            <a:off x="7818048" y="3162491"/>
            <a:ext cx="4237021" cy="2504781"/>
            <a:chOff x="7964123" y="3162491"/>
            <a:chExt cx="4237021" cy="2504781"/>
          </a:xfrm>
        </p:grpSpPr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xmlns="" id="{C54DCA4B-4D06-B742-BF7E-A295CE233BF5}"/>
                </a:ext>
              </a:extLst>
            </p:cNvPr>
            <p:cNvCxnSpPr>
              <a:cxnSpLocks/>
            </p:cNvCxnSpPr>
            <p:nvPr/>
          </p:nvCxnSpPr>
          <p:spPr>
            <a:xfrm>
              <a:off x="9581527" y="3162491"/>
              <a:ext cx="1" cy="1204433"/>
            </a:xfrm>
            <a:prstGeom prst="line">
              <a:avLst/>
            </a:prstGeom>
            <a:ln w="635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สี่เหลี่ยมผืนผ้ามุมมน 10">
              <a:extLst>
                <a:ext uri="{FF2B5EF4-FFF2-40B4-BE49-F238E27FC236}">
                  <a16:creationId xmlns:a16="http://schemas.microsoft.com/office/drawing/2014/main" xmlns="" id="{E42D1EC3-0574-E544-9A53-8A19FBF1FA2B}"/>
                </a:ext>
              </a:extLst>
            </p:cNvPr>
            <p:cNvSpPr/>
            <p:nvPr/>
          </p:nvSpPr>
          <p:spPr>
            <a:xfrm>
              <a:off x="7964123" y="3846925"/>
              <a:ext cx="4237021" cy="1820347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thaiDist"/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คุณภาพน้ำประปาที่ผลิตได้ </a:t>
              </a:r>
              <a:b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อย่างพิถีพิถันและสม่ำเสมอ เพื่อให้ได้น้ำประปาที่ใส สะอาด ปลอดภัย </a:t>
              </a:r>
              <a:endParaRPr lang="th-TH" b="1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4097" name="Picture 1" descr="page44image309831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35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age44image35989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0" cy="1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22" name="สี่เหลี่ยมผืนผ้า 21">
            <a:extLst>
              <a:ext uri="{FF2B5EF4-FFF2-40B4-BE49-F238E27FC236}">
                <a16:creationId xmlns:a16="http://schemas.microsoft.com/office/drawing/2014/main" xmlns="" id="{D27558A2-B47C-D54A-B6FE-64C73D66D5B5}"/>
              </a:ext>
            </a:extLst>
          </p:cNvPr>
          <p:cNvSpPr/>
          <p:nvPr/>
        </p:nvSpPr>
        <p:spPr>
          <a:xfrm>
            <a:off x="4467778" y="6428057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300881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D:\Google Drive\วิทยาศาสตร์ 1012 ป.3 - ป.6\ป.6\แก้ไข 2\2\BG\BG_J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3350"/>
            <a:ext cx="12212001" cy="699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E18E1567-A4D8-914B-8893-42D9E94197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590" y="-312229"/>
            <a:ext cx="11284176" cy="6858000"/>
          </a:xfrm>
          <a:prstGeom prst="rect">
            <a:avLst/>
          </a:prstGeom>
        </p:spPr>
      </p:pic>
      <p:sp>
        <p:nvSpPr>
          <p:cNvPr id="4" name="สี่เหลี่ยมผืนผ้ามุมมน 3">
            <a:extLst>
              <a:ext uri="{FF2B5EF4-FFF2-40B4-BE49-F238E27FC236}">
                <a16:creationId xmlns:a16="http://schemas.microsoft.com/office/drawing/2014/main" xmlns="" id="{F4684FB0-819B-B345-B503-CA5D32CE6E95}"/>
              </a:ext>
            </a:extLst>
          </p:cNvPr>
          <p:cNvSpPr/>
          <p:nvPr/>
        </p:nvSpPr>
        <p:spPr>
          <a:xfrm>
            <a:off x="494902" y="238957"/>
            <a:ext cx="6038041" cy="961026"/>
          </a:xfrm>
          <a:prstGeom prst="roundRect">
            <a:avLst/>
          </a:prstGeom>
          <a:solidFill>
            <a:srgbClr val="FF66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ขั้นตอนการผลิตนํ้าประปา</a:t>
            </a:r>
          </a:p>
        </p:txBody>
      </p:sp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xmlns="" id="{2528E691-BBB9-7144-8353-390ED7C6B112}"/>
              </a:ext>
            </a:extLst>
          </p:cNvPr>
          <p:cNvGrpSpPr/>
          <p:nvPr/>
        </p:nvGrpSpPr>
        <p:grpSpPr>
          <a:xfrm>
            <a:off x="494902" y="2103120"/>
            <a:ext cx="4406282" cy="2858386"/>
            <a:chOff x="780755" y="3921212"/>
            <a:chExt cx="4406282" cy="2858386"/>
          </a:xfrm>
        </p:grpSpPr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xmlns="" id="{84F7438F-3987-AE4F-8E27-C3792AC303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51643" y="4588539"/>
              <a:ext cx="2535394" cy="0"/>
            </a:xfrm>
            <a:prstGeom prst="line">
              <a:avLst/>
            </a:prstGeom>
            <a:solidFill>
              <a:schemeClr val="accent6"/>
            </a:solidFill>
            <a:ln w="63500">
              <a:solidFill>
                <a:srgbClr val="A95D5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สี่เหลี่ยมผืนผ้ามุมมน 8">
              <a:extLst>
                <a:ext uri="{FF2B5EF4-FFF2-40B4-BE49-F238E27FC236}">
                  <a16:creationId xmlns:a16="http://schemas.microsoft.com/office/drawing/2014/main" xmlns="" id="{BA2FE5C3-62B6-454A-8022-311890C9AB6B}"/>
                </a:ext>
              </a:extLst>
            </p:cNvPr>
            <p:cNvSpPr/>
            <p:nvPr/>
          </p:nvSpPr>
          <p:spPr>
            <a:xfrm>
              <a:off x="780755" y="3921212"/>
              <a:ext cx="3578031" cy="2858386"/>
            </a:xfrm>
            <a:prstGeom prst="roundRect">
              <a:avLst/>
            </a:prstGeom>
            <a:solidFill>
              <a:srgbClr val="A95D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thaiDist"/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การสูบจ่ายน้ำประปาโดยการปล่อยน้ำ จากหอถังสูงหรือ</a:t>
              </a:r>
              <a:b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สูบอัดน้ำเข้าระบบท่อจ่ายน้ำ </a:t>
              </a:r>
              <a:b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เพื่อเพิ่มแรงดันน้ำทำให้ส่งน้ำ</a:t>
              </a:r>
              <a:b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ไปได้ไกล และให้บริการแก่ประชาชนได้อย่างทั่วถึงมากขึ้น </a:t>
              </a:r>
              <a:endParaRPr lang="th-TH" b="1" dirty="0">
                <a:effectLst/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5121" name="Picture 1" descr="page44image309831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3500" cy="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age44image35989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0" cy="1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รูปภาพ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xmlns="" id="{3FF3BD30-5817-0840-9A52-968C551E2A95}"/>
              </a:ext>
            </a:extLst>
          </p:cNvPr>
          <p:cNvSpPr/>
          <p:nvPr/>
        </p:nvSpPr>
        <p:spPr>
          <a:xfrm>
            <a:off x="4467778" y="6428057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124846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41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Google Drive\วิทยาศาสตร์ 1012 ป.3 - ป.6\ป.6\log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31" b="65797"/>
          <a:stretch/>
        </p:blipFill>
        <p:spPr bwMode="auto">
          <a:xfrm>
            <a:off x="9806152" y="3417"/>
            <a:ext cx="2385850" cy="234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xmlns="" id="{AE737B96-FBE7-9B43-845F-34F4E27AAFFE}"/>
              </a:ext>
            </a:extLst>
          </p:cNvPr>
          <p:cNvSpPr/>
          <p:nvPr/>
        </p:nvSpPr>
        <p:spPr>
          <a:xfrm>
            <a:off x="4467778" y="6428057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4854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มุมมน 30"/>
          <p:cNvSpPr/>
          <p:nvPr/>
        </p:nvSpPr>
        <p:spPr>
          <a:xfrm>
            <a:off x="1905660" y="1733790"/>
            <a:ext cx="4567329" cy="4691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๑.  แยกตะกอนดินออกจากน้ำ</a:t>
            </a:r>
          </a:p>
        </p:txBody>
      </p:sp>
      <p:sp>
        <p:nvSpPr>
          <p:cNvPr id="50" name="สี่เหลี่ยมผืนผ้ามุมมน 49"/>
          <p:cNvSpPr/>
          <p:nvPr/>
        </p:nvSpPr>
        <p:spPr>
          <a:xfrm>
            <a:off x="727711" y="4391932"/>
            <a:ext cx="10758339" cy="1706758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848905" y="743109"/>
            <a:ext cx="9146433" cy="77555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6225" indent="-276225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r>
              <a:rPr lang="en-US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 </a:t>
            </a:r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วิธีการร่อนเป็นวิธีการแยกสารผสมที่เหมาะสมกับสารในข้อใด 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xmlns="" id="{F22F81BE-0C5F-E040-B0B4-3B952C336E2A}"/>
              </a:ext>
            </a:extLst>
          </p:cNvPr>
          <p:cNvSpPr/>
          <p:nvPr/>
        </p:nvSpPr>
        <p:spPr>
          <a:xfrm>
            <a:off x="909890" y="4494517"/>
            <a:ext cx="1042866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เฉลย ๒</a:t>
            </a:r>
            <a:r>
              <a:rPr lang="en-US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เหตุผล การแยกเม็ดแป้งที่มีขนาดต่างกันด้วยวิธีการร่อนเป็นวิธีการแยกสารผสมที่เหมาะสม เพราะ การแยกสารผสมด้วยวิธีการร่อนเป็นวิธีการแยกสารผสมที่เป็นของแข็งที่มีขนาดต่างกันออกจากกันโดยใช้อุปกรณ์ในการร่อน เช่น ตะแกรง</a:t>
            </a:r>
          </a:p>
        </p:txBody>
      </p:sp>
      <p:sp>
        <p:nvSpPr>
          <p:cNvPr id="26" name="สี่เหลี่ยมผืนผ้ามุมมน 25">
            <a:extLst>
              <a:ext uri="{FF2B5EF4-FFF2-40B4-BE49-F238E27FC236}">
                <a16:creationId xmlns:a16="http://schemas.microsoft.com/office/drawing/2014/main" xmlns="" id="{C6D35ED6-66E5-CF47-8159-7A6BA58A484C}"/>
              </a:ext>
            </a:extLst>
          </p:cNvPr>
          <p:cNvSpPr/>
          <p:nvPr/>
        </p:nvSpPr>
        <p:spPr>
          <a:xfrm>
            <a:off x="1905660" y="2351645"/>
            <a:ext cx="4567329" cy="4691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๒.  แยกเม็ดแป้งที่มีขนาดต่างกัน </a:t>
            </a:r>
            <a:endParaRPr lang="th-TH" sz="3200" b="1" dirty="0"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8" name="สี่เหลี่ยมผืนผ้ามุมมน 27">
            <a:extLst>
              <a:ext uri="{FF2B5EF4-FFF2-40B4-BE49-F238E27FC236}">
                <a16:creationId xmlns:a16="http://schemas.microsoft.com/office/drawing/2014/main" xmlns="" id="{CCE7D756-4BBD-3B4A-A6D5-521CDF386015}"/>
              </a:ext>
            </a:extLst>
          </p:cNvPr>
          <p:cNvSpPr/>
          <p:nvPr/>
        </p:nvSpPr>
        <p:spPr>
          <a:xfrm>
            <a:off x="1905660" y="2965746"/>
            <a:ext cx="4567329" cy="4691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๓.  แยกเนื้อมะพร้าวออกจากน้ำกะทิ</a:t>
            </a:r>
          </a:p>
        </p:txBody>
      </p:sp>
      <p:sp>
        <p:nvSpPr>
          <p:cNvPr id="35" name="สี่เหลี่ยมผืนผ้ามุมมน 34">
            <a:extLst>
              <a:ext uri="{FF2B5EF4-FFF2-40B4-BE49-F238E27FC236}">
                <a16:creationId xmlns:a16="http://schemas.microsoft.com/office/drawing/2014/main" xmlns="" id="{B9106D06-56C2-8442-AC27-263BD10084B6}"/>
              </a:ext>
            </a:extLst>
          </p:cNvPr>
          <p:cNvSpPr/>
          <p:nvPr/>
        </p:nvSpPr>
        <p:spPr>
          <a:xfrm>
            <a:off x="1905660" y="3646665"/>
            <a:ext cx="4567329" cy="4691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๔.  แยกผงถ่านออกจากตะไบเหล็ก</a:t>
            </a: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37261"/>
            <a:ext cx="1328392" cy="1280949"/>
          </a:xfrm>
          <a:prstGeom prst="rect">
            <a:avLst/>
          </a:prstGeom>
        </p:spPr>
      </p:pic>
      <p:sp>
        <p:nvSpPr>
          <p:cNvPr id="15" name="โดนัท 14">
            <a:extLst>
              <a:ext uri="{FF2B5EF4-FFF2-40B4-BE49-F238E27FC236}">
                <a16:creationId xmlns:a16="http://schemas.microsoft.com/office/drawing/2014/main" xmlns="" id="{7C4EE557-BFBE-774F-B515-699186863ACB}"/>
              </a:ext>
            </a:extLst>
          </p:cNvPr>
          <p:cNvSpPr/>
          <p:nvPr/>
        </p:nvSpPr>
        <p:spPr>
          <a:xfrm>
            <a:off x="1924800" y="2438099"/>
            <a:ext cx="432261" cy="432261"/>
          </a:xfrm>
          <a:prstGeom prst="donut">
            <a:avLst>
              <a:gd name="adj" fmla="val 1533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1" name="สี่เหลี่ยมผืนผ้า 5">
            <a:extLst>
              <a:ext uri="{FF2B5EF4-FFF2-40B4-BE49-F238E27FC236}">
                <a16:creationId xmlns:a16="http://schemas.microsoft.com/office/drawing/2014/main" xmlns="" id="{F22F81BE-0C5F-E040-B0B4-3B952C336E2A}"/>
              </a:ext>
            </a:extLst>
          </p:cNvPr>
          <p:cNvSpPr/>
          <p:nvPr/>
        </p:nvSpPr>
        <p:spPr>
          <a:xfrm>
            <a:off x="6481449" y="-2646"/>
            <a:ext cx="49543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2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หน่วยการเรียนรู้ที่ ๒    </a:t>
            </a:r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การแยกสารผสม</a:t>
            </a:r>
            <a:endParaRPr lang="th-TH" sz="32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1190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0" grpId="0" animBg="1"/>
      <p:bldP spid="6" grpId="0"/>
      <p:bldP spid="26" grpId="0" animBg="1"/>
      <p:bldP spid="28" grpId="0" animBg="1"/>
      <p:bldP spid="35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xmlns="" id="{32B21992-6BF3-B04A-9C2D-CDAFE4CA95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249578"/>
            <a:ext cx="1409165" cy="1354966"/>
          </a:xfrm>
          <a:prstGeom prst="rect">
            <a:avLst/>
          </a:prstGeom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xmlns="" id="{A632C06D-F2BE-D54C-A95C-1197AC1A1EEF}"/>
              </a:ext>
            </a:extLst>
          </p:cNvPr>
          <p:cNvSpPr/>
          <p:nvPr/>
        </p:nvSpPr>
        <p:spPr>
          <a:xfrm>
            <a:off x="4467778" y="6428057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77406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มุมมน 30"/>
          <p:cNvSpPr/>
          <p:nvPr/>
        </p:nvSpPr>
        <p:spPr>
          <a:xfrm>
            <a:off x="526431" y="2173645"/>
            <a:ext cx="3089128" cy="4691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๑.  การร่อน การรินออก</a:t>
            </a:r>
          </a:p>
        </p:txBody>
      </p:sp>
      <p:sp>
        <p:nvSpPr>
          <p:cNvPr id="50" name="สี่เหลี่ยมผืนผ้ามุมมน 49"/>
          <p:cNvSpPr/>
          <p:nvPr/>
        </p:nvSpPr>
        <p:spPr>
          <a:xfrm>
            <a:off x="4598107" y="3221798"/>
            <a:ext cx="7296150" cy="266501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357608" y="621595"/>
            <a:ext cx="6926061" cy="128094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6225" indent="-276225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r>
              <a:rPr lang="en-US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 </a:t>
            </a:r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ข้อใดเป็นวิธีการแยกสารผสมที่เป็นของแข็ง</a:t>
            </a:r>
          </a:p>
          <a:p>
            <a:pPr marL="276225" indent="-276225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กับของแข็งที่มีขนาดแตกต่างกัน 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xmlns="" id="{F22F81BE-0C5F-E040-B0B4-3B952C336E2A}"/>
              </a:ext>
            </a:extLst>
          </p:cNvPr>
          <p:cNvSpPr/>
          <p:nvPr/>
        </p:nvSpPr>
        <p:spPr>
          <a:xfrm>
            <a:off x="4709162" y="3297998"/>
            <a:ext cx="701364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เฉลย ๒</a:t>
            </a:r>
            <a:r>
              <a:rPr lang="en-US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เหตุผล สารผสมที่เป็นของแข็งกับของแข็งที่มีขนาด </a:t>
            </a:r>
            <a:r>
              <a:rPr lang="en-US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แตกต่างกันอย่างชัดเจน ใช้วิธีการหยิบออก หรือการร่อน </a:t>
            </a:r>
            <a:b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ผ่านวัสดุที่มีรู ถ้ามีสารใดสารหนึ่งเป็นสารแม่เหล็ก ใช้วิธีการใช้แม่เหล็กดึงดูด ถ้าเป็นของแข็งที่ไม่ละลายในของเหลวใช้วิธีการรินออก การกรอง หรือการตกตะกอน </a:t>
            </a:r>
            <a:endParaRPr lang="th-TH" sz="3200" b="1" dirty="0">
              <a:solidFill>
                <a:srgbClr val="FF3399"/>
              </a:solidFill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6" name="สี่เหลี่ยมผืนผ้ามุมมน 25">
            <a:extLst>
              <a:ext uri="{FF2B5EF4-FFF2-40B4-BE49-F238E27FC236}">
                <a16:creationId xmlns:a16="http://schemas.microsoft.com/office/drawing/2014/main" xmlns="" id="{C6D35ED6-66E5-CF47-8159-7A6BA58A484C}"/>
              </a:ext>
            </a:extLst>
          </p:cNvPr>
          <p:cNvSpPr/>
          <p:nvPr/>
        </p:nvSpPr>
        <p:spPr>
          <a:xfrm>
            <a:off x="526431" y="2870330"/>
            <a:ext cx="3183721" cy="4691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๒. การหยิบออก การร่อน</a:t>
            </a:r>
            <a:endParaRPr lang="th-TH" sz="3200" b="1" dirty="0"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8" name="สี่เหลี่ยมผืนผ้ามุมมน 27">
            <a:extLst>
              <a:ext uri="{FF2B5EF4-FFF2-40B4-BE49-F238E27FC236}">
                <a16:creationId xmlns:a16="http://schemas.microsoft.com/office/drawing/2014/main" xmlns="" id="{CCE7D756-4BBD-3B4A-A6D5-521CDF386015}"/>
              </a:ext>
            </a:extLst>
          </p:cNvPr>
          <p:cNvSpPr/>
          <p:nvPr/>
        </p:nvSpPr>
        <p:spPr>
          <a:xfrm>
            <a:off x="526431" y="3610559"/>
            <a:ext cx="3404438" cy="4691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๓. การตกตะกอน การกรอง</a:t>
            </a:r>
          </a:p>
        </p:txBody>
      </p:sp>
      <p:sp>
        <p:nvSpPr>
          <p:cNvPr id="35" name="สี่เหลี่ยมผืนผ้ามุมมน 34">
            <a:extLst>
              <a:ext uri="{FF2B5EF4-FFF2-40B4-BE49-F238E27FC236}">
                <a16:creationId xmlns:a16="http://schemas.microsoft.com/office/drawing/2014/main" xmlns="" id="{B9106D06-56C2-8442-AC27-263BD10084B6}"/>
              </a:ext>
            </a:extLst>
          </p:cNvPr>
          <p:cNvSpPr/>
          <p:nvPr/>
        </p:nvSpPr>
        <p:spPr>
          <a:xfrm>
            <a:off x="526431" y="4307244"/>
            <a:ext cx="2689735" cy="58006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๔. การใช้แม่เหล็กดูด</a:t>
            </a:r>
          </a:p>
        </p:txBody>
      </p:sp>
      <p:pic>
        <p:nvPicPr>
          <p:cNvPr id="16" name="รูปภาพ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37261"/>
            <a:ext cx="1328392" cy="1280949"/>
          </a:xfrm>
          <a:prstGeom prst="rect">
            <a:avLst/>
          </a:prstGeom>
        </p:spPr>
      </p:pic>
      <p:sp>
        <p:nvSpPr>
          <p:cNvPr id="13" name="โดนัท 12">
            <a:extLst>
              <a:ext uri="{FF2B5EF4-FFF2-40B4-BE49-F238E27FC236}">
                <a16:creationId xmlns:a16="http://schemas.microsoft.com/office/drawing/2014/main" xmlns="" id="{58EFFDD7-79DA-3644-A431-C94C8627E107}"/>
              </a:ext>
            </a:extLst>
          </p:cNvPr>
          <p:cNvSpPr/>
          <p:nvPr/>
        </p:nvSpPr>
        <p:spPr>
          <a:xfrm>
            <a:off x="526431" y="2960996"/>
            <a:ext cx="432261" cy="432261"/>
          </a:xfrm>
          <a:prstGeom prst="donut">
            <a:avLst>
              <a:gd name="adj" fmla="val 1533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2" name="สี่เหลี่ยมผืนผ้า 5">
            <a:extLst>
              <a:ext uri="{FF2B5EF4-FFF2-40B4-BE49-F238E27FC236}">
                <a16:creationId xmlns:a16="http://schemas.microsoft.com/office/drawing/2014/main" xmlns="" id="{F22F81BE-0C5F-E040-B0B4-3B952C336E2A}"/>
              </a:ext>
            </a:extLst>
          </p:cNvPr>
          <p:cNvSpPr/>
          <p:nvPr/>
        </p:nvSpPr>
        <p:spPr>
          <a:xfrm>
            <a:off x="6481449" y="-2646"/>
            <a:ext cx="49543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2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หน่วยการเรียนรู้ที่ ๒    </a:t>
            </a:r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การแยกสารผสม</a:t>
            </a:r>
            <a:endParaRPr lang="th-TH" sz="32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5658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0" grpId="0" animBg="1"/>
      <p:bldP spid="6" grpId="0"/>
      <p:bldP spid="26" grpId="0" animBg="1"/>
      <p:bldP spid="28" grpId="0" animBg="1"/>
      <p:bldP spid="35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มุมมน 30"/>
          <p:cNvSpPr/>
          <p:nvPr/>
        </p:nvSpPr>
        <p:spPr>
          <a:xfrm>
            <a:off x="654349" y="2058471"/>
            <a:ext cx="4013876" cy="53361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๑.  เกลือแกงปนกับน้ำตาลทราย</a:t>
            </a:r>
          </a:p>
        </p:txBody>
      </p:sp>
      <p:sp>
        <p:nvSpPr>
          <p:cNvPr id="50" name="สี่เหลี่ยมผืนผ้ามุมมน 49"/>
          <p:cNvSpPr/>
          <p:nvPr/>
        </p:nvSpPr>
        <p:spPr>
          <a:xfrm>
            <a:off x="5052982" y="2353131"/>
            <a:ext cx="6773068" cy="316810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394713" y="1130196"/>
            <a:ext cx="6973650" cy="65108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xmlns="" id="{B7EB4CEE-E456-A04D-8490-3A45F353721E}"/>
              </a:ext>
            </a:extLst>
          </p:cNvPr>
          <p:cNvSpPr/>
          <p:nvPr/>
        </p:nvSpPr>
        <p:spPr>
          <a:xfrm>
            <a:off x="563537" y="1209930"/>
            <a:ext cx="85597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6225" indent="-276225"/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๓. สารผสมในข้อใดที่ต้องใช้วัสดุที่มีรูช่วยในการแยก</a:t>
            </a:r>
          </a:p>
        </p:txBody>
      </p: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xmlns="" id="{F22F81BE-0C5F-E040-B0B4-3B952C336E2A}"/>
              </a:ext>
            </a:extLst>
          </p:cNvPr>
          <p:cNvSpPr/>
          <p:nvPr/>
        </p:nvSpPr>
        <p:spPr>
          <a:xfrm>
            <a:off x="5265607" y="2466762"/>
            <a:ext cx="647300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เฉลย ๔. เหตุผล ทรายปนกับถั่วเหลืองเป็นสารผสมที่เป็นของแข็งกับของแข็งผสมกันโดยมีขนาดที่แตกต่างกัน </a:t>
            </a:r>
            <a:b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สามารถแยกทรายกับถั่วเหลืองได้โดยการร่อนผ่านวัสดุ</a:t>
            </a:r>
            <a:b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ที่มีรู ส่วนเกลือแกงปนกับน้ำตาลทราย ผงชอล์กปนกับแป้งมัน แยกโดยการร่อนผ่านวัสดุที่มีรูไม่ได้ และผงตะไบเหล็กปนกับกรวด แยกโดยการใช้แม่เหล็กดึงดูด </a:t>
            </a:r>
          </a:p>
          <a:p>
            <a:pPr algn="thaiDist"/>
            <a:endParaRPr lang="th-TH" sz="3200" b="1" dirty="0">
              <a:solidFill>
                <a:srgbClr val="FF3399"/>
              </a:solidFill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6" name="สี่เหลี่ยมผืนผ้ามุมมน 25">
            <a:extLst>
              <a:ext uri="{FF2B5EF4-FFF2-40B4-BE49-F238E27FC236}">
                <a16:creationId xmlns:a16="http://schemas.microsoft.com/office/drawing/2014/main" xmlns="" id="{C6D35ED6-66E5-CF47-8159-7A6BA58A484C}"/>
              </a:ext>
            </a:extLst>
          </p:cNvPr>
          <p:cNvSpPr/>
          <p:nvPr/>
        </p:nvSpPr>
        <p:spPr>
          <a:xfrm>
            <a:off x="654348" y="2819639"/>
            <a:ext cx="4013875" cy="4691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๒. ผงตะไบเหล็กปนกับกรวด</a:t>
            </a:r>
            <a:endParaRPr lang="th-TH" sz="3200" b="1" dirty="0"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8" name="สี่เหลี่ยมผืนผ้ามุมมน 27">
            <a:extLst>
              <a:ext uri="{FF2B5EF4-FFF2-40B4-BE49-F238E27FC236}">
                <a16:creationId xmlns:a16="http://schemas.microsoft.com/office/drawing/2014/main" xmlns="" id="{CCE7D756-4BBD-3B4A-A6D5-521CDF386015}"/>
              </a:ext>
            </a:extLst>
          </p:cNvPr>
          <p:cNvSpPr/>
          <p:nvPr/>
        </p:nvSpPr>
        <p:spPr>
          <a:xfrm>
            <a:off x="654348" y="3559868"/>
            <a:ext cx="4013875" cy="4691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๓. ผงชอล์กปนกับแป้งมัน</a:t>
            </a:r>
          </a:p>
        </p:txBody>
      </p:sp>
      <p:sp>
        <p:nvSpPr>
          <p:cNvPr id="35" name="สี่เหลี่ยมผืนผ้ามุมมน 34">
            <a:extLst>
              <a:ext uri="{FF2B5EF4-FFF2-40B4-BE49-F238E27FC236}">
                <a16:creationId xmlns:a16="http://schemas.microsoft.com/office/drawing/2014/main" xmlns="" id="{B9106D06-56C2-8442-AC27-263BD10084B6}"/>
              </a:ext>
            </a:extLst>
          </p:cNvPr>
          <p:cNvSpPr/>
          <p:nvPr/>
        </p:nvSpPr>
        <p:spPr>
          <a:xfrm>
            <a:off x="654349" y="4256553"/>
            <a:ext cx="4013875" cy="4691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๔. ทรายปนกับถั่วเหลือง</a:t>
            </a:r>
          </a:p>
        </p:txBody>
      </p:sp>
      <p:pic>
        <p:nvPicPr>
          <p:cNvPr id="16" name="รูปภาพ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37261"/>
            <a:ext cx="1328392" cy="1280949"/>
          </a:xfrm>
          <a:prstGeom prst="rect">
            <a:avLst/>
          </a:prstGeom>
        </p:spPr>
      </p:pic>
      <p:sp>
        <p:nvSpPr>
          <p:cNvPr id="2" name="โดนัท 1">
            <a:extLst>
              <a:ext uri="{FF2B5EF4-FFF2-40B4-BE49-F238E27FC236}">
                <a16:creationId xmlns:a16="http://schemas.microsoft.com/office/drawing/2014/main" xmlns="" id="{0B101051-C4E0-FB42-A845-263E9EBD7DBB}"/>
              </a:ext>
            </a:extLst>
          </p:cNvPr>
          <p:cNvSpPr/>
          <p:nvPr/>
        </p:nvSpPr>
        <p:spPr>
          <a:xfrm>
            <a:off x="654348" y="4338661"/>
            <a:ext cx="432261" cy="432261"/>
          </a:xfrm>
          <a:prstGeom prst="donut">
            <a:avLst>
              <a:gd name="adj" fmla="val 1533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3" name="สี่เหลี่ยมผืนผ้า 5">
            <a:extLst>
              <a:ext uri="{FF2B5EF4-FFF2-40B4-BE49-F238E27FC236}">
                <a16:creationId xmlns:a16="http://schemas.microsoft.com/office/drawing/2014/main" xmlns="" id="{F22F81BE-0C5F-E040-B0B4-3B952C336E2A}"/>
              </a:ext>
            </a:extLst>
          </p:cNvPr>
          <p:cNvSpPr/>
          <p:nvPr/>
        </p:nvSpPr>
        <p:spPr>
          <a:xfrm>
            <a:off x="6481449" y="-2646"/>
            <a:ext cx="49543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2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หน่วยการเรียนรู้ที่ ๒    </a:t>
            </a:r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การแยกสารผสม</a:t>
            </a:r>
            <a:endParaRPr lang="th-TH" sz="32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083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0" grpId="0" animBg="1"/>
      <p:bldP spid="6" grpId="0"/>
      <p:bldP spid="26" grpId="0" animBg="1"/>
      <p:bldP spid="28" grpId="0" animBg="1"/>
      <p:bldP spid="35" grpId="0" animBg="1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มุมมน 30"/>
          <p:cNvSpPr/>
          <p:nvPr/>
        </p:nvSpPr>
        <p:spPr>
          <a:xfrm>
            <a:off x="6774076" y="2177200"/>
            <a:ext cx="2167906" cy="57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๑.  การกรอง</a:t>
            </a:r>
          </a:p>
        </p:txBody>
      </p:sp>
      <p:sp>
        <p:nvSpPr>
          <p:cNvPr id="50" name="สี่เหลี่ยมผืนผ้ามุมมน 49"/>
          <p:cNvSpPr/>
          <p:nvPr/>
        </p:nvSpPr>
        <p:spPr>
          <a:xfrm>
            <a:off x="455521" y="5211749"/>
            <a:ext cx="8241912" cy="101892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xmlns="" id="{84A5D008-FBB8-AE4B-80E3-0FDB5EB240F1}"/>
              </a:ext>
            </a:extLst>
          </p:cNvPr>
          <p:cNvGrpSpPr/>
          <p:nvPr/>
        </p:nvGrpSpPr>
        <p:grpSpPr>
          <a:xfrm>
            <a:off x="758686" y="1013785"/>
            <a:ext cx="10801655" cy="1328191"/>
            <a:chOff x="151073" y="702551"/>
            <a:chExt cx="10801655" cy="1328191"/>
          </a:xfrm>
          <a:solidFill>
            <a:schemeClr val="accent6"/>
          </a:solidFill>
        </p:grpSpPr>
        <p:sp>
          <p:nvSpPr>
            <p:cNvPr id="30" name="สี่เหลี่ยมผืนผ้ามุมมน 29"/>
            <p:cNvSpPr/>
            <p:nvPr/>
          </p:nvSpPr>
          <p:spPr>
            <a:xfrm>
              <a:off x="151073" y="702551"/>
              <a:ext cx="6963838" cy="77555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xmlns="" id="{B7EB4CEE-E456-A04D-8490-3A45F353721E}"/>
                </a:ext>
              </a:extLst>
            </p:cNvPr>
            <p:cNvSpPr/>
            <p:nvPr/>
          </p:nvSpPr>
          <p:spPr>
            <a:xfrm>
              <a:off x="319897" y="830413"/>
              <a:ext cx="1063283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76225" indent="-276225"/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๔. จากภาพ เป็นวิธีการแยกสารผสมด้วยวิธีใด</a:t>
              </a:r>
            </a:p>
            <a:p>
              <a:pPr marL="276225" indent="-276225"/>
              <a:endPara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xmlns="" id="{F22F81BE-0C5F-E040-B0B4-3B952C336E2A}"/>
              </a:ext>
            </a:extLst>
          </p:cNvPr>
          <p:cNvSpPr/>
          <p:nvPr/>
        </p:nvSpPr>
        <p:spPr>
          <a:xfrm>
            <a:off x="652187" y="5213353"/>
            <a:ext cx="787835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เฉลย ๑. เหตุผล การกรอง เป็นวิธีแยกของแข็งที่ไม่ละลายในของเหลว </a:t>
            </a:r>
          </a:p>
          <a:p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โดยผ่านกระดาษกรองหรือผ้าขาวบาง</a:t>
            </a:r>
          </a:p>
        </p:txBody>
      </p:sp>
      <p:sp>
        <p:nvSpPr>
          <p:cNvPr id="26" name="สี่เหลี่ยมผืนผ้ามุมมน 25">
            <a:extLst>
              <a:ext uri="{FF2B5EF4-FFF2-40B4-BE49-F238E27FC236}">
                <a16:creationId xmlns:a16="http://schemas.microsoft.com/office/drawing/2014/main" xmlns="" id="{C6D35ED6-66E5-CF47-8159-7A6BA58A484C}"/>
              </a:ext>
            </a:extLst>
          </p:cNvPr>
          <p:cNvSpPr/>
          <p:nvPr/>
        </p:nvSpPr>
        <p:spPr>
          <a:xfrm>
            <a:off x="6774076" y="2873885"/>
            <a:ext cx="2167906" cy="57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๒.  การรินออก</a:t>
            </a:r>
            <a:endParaRPr lang="th-TH" sz="3200" b="1" dirty="0"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8" name="สี่เหลี่ยมผืนผ้ามุมมน 27">
            <a:extLst>
              <a:ext uri="{FF2B5EF4-FFF2-40B4-BE49-F238E27FC236}">
                <a16:creationId xmlns:a16="http://schemas.microsoft.com/office/drawing/2014/main" xmlns="" id="{CCE7D756-4BBD-3B4A-A6D5-521CDF386015}"/>
              </a:ext>
            </a:extLst>
          </p:cNvPr>
          <p:cNvSpPr/>
          <p:nvPr/>
        </p:nvSpPr>
        <p:spPr>
          <a:xfrm>
            <a:off x="6774075" y="3614114"/>
            <a:ext cx="2390945" cy="57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๓.  การตกตะกอน</a:t>
            </a:r>
          </a:p>
        </p:txBody>
      </p:sp>
      <p:sp>
        <p:nvSpPr>
          <p:cNvPr id="35" name="สี่เหลี่ยมผืนผ้ามุมมน 34">
            <a:extLst>
              <a:ext uri="{FF2B5EF4-FFF2-40B4-BE49-F238E27FC236}">
                <a16:creationId xmlns:a16="http://schemas.microsoft.com/office/drawing/2014/main" xmlns="" id="{B9106D06-56C2-8442-AC27-263BD10084B6}"/>
              </a:ext>
            </a:extLst>
          </p:cNvPr>
          <p:cNvSpPr/>
          <p:nvPr/>
        </p:nvSpPr>
        <p:spPr>
          <a:xfrm>
            <a:off x="6774075" y="4310799"/>
            <a:ext cx="3096312" cy="57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๔.  การใช้แม่เหล็กดึงดูด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5A91C14A-63CB-A24C-B772-9C36DF648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800" y="2076844"/>
            <a:ext cx="4103475" cy="2703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รูปภาพ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37261"/>
            <a:ext cx="1328392" cy="1280949"/>
          </a:xfrm>
          <a:prstGeom prst="rect">
            <a:avLst/>
          </a:prstGeom>
        </p:spPr>
      </p:pic>
      <p:sp>
        <p:nvSpPr>
          <p:cNvPr id="17" name="โดนัท 16">
            <a:extLst>
              <a:ext uri="{FF2B5EF4-FFF2-40B4-BE49-F238E27FC236}">
                <a16:creationId xmlns:a16="http://schemas.microsoft.com/office/drawing/2014/main" xmlns="" id="{4E87B5FF-7A0E-0747-8278-FE4822959C44}"/>
              </a:ext>
            </a:extLst>
          </p:cNvPr>
          <p:cNvSpPr/>
          <p:nvPr/>
        </p:nvSpPr>
        <p:spPr>
          <a:xfrm>
            <a:off x="6795095" y="2241419"/>
            <a:ext cx="432261" cy="432261"/>
          </a:xfrm>
          <a:prstGeom prst="donut">
            <a:avLst>
              <a:gd name="adj" fmla="val 1533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5" name="สี่เหลี่ยมผืนผ้า 5">
            <a:extLst>
              <a:ext uri="{FF2B5EF4-FFF2-40B4-BE49-F238E27FC236}">
                <a16:creationId xmlns:a16="http://schemas.microsoft.com/office/drawing/2014/main" xmlns="" id="{F22F81BE-0C5F-E040-B0B4-3B952C336E2A}"/>
              </a:ext>
            </a:extLst>
          </p:cNvPr>
          <p:cNvSpPr/>
          <p:nvPr/>
        </p:nvSpPr>
        <p:spPr>
          <a:xfrm>
            <a:off x="6481449" y="-2646"/>
            <a:ext cx="49543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2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หน่วยการเรียนรู้ที่ ๒    </a:t>
            </a:r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การแยกสารผสม</a:t>
            </a:r>
            <a:endParaRPr lang="th-TH" sz="32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2808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0" grpId="0" animBg="1"/>
      <p:bldP spid="6" grpId="0"/>
      <p:bldP spid="26" grpId="0" animBg="1"/>
      <p:bldP spid="28" grpId="0" animBg="1"/>
      <p:bldP spid="35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มุมมน 30"/>
          <p:cNvSpPr/>
          <p:nvPr/>
        </p:nvSpPr>
        <p:spPr>
          <a:xfrm>
            <a:off x="4999343" y="2236736"/>
            <a:ext cx="6254313" cy="56199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๑.  น้ำจะอยู่บนภาชนะ </a:t>
            </a:r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 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และผงถ่านอยู่ในภาชนะ</a:t>
            </a:r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B</a:t>
            </a:r>
            <a:endParaRPr lang="th-TH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0" name="สี่เหลี่ยมผืนผ้ามุมมน 49"/>
          <p:cNvSpPr/>
          <p:nvPr/>
        </p:nvSpPr>
        <p:spPr>
          <a:xfrm>
            <a:off x="460086" y="5062887"/>
            <a:ext cx="11075162" cy="103769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xmlns="" id="{84A5D008-FBB8-AE4B-80E3-0FDB5EB240F1}"/>
              </a:ext>
            </a:extLst>
          </p:cNvPr>
          <p:cNvGrpSpPr/>
          <p:nvPr/>
        </p:nvGrpSpPr>
        <p:grpSpPr>
          <a:xfrm>
            <a:off x="733592" y="918254"/>
            <a:ext cx="10801656" cy="1243128"/>
            <a:chOff x="151072" y="702550"/>
            <a:chExt cx="10801656" cy="1243128"/>
          </a:xfrm>
          <a:solidFill>
            <a:schemeClr val="accent6"/>
          </a:solidFill>
        </p:grpSpPr>
        <p:sp>
          <p:nvSpPr>
            <p:cNvPr id="30" name="สี่เหลี่ยมผืนผ้ามุมมน 29"/>
            <p:cNvSpPr/>
            <p:nvPr/>
          </p:nvSpPr>
          <p:spPr>
            <a:xfrm>
              <a:off x="151072" y="702550"/>
              <a:ext cx="8006371" cy="112149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xmlns="" id="{B7EB4CEE-E456-A04D-8490-3A45F353721E}"/>
                </a:ext>
              </a:extLst>
            </p:cNvPr>
            <p:cNvSpPr/>
            <p:nvPr/>
          </p:nvSpPr>
          <p:spPr>
            <a:xfrm>
              <a:off x="319897" y="745349"/>
              <a:ext cx="1063283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76225" indent="-276225"/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๕. ถ้าต้องการแยกผงถ่านที่ลอยอยู่ในน้ำโดยใช้วิธีการดังภาพ</a:t>
              </a:r>
            </a:p>
            <a:p>
              <a:pPr marL="276225" indent="-276225"/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 ข้อใดเป็นผลของการแยกสารผสมที่ถูกต้อง</a:t>
              </a:r>
            </a:p>
          </p:txBody>
        </p:sp>
      </p:grp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xmlns="" id="{F22F81BE-0C5F-E040-B0B4-3B952C336E2A}"/>
              </a:ext>
            </a:extLst>
          </p:cNvPr>
          <p:cNvSpPr/>
          <p:nvPr/>
        </p:nvSpPr>
        <p:spPr>
          <a:xfrm>
            <a:off x="651349" y="5097798"/>
            <a:ext cx="108838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เฉลย ๒. เหตุผล เมื่อกรองสารผสมผ่านกระดาษกรองผงถ่านมีอนุภาคขนาดใหญ่จะติดอยู่บนกระดาษกรองในภาชนะ </a:t>
            </a:r>
            <a:r>
              <a:rPr lang="en-US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 </a:t>
            </a:r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ส่วนน้ำสามารถไหลผ่านกระดาษกรองได้จึงอยู่ในภาชนะ </a:t>
            </a:r>
            <a:r>
              <a:rPr lang="en-US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B</a:t>
            </a:r>
            <a:endParaRPr lang="th-TH" sz="3200" b="1" dirty="0">
              <a:solidFill>
                <a:srgbClr val="FF3399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6" name="สี่เหลี่ยมผืนผ้ามุมมน 25">
            <a:extLst>
              <a:ext uri="{FF2B5EF4-FFF2-40B4-BE49-F238E27FC236}">
                <a16:creationId xmlns:a16="http://schemas.microsoft.com/office/drawing/2014/main" xmlns="" id="{C6D35ED6-66E5-CF47-8159-7A6BA58A484C}"/>
              </a:ext>
            </a:extLst>
          </p:cNvPr>
          <p:cNvSpPr/>
          <p:nvPr/>
        </p:nvSpPr>
        <p:spPr>
          <a:xfrm>
            <a:off x="4999343" y="3026285"/>
            <a:ext cx="6254313" cy="4691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 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ผงถ่านจะอยู่บนภาชนะ </a:t>
            </a:r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 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และน้ำอยู่ในภาชนะ </a:t>
            </a:r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</a:t>
            </a:r>
            <a:endParaRPr lang="th-TH" sz="3200" b="1" dirty="0"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8" name="สี่เหลี่ยมผืนผ้ามุมมน 27">
            <a:extLst>
              <a:ext uri="{FF2B5EF4-FFF2-40B4-BE49-F238E27FC236}">
                <a16:creationId xmlns:a16="http://schemas.microsoft.com/office/drawing/2014/main" xmlns="" id="{CCE7D756-4BBD-3B4A-A6D5-521CDF386015}"/>
              </a:ext>
            </a:extLst>
          </p:cNvPr>
          <p:cNvSpPr/>
          <p:nvPr/>
        </p:nvSpPr>
        <p:spPr>
          <a:xfrm>
            <a:off x="4999343" y="3707476"/>
            <a:ext cx="4701705" cy="52816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๓.  น้ำและผงถ่านติดอยู่บนภาชนะ </a:t>
            </a:r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</a:t>
            </a:r>
            <a:endParaRPr lang="th-TH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5" name="สี่เหลี่ยมผืนผ้ามุมมน 34">
            <a:extLst>
              <a:ext uri="{FF2B5EF4-FFF2-40B4-BE49-F238E27FC236}">
                <a16:creationId xmlns:a16="http://schemas.microsoft.com/office/drawing/2014/main" xmlns="" id="{B9106D06-56C2-8442-AC27-263BD10084B6}"/>
              </a:ext>
            </a:extLst>
          </p:cNvPr>
          <p:cNvSpPr/>
          <p:nvPr/>
        </p:nvSpPr>
        <p:spPr>
          <a:xfrm>
            <a:off x="4999343" y="4372495"/>
            <a:ext cx="4701705" cy="55983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๔.  น้ำและผงถ่านไหลลงมาภาชนะ </a:t>
            </a:r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</a:t>
            </a:r>
            <a:endParaRPr lang="th-TH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xmlns="" id="{5A91C14A-63CB-A24C-B772-9C36DF648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44" y="2236736"/>
            <a:ext cx="3396430" cy="2517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รูปภาพ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37261"/>
            <a:ext cx="1328392" cy="1280949"/>
          </a:xfrm>
          <a:prstGeom prst="rect">
            <a:avLst/>
          </a:prstGeom>
        </p:spPr>
      </p:pic>
      <p:sp>
        <p:nvSpPr>
          <p:cNvPr id="18" name="โดนัท 17">
            <a:extLst>
              <a:ext uri="{FF2B5EF4-FFF2-40B4-BE49-F238E27FC236}">
                <a16:creationId xmlns:a16="http://schemas.microsoft.com/office/drawing/2014/main" xmlns="" id="{13111B2E-D037-E04B-9416-C40BBC947A54}"/>
              </a:ext>
            </a:extLst>
          </p:cNvPr>
          <p:cNvSpPr/>
          <p:nvPr/>
        </p:nvSpPr>
        <p:spPr>
          <a:xfrm>
            <a:off x="4999343" y="3050808"/>
            <a:ext cx="432261" cy="432261"/>
          </a:xfrm>
          <a:prstGeom prst="donut">
            <a:avLst>
              <a:gd name="adj" fmla="val 1533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5" name="สี่เหลี่ยมผืนผ้า 5">
            <a:extLst>
              <a:ext uri="{FF2B5EF4-FFF2-40B4-BE49-F238E27FC236}">
                <a16:creationId xmlns:a16="http://schemas.microsoft.com/office/drawing/2014/main" xmlns="" id="{F22F81BE-0C5F-E040-B0B4-3B952C336E2A}"/>
              </a:ext>
            </a:extLst>
          </p:cNvPr>
          <p:cNvSpPr/>
          <p:nvPr/>
        </p:nvSpPr>
        <p:spPr>
          <a:xfrm>
            <a:off x="6481449" y="-2646"/>
            <a:ext cx="49543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2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หน่วยการเรียนรู้ที่ ๒    </a:t>
            </a:r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การแยกสารผสม</a:t>
            </a:r>
            <a:endParaRPr lang="th-TH" sz="32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7438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0" grpId="0" animBg="1"/>
      <p:bldP spid="6" grpId="0"/>
      <p:bldP spid="26" grpId="0" animBg="1"/>
      <p:bldP spid="28" grpId="0" animBg="1"/>
      <p:bldP spid="35" grpId="0" animBg="1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มุมมน 30"/>
          <p:cNvSpPr/>
          <p:nvPr/>
        </p:nvSpPr>
        <p:spPr>
          <a:xfrm>
            <a:off x="1192176" y="1796200"/>
            <a:ext cx="3351249" cy="4691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๑.  พริกป่นกับเกลือแกง</a:t>
            </a:r>
          </a:p>
        </p:txBody>
      </p:sp>
      <p:sp>
        <p:nvSpPr>
          <p:cNvPr id="50" name="สี่เหลี่ยมผืนผ้ามุมมน 49"/>
          <p:cNvSpPr/>
          <p:nvPr/>
        </p:nvSpPr>
        <p:spPr>
          <a:xfrm>
            <a:off x="746476" y="4705350"/>
            <a:ext cx="10998322" cy="123825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xmlns="" id="{84A5D008-FBB8-AE4B-80E3-0FDB5EB240F1}"/>
              </a:ext>
            </a:extLst>
          </p:cNvPr>
          <p:cNvGrpSpPr/>
          <p:nvPr/>
        </p:nvGrpSpPr>
        <p:grpSpPr>
          <a:xfrm>
            <a:off x="943143" y="947962"/>
            <a:ext cx="10801655" cy="750129"/>
            <a:chOff x="151073" y="726615"/>
            <a:chExt cx="10801655" cy="750129"/>
          </a:xfrm>
          <a:solidFill>
            <a:schemeClr val="accent6"/>
          </a:solidFill>
        </p:grpSpPr>
        <p:sp>
          <p:nvSpPr>
            <p:cNvPr id="30" name="สี่เหลี่ยมผืนผ้ามุมมน 29"/>
            <p:cNvSpPr/>
            <p:nvPr/>
          </p:nvSpPr>
          <p:spPr>
            <a:xfrm>
              <a:off x="151073" y="726615"/>
              <a:ext cx="8966402" cy="65108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xmlns="" id="{B7EB4CEE-E456-A04D-8490-3A45F353721E}"/>
                </a:ext>
              </a:extLst>
            </p:cNvPr>
            <p:cNvSpPr/>
            <p:nvPr/>
          </p:nvSpPr>
          <p:spPr>
            <a:xfrm>
              <a:off x="319897" y="830413"/>
              <a:ext cx="1063283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76225" indent="-276225"/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๖</a:t>
              </a:r>
              <a:r>
                <a:rPr 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 </a:t>
              </a:r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การแยกสารผสมในข้อใด ต้องใช้สารส้มช่วยให้เกิดการตกตะกอน</a:t>
              </a:r>
            </a:p>
          </p:txBody>
        </p:sp>
      </p:grp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xmlns="" id="{F22F81BE-0C5F-E040-B0B4-3B952C336E2A}"/>
              </a:ext>
            </a:extLst>
          </p:cNvPr>
          <p:cNvSpPr/>
          <p:nvPr/>
        </p:nvSpPr>
        <p:spPr>
          <a:xfrm>
            <a:off x="860899" y="4846876"/>
            <a:ext cx="108838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เฉลย ๔. เหตุผล สารส้มเป็นสารเคมีที่มีสมบัติละลายน้ำแล้วทำให้สารที่แขวนลอยอยู่ในน้ำประปา</a:t>
            </a:r>
          </a:p>
          <a:p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มาเกาะจนมีน้ำหนักมากและตกลงนอนก้นภาชนะ เกิดการตกตะกอน ทำให้น้ำประปาใสขึ้น</a:t>
            </a:r>
          </a:p>
        </p:txBody>
      </p:sp>
      <p:sp>
        <p:nvSpPr>
          <p:cNvPr id="26" name="สี่เหลี่ยมผืนผ้ามุมมน 25">
            <a:extLst>
              <a:ext uri="{FF2B5EF4-FFF2-40B4-BE49-F238E27FC236}">
                <a16:creationId xmlns:a16="http://schemas.microsoft.com/office/drawing/2014/main" xmlns="" id="{C6D35ED6-66E5-CF47-8159-7A6BA58A484C}"/>
              </a:ext>
            </a:extLst>
          </p:cNvPr>
          <p:cNvSpPr/>
          <p:nvPr/>
        </p:nvSpPr>
        <p:spPr>
          <a:xfrm>
            <a:off x="1192176" y="2492885"/>
            <a:ext cx="3351249" cy="4691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ผงถ่านปนกับทราย</a:t>
            </a:r>
            <a:endParaRPr lang="th-TH" sz="3200" b="1" dirty="0"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8" name="สี่เหลี่ยมผืนผ้ามุมมน 27">
            <a:extLst>
              <a:ext uri="{FF2B5EF4-FFF2-40B4-BE49-F238E27FC236}">
                <a16:creationId xmlns:a16="http://schemas.microsoft.com/office/drawing/2014/main" xmlns="" id="{CCE7D756-4BBD-3B4A-A6D5-521CDF386015}"/>
              </a:ext>
            </a:extLst>
          </p:cNvPr>
          <p:cNvSpPr/>
          <p:nvPr/>
        </p:nvSpPr>
        <p:spPr>
          <a:xfrm>
            <a:off x="1192177" y="3147237"/>
            <a:ext cx="3351249" cy="55500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๓.  น้ำหวานสีแดง</a:t>
            </a:r>
          </a:p>
        </p:txBody>
      </p:sp>
      <p:sp>
        <p:nvSpPr>
          <p:cNvPr id="35" name="สี่เหลี่ยมผืนผ้ามุมมน 34">
            <a:extLst>
              <a:ext uri="{FF2B5EF4-FFF2-40B4-BE49-F238E27FC236}">
                <a16:creationId xmlns:a16="http://schemas.microsoft.com/office/drawing/2014/main" xmlns="" id="{B9106D06-56C2-8442-AC27-263BD10084B6}"/>
              </a:ext>
            </a:extLst>
          </p:cNvPr>
          <p:cNvSpPr/>
          <p:nvPr/>
        </p:nvSpPr>
        <p:spPr>
          <a:xfrm>
            <a:off x="1192177" y="3848986"/>
            <a:ext cx="3351249" cy="54994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๔.  น้ำประปาขุ่น</a:t>
            </a:r>
          </a:p>
        </p:txBody>
      </p:sp>
      <p:pic>
        <p:nvPicPr>
          <p:cNvPr id="19" name="รูปภาพ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37261"/>
            <a:ext cx="1328392" cy="1280949"/>
          </a:xfrm>
          <a:prstGeom prst="rect">
            <a:avLst/>
          </a:prstGeom>
        </p:spPr>
      </p:pic>
      <p:sp>
        <p:nvSpPr>
          <p:cNvPr id="16" name="โดนัท 15">
            <a:extLst>
              <a:ext uri="{FF2B5EF4-FFF2-40B4-BE49-F238E27FC236}">
                <a16:creationId xmlns:a16="http://schemas.microsoft.com/office/drawing/2014/main" xmlns="" id="{1799AA2B-7494-7947-9215-568D0F8BCE73}"/>
              </a:ext>
            </a:extLst>
          </p:cNvPr>
          <p:cNvSpPr/>
          <p:nvPr/>
        </p:nvSpPr>
        <p:spPr>
          <a:xfrm>
            <a:off x="1192176" y="3907825"/>
            <a:ext cx="432261" cy="432261"/>
          </a:xfrm>
          <a:prstGeom prst="donut">
            <a:avLst>
              <a:gd name="adj" fmla="val 1533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4" name="สี่เหลี่ยมผืนผ้า 5">
            <a:extLst>
              <a:ext uri="{FF2B5EF4-FFF2-40B4-BE49-F238E27FC236}">
                <a16:creationId xmlns:a16="http://schemas.microsoft.com/office/drawing/2014/main" xmlns="" id="{F22F81BE-0C5F-E040-B0B4-3B952C336E2A}"/>
              </a:ext>
            </a:extLst>
          </p:cNvPr>
          <p:cNvSpPr/>
          <p:nvPr/>
        </p:nvSpPr>
        <p:spPr>
          <a:xfrm>
            <a:off x="6481449" y="-2646"/>
            <a:ext cx="49543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2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หน่วยการเรียนรู้ที่ ๒    </a:t>
            </a:r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การแยกสารผสม</a:t>
            </a:r>
            <a:endParaRPr lang="th-TH" sz="32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209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0" grpId="0" animBg="1"/>
      <p:bldP spid="6" grpId="0"/>
      <p:bldP spid="26" grpId="0" animBg="1"/>
      <p:bldP spid="28" grpId="0" animBg="1"/>
      <p:bldP spid="35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มุมมน 30"/>
          <p:cNvSpPr/>
          <p:nvPr/>
        </p:nvSpPr>
        <p:spPr>
          <a:xfrm>
            <a:off x="1611277" y="2120050"/>
            <a:ext cx="5535757" cy="55664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๑.  ทรายกับกรวดหยาบ </a:t>
            </a:r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การใช้แม่เหล็กดึงดูด</a:t>
            </a:r>
          </a:p>
        </p:txBody>
      </p:sp>
      <p:sp>
        <p:nvSpPr>
          <p:cNvPr id="50" name="สี่เหลี่ยมผืนผ้ามุมมน 49"/>
          <p:cNvSpPr/>
          <p:nvPr/>
        </p:nvSpPr>
        <p:spPr>
          <a:xfrm>
            <a:off x="746476" y="4964099"/>
            <a:ext cx="7748938" cy="122404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xmlns="" id="{84A5D008-FBB8-AE4B-80E3-0FDB5EB240F1}"/>
              </a:ext>
            </a:extLst>
          </p:cNvPr>
          <p:cNvGrpSpPr/>
          <p:nvPr/>
        </p:nvGrpSpPr>
        <p:grpSpPr>
          <a:xfrm>
            <a:off x="319898" y="860390"/>
            <a:ext cx="10236471" cy="1104450"/>
            <a:chOff x="-472173" y="726615"/>
            <a:chExt cx="10878420" cy="1104450"/>
          </a:xfrm>
          <a:solidFill>
            <a:schemeClr val="accent6"/>
          </a:solidFill>
        </p:grpSpPr>
        <p:sp>
          <p:nvSpPr>
            <p:cNvPr id="30" name="สี่เหลี่ยมผืนผ้ามุมมน 29"/>
            <p:cNvSpPr/>
            <p:nvPr/>
          </p:nvSpPr>
          <p:spPr>
            <a:xfrm>
              <a:off x="-472173" y="726615"/>
              <a:ext cx="10878420" cy="110445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xmlns="" id="{B7EB4CEE-E456-A04D-8490-3A45F353721E}"/>
                </a:ext>
              </a:extLst>
            </p:cNvPr>
            <p:cNvSpPr/>
            <p:nvPr/>
          </p:nvSpPr>
          <p:spPr>
            <a:xfrm>
              <a:off x="-455748" y="1043064"/>
              <a:ext cx="1086199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76225" indent="-276225"/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 ๗. ข้อใดแสดงความสัมพันธ์ระหว่างสารผสมกับวิธีการแยกสารผสม</a:t>
              </a:r>
              <a:r>
                <a:rPr lang="th-TH" sz="36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ไม่</a:t>
              </a:r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ถูกต้อง</a:t>
              </a:r>
            </a:p>
          </p:txBody>
        </p:sp>
      </p:grp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xmlns="" id="{F22F81BE-0C5F-E040-B0B4-3B952C336E2A}"/>
              </a:ext>
            </a:extLst>
          </p:cNvPr>
          <p:cNvSpPr/>
          <p:nvPr/>
        </p:nvSpPr>
        <p:spPr>
          <a:xfrm>
            <a:off x="860899" y="5025100"/>
            <a:ext cx="108838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เฉลย ๑. เหตุผล ทรายกับกรวดหยาบ ไม่มีสารใดที่มีสารแม่เหล็ก </a:t>
            </a:r>
          </a:p>
          <a:p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เป็นองค์ประกอบจึงใช้วิธีการใช้แม่เหล็กดึงดูดไม่ได้</a:t>
            </a:r>
          </a:p>
        </p:txBody>
      </p:sp>
      <p:sp>
        <p:nvSpPr>
          <p:cNvPr id="26" name="สี่เหลี่ยมผืนผ้ามุมมน 25">
            <a:extLst>
              <a:ext uri="{FF2B5EF4-FFF2-40B4-BE49-F238E27FC236}">
                <a16:creationId xmlns:a16="http://schemas.microsoft.com/office/drawing/2014/main" xmlns="" id="{C6D35ED6-66E5-CF47-8159-7A6BA58A484C}"/>
              </a:ext>
            </a:extLst>
          </p:cNvPr>
          <p:cNvSpPr/>
          <p:nvPr/>
        </p:nvSpPr>
        <p:spPr>
          <a:xfrm>
            <a:off x="1611278" y="2816735"/>
            <a:ext cx="4947178" cy="4691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๒.  ข้าวเปลือกกับข้าวสาร </a:t>
            </a:r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การหยิบออก</a:t>
            </a:r>
            <a:endParaRPr lang="th-TH" b="1" dirty="0"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8" name="สี่เหลี่ยมผืนผ้ามุมมน 27">
            <a:extLst>
              <a:ext uri="{FF2B5EF4-FFF2-40B4-BE49-F238E27FC236}">
                <a16:creationId xmlns:a16="http://schemas.microsoft.com/office/drawing/2014/main" xmlns="" id="{CCE7D756-4BBD-3B4A-A6D5-521CDF386015}"/>
              </a:ext>
            </a:extLst>
          </p:cNvPr>
          <p:cNvSpPr/>
          <p:nvPr/>
        </p:nvSpPr>
        <p:spPr>
          <a:xfrm>
            <a:off x="1611278" y="3435121"/>
            <a:ext cx="3770019" cy="59097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๓.  ทรายกับน้ำเกลือ </a:t>
            </a:r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การกรอง</a:t>
            </a:r>
          </a:p>
        </p:txBody>
      </p:sp>
      <p:sp>
        <p:nvSpPr>
          <p:cNvPr id="35" name="สี่เหลี่ยมผืนผ้ามุมมน 34">
            <a:extLst>
              <a:ext uri="{FF2B5EF4-FFF2-40B4-BE49-F238E27FC236}">
                <a16:creationId xmlns:a16="http://schemas.microsoft.com/office/drawing/2014/main" xmlns="" id="{B9106D06-56C2-8442-AC27-263BD10084B6}"/>
              </a:ext>
            </a:extLst>
          </p:cNvPr>
          <p:cNvSpPr/>
          <p:nvPr/>
        </p:nvSpPr>
        <p:spPr>
          <a:xfrm>
            <a:off x="1611278" y="4181302"/>
            <a:ext cx="3770019" cy="5414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๔.  น้ำคลองขุ่น </a:t>
            </a:r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 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การตกตะกอน</a:t>
            </a:r>
          </a:p>
        </p:txBody>
      </p:sp>
      <p:pic>
        <p:nvPicPr>
          <p:cNvPr id="19" name="รูปภาพ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37261"/>
            <a:ext cx="1328392" cy="1280949"/>
          </a:xfrm>
          <a:prstGeom prst="rect">
            <a:avLst/>
          </a:prstGeom>
        </p:spPr>
      </p:pic>
      <p:sp>
        <p:nvSpPr>
          <p:cNvPr id="16" name="โดนัท 15">
            <a:extLst>
              <a:ext uri="{FF2B5EF4-FFF2-40B4-BE49-F238E27FC236}">
                <a16:creationId xmlns:a16="http://schemas.microsoft.com/office/drawing/2014/main" xmlns="" id="{B91CE266-4741-2C44-8266-7495E76532D7}"/>
              </a:ext>
            </a:extLst>
          </p:cNvPr>
          <p:cNvSpPr/>
          <p:nvPr/>
        </p:nvSpPr>
        <p:spPr>
          <a:xfrm>
            <a:off x="1621788" y="2174632"/>
            <a:ext cx="432261" cy="432261"/>
          </a:xfrm>
          <a:prstGeom prst="donut">
            <a:avLst>
              <a:gd name="adj" fmla="val 1533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4" name="สี่เหลี่ยมผืนผ้า 5">
            <a:extLst>
              <a:ext uri="{FF2B5EF4-FFF2-40B4-BE49-F238E27FC236}">
                <a16:creationId xmlns:a16="http://schemas.microsoft.com/office/drawing/2014/main" xmlns="" id="{F22F81BE-0C5F-E040-B0B4-3B952C336E2A}"/>
              </a:ext>
            </a:extLst>
          </p:cNvPr>
          <p:cNvSpPr/>
          <p:nvPr/>
        </p:nvSpPr>
        <p:spPr>
          <a:xfrm>
            <a:off x="6481449" y="-2646"/>
            <a:ext cx="49543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2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หน่วยการเรียนรู้ที่ ๒    </a:t>
            </a:r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การแยกสารผสม</a:t>
            </a:r>
            <a:endParaRPr lang="th-TH" sz="32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7379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0" grpId="0" animBg="1"/>
      <p:bldP spid="6" grpId="0"/>
      <p:bldP spid="26" grpId="0" animBg="1"/>
      <p:bldP spid="28" grpId="0" animBg="1"/>
      <p:bldP spid="35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มุมมน 30"/>
          <p:cNvSpPr/>
          <p:nvPr/>
        </p:nvSpPr>
        <p:spPr>
          <a:xfrm>
            <a:off x="1401727" y="2590241"/>
            <a:ext cx="3460034" cy="4691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๑.  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แม่เหล็กดึงดูด</a:t>
            </a:r>
          </a:p>
        </p:txBody>
      </p:sp>
      <p:sp>
        <p:nvSpPr>
          <p:cNvPr id="50" name="สี่เหลี่ยมผืนผ้ามุมมน 49"/>
          <p:cNvSpPr/>
          <p:nvPr/>
        </p:nvSpPr>
        <p:spPr>
          <a:xfrm>
            <a:off x="5403181" y="2824804"/>
            <a:ext cx="5892231" cy="3271482"/>
          </a:xfrm>
          <a:prstGeom prst="roundRect">
            <a:avLst>
              <a:gd name="adj" fmla="val 8424"/>
            </a:avLst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xmlns="" id="{84A5D008-FBB8-AE4B-80E3-0FDB5EB240F1}"/>
              </a:ext>
            </a:extLst>
          </p:cNvPr>
          <p:cNvGrpSpPr/>
          <p:nvPr/>
        </p:nvGrpSpPr>
        <p:grpSpPr>
          <a:xfrm>
            <a:off x="773144" y="939798"/>
            <a:ext cx="11723656" cy="1325398"/>
            <a:chOff x="-472172" y="726615"/>
            <a:chExt cx="11059408" cy="981875"/>
          </a:xfrm>
          <a:solidFill>
            <a:schemeClr val="accent6"/>
          </a:solidFill>
        </p:grpSpPr>
        <p:sp>
          <p:nvSpPr>
            <p:cNvPr id="30" name="สี่เหลี่ยมผืนผ้ามุมมน 29"/>
            <p:cNvSpPr/>
            <p:nvPr/>
          </p:nvSpPr>
          <p:spPr>
            <a:xfrm>
              <a:off x="-472172" y="726615"/>
              <a:ext cx="6893560" cy="98146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xmlns="" id="{B7EB4CEE-E456-A04D-8490-3A45F353721E}"/>
                </a:ext>
              </a:extLst>
            </p:cNvPr>
            <p:cNvSpPr/>
            <p:nvPr/>
          </p:nvSpPr>
          <p:spPr>
            <a:xfrm>
              <a:off x="-274758" y="819268"/>
              <a:ext cx="10861994" cy="889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76225" indent="-276225"/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๘. ถ้านำใบเตยมาคั้นเพื่อนำน้ำสีเขียวไปทำขนม </a:t>
              </a:r>
            </a:p>
            <a:p>
              <a:pPr marL="276225" indent="-276225"/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จะมีวิธีการแยกสารผสมดังกล่าว</a:t>
              </a:r>
              <a:r>
                <a:rPr 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โดยวิธี</a:t>
              </a:r>
              <a:r>
                <a:rPr lang="th-TH" sz="3600" b="1" spc="-3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ในข้อใด</a:t>
              </a:r>
            </a:p>
          </p:txBody>
        </p:sp>
      </p:grp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xmlns="" id="{F22F81BE-0C5F-E040-B0B4-3B952C336E2A}"/>
              </a:ext>
            </a:extLst>
          </p:cNvPr>
          <p:cNvSpPr/>
          <p:nvPr/>
        </p:nvSpPr>
        <p:spPr>
          <a:xfrm>
            <a:off x="5513264" y="3049298"/>
            <a:ext cx="564879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เฉลย ๔ เมื่อคั้นใบเตยจะมีน้ำสีเขียวปนอยู่กับกาก ใบเตยสามารถแยกน้ำสีเขียวออกจากกากใบเตย </a:t>
            </a:r>
            <a:b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โดยการกรองผ่านผ้าขาวบาง น้ำสีเขียวจะอยู่</a:t>
            </a:r>
            <a:b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ในภาชนะรองรับ ส่วนการใช้แม่เหล็กดึงดูด </a:t>
            </a:r>
            <a:b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การตกตะกอนและการหยิบออก ไม่สามารถแยกน้ำสีเขียวออกจากกากใบเตยได้</a:t>
            </a:r>
          </a:p>
        </p:txBody>
      </p:sp>
      <p:sp>
        <p:nvSpPr>
          <p:cNvPr id="26" name="สี่เหลี่ยมผืนผ้ามุมมน 25">
            <a:extLst>
              <a:ext uri="{FF2B5EF4-FFF2-40B4-BE49-F238E27FC236}">
                <a16:creationId xmlns:a16="http://schemas.microsoft.com/office/drawing/2014/main" xmlns="" id="{C6D35ED6-66E5-CF47-8159-7A6BA58A484C}"/>
              </a:ext>
            </a:extLst>
          </p:cNvPr>
          <p:cNvSpPr/>
          <p:nvPr/>
        </p:nvSpPr>
        <p:spPr>
          <a:xfrm>
            <a:off x="1401727" y="3286926"/>
            <a:ext cx="3460034" cy="4691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๒.  การตกตะกอน</a:t>
            </a:r>
            <a:endParaRPr lang="th-TH" b="1" dirty="0"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8" name="สี่เหลี่ยมผืนผ้ามุมมน 27">
            <a:extLst>
              <a:ext uri="{FF2B5EF4-FFF2-40B4-BE49-F238E27FC236}">
                <a16:creationId xmlns:a16="http://schemas.microsoft.com/office/drawing/2014/main" xmlns="" id="{CCE7D756-4BBD-3B4A-A6D5-521CDF386015}"/>
              </a:ext>
            </a:extLst>
          </p:cNvPr>
          <p:cNvSpPr/>
          <p:nvPr/>
        </p:nvSpPr>
        <p:spPr>
          <a:xfrm>
            <a:off x="1401727" y="4027155"/>
            <a:ext cx="3460034" cy="4691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๓.  การหยิบออก</a:t>
            </a:r>
          </a:p>
        </p:txBody>
      </p:sp>
      <p:sp>
        <p:nvSpPr>
          <p:cNvPr id="35" name="สี่เหลี่ยมผืนผ้ามุมมน 34">
            <a:extLst>
              <a:ext uri="{FF2B5EF4-FFF2-40B4-BE49-F238E27FC236}">
                <a16:creationId xmlns:a16="http://schemas.microsoft.com/office/drawing/2014/main" xmlns="" id="{B9106D06-56C2-8442-AC27-263BD10084B6}"/>
              </a:ext>
            </a:extLst>
          </p:cNvPr>
          <p:cNvSpPr/>
          <p:nvPr/>
        </p:nvSpPr>
        <p:spPr>
          <a:xfrm>
            <a:off x="1401727" y="4723840"/>
            <a:ext cx="3460034" cy="4691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๔.  การกรอง</a:t>
            </a:r>
          </a:p>
        </p:txBody>
      </p:sp>
      <p:pic>
        <p:nvPicPr>
          <p:cNvPr id="18" name="รูปภาพ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37261"/>
            <a:ext cx="1328392" cy="1280949"/>
          </a:xfrm>
          <a:prstGeom prst="rect">
            <a:avLst/>
          </a:prstGeom>
        </p:spPr>
      </p:pic>
      <p:sp>
        <p:nvSpPr>
          <p:cNvPr id="15" name="โดนัท 14">
            <a:extLst>
              <a:ext uri="{FF2B5EF4-FFF2-40B4-BE49-F238E27FC236}">
                <a16:creationId xmlns:a16="http://schemas.microsoft.com/office/drawing/2014/main" xmlns="" id="{D3D3FEA8-2E8C-104E-8C50-F3C24B1DD488}"/>
              </a:ext>
            </a:extLst>
          </p:cNvPr>
          <p:cNvSpPr/>
          <p:nvPr/>
        </p:nvSpPr>
        <p:spPr>
          <a:xfrm>
            <a:off x="1401727" y="4742273"/>
            <a:ext cx="432261" cy="432261"/>
          </a:xfrm>
          <a:prstGeom prst="donut">
            <a:avLst>
              <a:gd name="adj" fmla="val 1533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4" name="สี่เหลี่ยมผืนผ้า 5">
            <a:extLst>
              <a:ext uri="{FF2B5EF4-FFF2-40B4-BE49-F238E27FC236}">
                <a16:creationId xmlns:a16="http://schemas.microsoft.com/office/drawing/2014/main" xmlns="" id="{F22F81BE-0C5F-E040-B0B4-3B952C336E2A}"/>
              </a:ext>
            </a:extLst>
          </p:cNvPr>
          <p:cNvSpPr/>
          <p:nvPr/>
        </p:nvSpPr>
        <p:spPr>
          <a:xfrm>
            <a:off x="6481449" y="-2646"/>
            <a:ext cx="49543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2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หน่วยการเรียนรู้ที่ ๒    </a:t>
            </a:r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การแยกสารผสม</a:t>
            </a:r>
            <a:endParaRPr lang="th-TH" sz="32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8100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0" grpId="0" animBg="1"/>
      <p:bldP spid="6" grpId="0"/>
      <p:bldP spid="26" grpId="0" animBg="1"/>
      <p:bldP spid="28" grpId="0" animBg="1"/>
      <p:bldP spid="35" grpId="0" animBg="1"/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มุมมน 30"/>
          <p:cNvSpPr/>
          <p:nvPr/>
        </p:nvSpPr>
        <p:spPr>
          <a:xfrm>
            <a:off x="1725577" y="2207330"/>
            <a:ext cx="3025099" cy="4691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๑.  การใช้แม่เหล็กดึงดูด</a:t>
            </a:r>
          </a:p>
        </p:txBody>
      </p:sp>
      <p:sp>
        <p:nvSpPr>
          <p:cNvPr id="50" name="สี่เหลี่ยมผืนผ้ามุมมน 49"/>
          <p:cNvSpPr/>
          <p:nvPr/>
        </p:nvSpPr>
        <p:spPr>
          <a:xfrm>
            <a:off x="746476" y="4603898"/>
            <a:ext cx="10632830" cy="163896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xmlns="" id="{84A5D008-FBB8-AE4B-80E3-0FDB5EB240F1}"/>
              </a:ext>
            </a:extLst>
          </p:cNvPr>
          <p:cNvGrpSpPr/>
          <p:nvPr/>
        </p:nvGrpSpPr>
        <p:grpSpPr>
          <a:xfrm>
            <a:off x="685390" y="789944"/>
            <a:ext cx="10268360" cy="1304128"/>
            <a:chOff x="-472172" y="726614"/>
            <a:chExt cx="11030818" cy="1304128"/>
          </a:xfrm>
          <a:solidFill>
            <a:schemeClr val="accent6"/>
          </a:solidFill>
        </p:grpSpPr>
        <p:sp>
          <p:nvSpPr>
            <p:cNvPr id="30" name="สี่เหลี่ยมผืนผ้ามุมมน 29"/>
            <p:cNvSpPr/>
            <p:nvPr/>
          </p:nvSpPr>
          <p:spPr>
            <a:xfrm>
              <a:off x="-472172" y="726614"/>
              <a:ext cx="10275378" cy="130412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xmlns="" id="{B7EB4CEE-E456-A04D-8490-3A45F353721E}"/>
                </a:ext>
              </a:extLst>
            </p:cNvPr>
            <p:cNvSpPr/>
            <p:nvPr/>
          </p:nvSpPr>
          <p:spPr>
            <a:xfrm>
              <a:off x="-303348" y="830413"/>
              <a:ext cx="1086199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76225" indent="-276225"/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๙</a:t>
              </a:r>
              <a:r>
                <a:rPr 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 </a:t>
              </a:r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ถ้าต้องการแยกสาร </a:t>
              </a:r>
              <a:r>
                <a:rPr 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B </a:t>
              </a:r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ออกจากสารผสมระหว่าง </a:t>
              </a:r>
              <a:r>
                <a:rPr 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A B </a:t>
              </a:r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 </a:t>
              </a:r>
              <a:r>
                <a:rPr 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 </a:t>
              </a:r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/>
              </a:r>
              <a:b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ควรใช้วิธีการแยกสารในข้อใด</a:t>
              </a:r>
            </a:p>
          </p:txBody>
        </p:sp>
      </p:grp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xmlns="" id="{F22F81BE-0C5F-E040-B0B4-3B952C336E2A}"/>
              </a:ext>
            </a:extLst>
          </p:cNvPr>
          <p:cNvSpPr/>
          <p:nvPr/>
        </p:nvSpPr>
        <p:spPr>
          <a:xfrm>
            <a:off x="860899" y="4709843"/>
            <a:ext cx="1036128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เฉลย ๑. เหตุผล สาร </a:t>
            </a:r>
            <a:r>
              <a:rPr lang="en-US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B</a:t>
            </a:r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เป็นของแข็งขนาดเล็ก ที่มีสารแม่เหล็กเป็นองค์ประกอบ ดังนั้นจึงแยกสารผสมโดยใช้แม่เหล็กดึงดูด ส่วนการตกตะกอน การรินออก และการกรองเป็นวิธีการแยกสารผสมที่ของแข็งไม่ละลายในของเหลว</a:t>
            </a:r>
          </a:p>
        </p:txBody>
      </p:sp>
      <p:sp>
        <p:nvSpPr>
          <p:cNvPr id="26" name="สี่เหลี่ยมผืนผ้ามุมมน 25">
            <a:extLst>
              <a:ext uri="{FF2B5EF4-FFF2-40B4-BE49-F238E27FC236}">
                <a16:creationId xmlns:a16="http://schemas.microsoft.com/office/drawing/2014/main" xmlns="" id="{C6D35ED6-66E5-CF47-8159-7A6BA58A484C}"/>
              </a:ext>
            </a:extLst>
          </p:cNvPr>
          <p:cNvSpPr/>
          <p:nvPr/>
        </p:nvSpPr>
        <p:spPr>
          <a:xfrm>
            <a:off x="1725577" y="2797685"/>
            <a:ext cx="2362947" cy="4691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๒.  การตกตะกอน</a:t>
            </a:r>
            <a:endParaRPr lang="th-TH" b="1" dirty="0"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8" name="สี่เหลี่ยมผืนผ้ามุมมน 27">
            <a:extLst>
              <a:ext uri="{FF2B5EF4-FFF2-40B4-BE49-F238E27FC236}">
                <a16:creationId xmlns:a16="http://schemas.microsoft.com/office/drawing/2014/main" xmlns="" id="{CCE7D756-4BBD-3B4A-A6D5-521CDF386015}"/>
              </a:ext>
            </a:extLst>
          </p:cNvPr>
          <p:cNvSpPr/>
          <p:nvPr/>
        </p:nvSpPr>
        <p:spPr>
          <a:xfrm>
            <a:off x="1725577" y="3389052"/>
            <a:ext cx="2100189" cy="4691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๓.  การรินออก</a:t>
            </a:r>
          </a:p>
        </p:txBody>
      </p:sp>
      <p:sp>
        <p:nvSpPr>
          <p:cNvPr id="35" name="สี่เหลี่ยมผืนผ้ามุมมน 34">
            <a:extLst>
              <a:ext uri="{FF2B5EF4-FFF2-40B4-BE49-F238E27FC236}">
                <a16:creationId xmlns:a16="http://schemas.microsoft.com/office/drawing/2014/main" xmlns="" id="{B9106D06-56C2-8442-AC27-263BD10084B6}"/>
              </a:ext>
            </a:extLst>
          </p:cNvPr>
          <p:cNvSpPr/>
          <p:nvPr/>
        </p:nvSpPr>
        <p:spPr>
          <a:xfrm>
            <a:off x="1725577" y="3958141"/>
            <a:ext cx="1868961" cy="4691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๔.  การกรอง</a:t>
            </a:r>
          </a:p>
        </p:txBody>
      </p:sp>
      <p:sp>
        <p:nvSpPr>
          <p:cNvPr id="13" name="สี่เหลี่ยมผืนผ้ามุมมน 12">
            <a:extLst>
              <a:ext uri="{FF2B5EF4-FFF2-40B4-BE49-F238E27FC236}">
                <a16:creationId xmlns:a16="http://schemas.microsoft.com/office/drawing/2014/main" xmlns="" id="{56EE4EF1-C735-8342-8F8E-F08486F93389}"/>
              </a:ext>
            </a:extLst>
          </p:cNvPr>
          <p:cNvSpPr/>
          <p:nvPr/>
        </p:nvSpPr>
        <p:spPr>
          <a:xfrm>
            <a:off x="5441531" y="2441894"/>
            <a:ext cx="5512219" cy="1750811"/>
          </a:xfrm>
          <a:prstGeom prst="roundRect">
            <a:avLst>
              <a:gd name="adj" fmla="val 829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 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เป็นของแข็งขนาดเล็ก</a:t>
            </a:r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เป็นของแข็ง มีสารแม่เหล็กเป็นองค์ประกอบ</a:t>
            </a:r>
            <a:endParaRPr lang="en-US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เป็นของแข็ง ขนาดใหญ่กว่า </a:t>
            </a:r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​ และ </a:t>
            </a:r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</a:t>
            </a:r>
            <a:endParaRPr lang="th-TH" b="1" dirty="0"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0" name="รูปภาพ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37261"/>
            <a:ext cx="1328392" cy="1280949"/>
          </a:xfrm>
          <a:prstGeom prst="rect">
            <a:avLst/>
          </a:prstGeom>
        </p:spPr>
      </p:pic>
      <p:sp>
        <p:nvSpPr>
          <p:cNvPr id="17" name="โดนัท 16">
            <a:extLst>
              <a:ext uri="{FF2B5EF4-FFF2-40B4-BE49-F238E27FC236}">
                <a16:creationId xmlns:a16="http://schemas.microsoft.com/office/drawing/2014/main" xmlns="" id="{D65CD36B-F875-A649-9C2E-1B3C880E48D2}"/>
              </a:ext>
            </a:extLst>
          </p:cNvPr>
          <p:cNvSpPr/>
          <p:nvPr/>
        </p:nvSpPr>
        <p:spPr>
          <a:xfrm>
            <a:off x="1737404" y="2250553"/>
            <a:ext cx="432261" cy="432261"/>
          </a:xfrm>
          <a:prstGeom prst="donut">
            <a:avLst>
              <a:gd name="adj" fmla="val 1533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5" name="สี่เหลี่ยมผืนผ้า 5">
            <a:extLst>
              <a:ext uri="{FF2B5EF4-FFF2-40B4-BE49-F238E27FC236}">
                <a16:creationId xmlns:a16="http://schemas.microsoft.com/office/drawing/2014/main" xmlns="" id="{F22F81BE-0C5F-E040-B0B4-3B952C336E2A}"/>
              </a:ext>
            </a:extLst>
          </p:cNvPr>
          <p:cNvSpPr/>
          <p:nvPr/>
        </p:nvSpPr>
        <p:spPr>
          <a:xfrm>
            <a:off x="6481449" y="-2646"/>
            <a:ext cx="49543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2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หน่วยการเรียนรู้ที่ ๒    </a:t>
            </a:r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การแยกสารผสม</a:t>
            </a:r>
            <a:endParaRPr lang="th-TH" sz="32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0400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0" grpId="0" animBg="1"/>
      <p:bldP spid="6" grpId="0"/>
      <p:bldP spid="26" grpId="0" animBg="1"/>
      <p:bldP spid="28" grpId="0" animBg="1"/>
      <p:bldP spid="35" grpId="0" animBg="1"/>
      <p:bldP spid="13" grpId="0" animBg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มุมมน 30"/>
          <p:cNvSpPr/>
          <p:nvPr/>
        </p:nvSpPr>
        <p:spPr>
          <a:xfrm>
            <a:off x="1458877" y="2418791"/>
            <a:ext cx="1767799" cy="4691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๑.  การร่อน</a:t>
            </a:r>
          </a:p>
        </p:txBody>
      </p:sp>
      <p:sp>
        <p:nvSpPr>
          <p:cNvPr id="50" name="สี่เหลี่ยมผืนผ้ามุมมน 49"/>
          <p:cNvSpPr/>
          <p:nvPr/>
        </p:nvSpPr>
        <p:spPr>
          <a:xfrm>
            <a:off x="4602105" y="3964710"/>
            <a:ext cx="7452964" cy="222629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xmlns="" id="{84A5D008-FBB8-AE4B-80E3-0FDB5EB240F1}"/>
              </a:ext>
            </a:extLst>
          </p:cNvPr>
          <p:cNvGrpSpPr/>
          <p:nvPr/>
        </p:nvGrpSpPr>
        <p:grpSpPr>
          <a:xfrm>
            <a:off x="506444" y="1019387"/>
            <a:ext cx="8999063" cy="1200329"/>
            <a:chOff x="-472172" y="691904"/>
            <a:chExt cx="8999063" cy="1200329"/>
          </a:xfrm>
          <a:solidFill>
            <a:schemeClr val="accent6"/>
          </a:solidFill>
        </p:grpSpPr>
        <p:sp>
          <p:nvSpPr>
            <p:cNvPr id="30" name="สี่เหลี่ยมผืนผ้ามุมมน 29"/>
            <p:cNvSpPr/>
            <p:nvPr/>
          </p:nvSpPr>
          <p:spPr>
            <a:xfrm>
              <a:off x="-472172" y="694822"/>
              <a:ext cx="8999063" cy="113361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xmlns="" id="{B7EB4CEE-E456-A04D-8490-3A45F353721E}"/>
                </a:ext>
              </a:extLst>
            </p:cNvPr>
            <p:cNvSpPr/>
            <p:nvPr/>
          </p:nvSpPr>
          <p:spPr>
            <a:xfrm>
              <a:off x="-274758" y="691904"/>
              <a:ext cx="861026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76225" indent="-276225" algn="thaiDist"/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๑๐</a:t>
              </a:r>
              <a:r>
                <a:rPr lang="en-US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 </a:t>
              </a:r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การเก็บขยะพลาสติกที่ปนอยู่กับทรายบริเวณชายหาดเป็นการ   </a:t>
              </a:r>
            </a:p>
            <a:p>
              <a:pPr marL="276225" indent="-276225" algn="thaiDist"/>
              <a:r>
                <a:rPr lang="th-TH" sz="36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  นำความรู้เกี่ยวกับการแยกสารผสมวิธีใดไปใช้ประโยชน์</a:t>
              </a:r>
            </a:p>
          </p:txBody>
        </p:sp>
      </p:grpSp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xmlns="" id="{F22F81BE-0C5F-E040-B0B4-3B952C336E2A}"/>
              </a:ext>
            </a:extLst>
          </p:cNvPr>
          <p:cNvSpPr/>
          <p:nvPr/>
        </p:nvSpPr>
        <p:spPr>
          <a:xfrm>
            <a:off x="4780971" y="4113709"/>
            <a:ext cx="717002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200" b="1" dirty="0">
                <a:solidFill>
                  <a:srgbClr val="FF3399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เฉลย ๒. เหตุผล การหยิบออก เป็นวิธีการแยกสารผสมที่เป็นของแข็งกับของแข็งที่มีลักษณะแตกต่างกันชัดเจน สามารถสังเกตได้ด้วยตา ซึ่งขยะพลาสติกที่ปนอยู่กับทรายมีขนาดและสีที่แตกต่างกัน จึงใช้วิธีการหยิบออก</a:t>
            </a:r>
          </a:p>
        </p:txBody>
      </p:sp>
      <p:sp>
        <p:nvSpPr>
          <p:cNvPr id="26" name="สี่เหลี่ยมผืนผ้ามุมมน 25">
            <a:extLst>
              <a:ext uri="{FF2B5EF4-FFF2-40B4-BE49-F238E27FC236}">
                <a16:creationId xmlns:a16="http://schemas.microsoft.com/office/drawing/2014/main" xmlns="" id="{C6D35ED6-66E5-CF47-8159-7A6BA58A484C}"/>
              </a:ext>
            </a:extLst>
          </p:cNvPr>
          <p:cNvSpPr/>
          <p:nvPr/>
        </p:nvSpPr>
        <p:spPr>
          <a:xfrm>
            <a:off x="1458878" y="3115476"/>
            <a:ext cx="2240764" cy="4691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๒.  การหยิบออก</a:t>
            </a:r>
            <a:endParaRPr lang="th-TH" b="1" dirty="0">
              <a:effectLst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8" name="สี่เหลี่ยมผืนผ้ามุมมน 27">
            <a:extLst>
              <a:ext uri="{FF2B5EF4-FFF2-40B4-BE49-F238E27FC236}">
                <a16:creationId xmlns:a16="http://schemas.microsoft.com/office/drawing/2014/main" xmlns="" id="{CCE7D756-4BBD-3B4A-A6D5-521CDF386015}"/>
              </a:ext>
            </a:extLst>
          </p:cNvPr>
          <p:cNvSpPr/>
          <p:nvPr/>
        </p:nvSpPr>
        <p:spPr>
          <a:xfrm>
            <a:off x="1458877" y="3855705"/>
            <a:ext cx="2387909" cy="4691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๓.  การตกตะกอน</a:t>
            </a:r>
          </a:p>
        </p:txBody>
      </p:sp>
      <p:sp>
        <p:nvSpPr>
          <p:cNvPr id="35" name="สี่เหลี่ยมผืนผ้ามุมมน 34">
            <a:extLst>
              <a:ext uri="{FF2B5EF4-FFF2-40B4-BE49-F238E27FC236}">
                <a16:creationId xmlns:a16="http://schemas.microsoft.com/office/drawing/2014/main" xmlns="" id="{B9106D06-56C2-8442-AC27-263BD10084B6}"/>
              </a:ext>
            </a:extLst>
          </p:cNvPr>
          <p:cNvSpPr/>
          <p:nvPr/>
        </p:nvSpPr>
        <p:spPr>
          <a:xfrm>
            <a:off x="1458877" y="4552390"/>
            <a:ext cx="3039154" cy="4691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๔.  การใช้แม่เหล็กดึงดูด</a:t>
            </a:r>
          </a:p>
        </p:txBody>
      </p:sp>
      <p:pic>
        <p:nvPicPr>
          <p:cNvPr id="16" name="รูปภาพ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737261"/>
            <a:ext cx="1328392" cy="1280949"/>
          </a:xfrm>
          <a:prstGeom prst="rect">
            <a:avLst/>
          </a:prstGeom>
        </p:spPr>
      </p:pic>
      <p:sp>
        <p:nvSpPr>
          <p:cNvPr id="14" name="โดนัท 13">
            <a:extLst>
              <a:ext uri="{FF2B5EF4-FFF2-40B4-BE49-F238E27FC236}">
                <a16:creationId xmlns:a16="http://schemas.microsoft.com/office/drawing/2014/main" xmlns="" id="{2BD4E502-A3E2-9342-808E-0F6C6B3CACE9}"/>
              </a:ext>
            </a:extLst>
          </p:cNvPr>
          <p:cNvSpPr/>
          <p:nvPr/>
        </p:nvSpPr>
        <p:spPr>
          <a:xfrm>
            <a:off x="1458877" y="3152343"/>
            <a:ext cx="432261" cy="432261"/>
          </a:xfrm>
          <a:prstGeom prst="donut">
            <a:avLst>
              <a:gd name="adj" fmla="val 1533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7" name="สี่เหลี่ยมผืนผ้า 5">
            <a:extLst>
              <a:ext uri="{FF2B5EF4-FFF2-40B4-BE49-F238E27FC236}">
                <a16:creationId xmlns:a16="http://schemas.microsoft.com/office/drawing/2014/main" xmlns="" id="{F22F81BE-0C5F-E040-B0B4-3B952C336E2A}"/>
              </a:ext>
            </a:extLst>
          </p:cNvPr>
          <p:cNvSpPr/>
          <p:nvPr/>
        </p:nvSpPr>
        <p:spPr>
          <a:xfrm>
            <a:off x="6481449" y="-2646"/>
            <a:ext cx="49543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2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หน่วยการเรียนรู้ที่ ๒    </a:t>
            </a:r>
            <a:r>
              <a:rPr lang="th-TH" sz="3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การแยกสารผสม</a:t>
            </a:r>
            <a:endParaRPr lang="th-TH" sz="32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1437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50" grpId="0" animBg="1"/>
      <p:bldP spid="6" grpId="0"/>
      <p:bldP spid="26" grpId="0" animBg="1"/>
      <p:bldP spid="28" grpId="0" animBg="1"/>
      <p:bldP spid="35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 descr="D:\Google Drive\วิทยาศาสตร์ 1012 ป.3 - ป.6\ป.6\แก้ไข 2\2\BG\ปกเปิดหน่วย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2607" y="-45719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xmlns="" id="{32B21992-6BF3-B04A-9C2D-CDAFE4CA95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537" y="249578"/>
            <a:ext cx="1409165" cy="1354966"/>
          </a:xfrm>
          <a:prstGeom prst="rect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xmlns="" id="{F4C664E9-14B7-244E-A6A8-223563E6A305}"/>
              </a:ext>
            </a:extLst>
          </p:cNvPr>
          <p:cNvSpPr/>
          <p:nvPr/>
        </p:nvSpPr>
        <p:spPr>
          <a:xfrm>
            <a:off x="4467778" y="6428057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419817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D:\Google Drive\วิทยาศาสตร์ 1012 ป.3 - ป.6\ป.6\แก้ไข 2\2\BG\_BG_A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026"/>
            <a:ext cx="12192000" cy="597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1074765" y="999933"/>
            <a:ext cx="2864983" cy="96102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๑. สารผสม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1074765" y="2107868"/>
            <a:ext cx="102133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066800"/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เมื่อมองไปรอบตัว นักเรียนจะพบสารต่าง ๆ มากมายหลาย</a:t>
            </a:r>
            <a:r>
              <a:rPr lang="th-TH" sz="3600" b="1" dirty="0" smtClean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ชนิด</a:t>
            </a:r>
            <a:br>
              <a:rPr lang="th-TH" sz="3600" b="1" dirty="0" smtClean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</a:t>
            </a:r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สารบางชนิดมีองค์ประกอบเพียงชนิดเดียว</a:t>
            </a:r>
            <a:endParaRPr lang="th-TH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212" y="787090"/>
            <a:ext cx="2389945" cy="4012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สี่เหลี่ยมผืนผ้า 9"/>
          <p:cNvSpPr/>
          <p:nvPr/>
        </p:nvSpPr>
        <p:spPr>
          <a:xfrm>
            <a:off x="-2998539" y="4897110"/>
            <a:ext cx="1049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8800" algn="ctr"/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นํ้าดื่ม มีนํ้าเป็นองค์ประกอบ</a:t>
            </a:r>
          </a:p>
          <a:p>
            <a:pPr indent="1828800" algn="ctr"/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เพียงชนิดเดียว</a:t>
            </a:r>
            <a:endParaRPr lang="th-TH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2658833" y="4918823"/>
            <a:ext cx="1049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8800" algn="ctr"/>
            <a:r>
              <a:rPr lang="en-US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</a:t>
            </a:r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เกลือแกง มีเกลือเป็นองค์ประกอบ</a:t>
            </a:r>
          </a:p>
          <a:p>
            <a:pPr indent="1828800" algn="ctr"/>
            <a:r>
              <a:rPr lang="en-US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600" b="1" dirty="0">
                <a:solidFill>
                  <a:srgbClr val="221E1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เพียงชนิดเดียว</a:t>
            </a:r>
            <a:endParaRPr lang="th-TH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025" name="Picture 1" descr="page32image20699648">
            <a:extLst>
              <a:ext uri="{FF2B5EF4-FFF2-40B4-BE49-F238E27FC236}">
                <a16:creationId xmlns:a16="http://schemas.microsoft.com/office/drawing/2014/main" xmlns="" id="{67F71DB9-67A2-B449-8988-790080C82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720" y="1152747"/>
            <a:ext cx="3955845" cy="364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2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Google Drive\วิทยาศาสตร์ 1012 ป.3 - ป.6\ป.6\แก้ไข 2\2\BG\BG_J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สี่เหลี่ยมผืนผ้ามุมมน 2"/>
          <p:cNvSpPr/>
          <p:nvPr/>
        </p:nvSpPr>
        <p:spPr>
          <a:xfrm>
            <a:off x="709448" y="523875"/>
            <a:ext cx="9415627" cy="29051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1074765" y="782967"/>
            <a:ext cx="87264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066800" algn="thaiDist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สารต่าง ๆ ในชีวิตประจำวันมีหลายชนิด สารตั้งแต่ ๒ ชนิดขึ้นไปผสมกันเราเรียกว่า </a:t>
            </a:r>
            <a:r>
              <a:rPr lang="th-TH" sz="3600" b="1" dirty="0">
                <a:solidFill>
                  <a:schemeClr val="accent5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สารผสม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ซึ่งสารที่ผสมกันนั้นอาจจะรวมกัน</a:t>
            </a:r>
            <a:b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เป็นเนื้อเดียวกันโดยตลอด เรียกว่า สารเนื้อเดียว หรืออาจจะ</a:t>
            </a:r>
            <a:b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ไม่รวมตัวเป็นเนื้อเดียวกัน เรียกว่า สารเนื้อผสม </a:t>
            </a: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xmlns="" id="{C5CC0560-E259-BE44-B483-20A930F61E04}"/>
              </a:ext>
            </a:extLst>
          </p:cNvPr>
          <p:cNvSpPr/>
          <p:nvPr/>
        </p:nvSpPr>
        <p:spPr>
          <a:xfrm>
            <a:off x="4467778" y="6428057"/>
            <a:ext cx="10493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วิทยาศาสตร์และเทคโนโลยี ชั้นประถมศึกษาปีที่ ๖</a:t>
            </a:r>
          </a:p>
        </p:txBody>
      </p:sp>
    </p:spTree>
    <p:extLst>
      <p:ext uri="{BB962C8B-B14F-4D97-AF65-F5344CB8AC3E}">
        <p14:creationId xmlns:p14="http://schemas.microsoft.com/office/powerpoint/2010/main" val="168988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สี่เหลี่ยมผืนผ้ามุมมน 2">
            <a:extLst>
              <a:ext uri="{FF2B5EF4-FFF2-40B4-BE49-F238E27FC236}">
                <a16:creationId xmlns:a16="http://schemas.microsoft.com/office/drawing/2014/main" xmlns="" id="{2F25646A-0ECA-F445-8E6E-D86F5CAF4B37}"/>
              </a:ext>
            </a:extLst>
          </p:cNvPr>
          <p:cNvSpPr/>
          <p:nvPr/>
        </p:nvSpPr>
        <p:spPr>
          <a:xfrm>
            <a:off x="121165" y="863590"/>
            <a:ext cx="10251560" cy="69850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1113" algn="ctr"/>
            <a:r>
              <a:rPr lang="th-TH" sz="3600" b="1" dirty="0">
                <a:solidFill>
                  <a:srgbClr val="FFFF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ตาราง</a:t>
            </a:r>
            <a:r>
              <a:rPr lang="en-US" sz="3600" b="1" dirty="0">
                <a:solidFill>
                  <a:srgbClr val="FFFF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ลักษณะที่มองเห็น และองค์ประกอบสำคัญของสารผสมบางชนิด</a:t>
            </a: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1225164" y="1917769"/>
            <a:ext cx="2069869" cy="60098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สารผสม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3790953" y="1917768"/>
            <a:ext cx="3501911" cy="60098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ลักษณะที่มองเห็น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7725647" y="1917767"/>
            <a:ext cx="2999503" cy="60098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องค์ประกอบสำคัญ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cxnSp>
        <p:nvCxnSpPr>
          <p:cNvPr id="12" name="ตัวเชื่อมต่อตรง 11"/>
          <p:cNvCxnSpPr/>
          <p:nvPr/>
        </p:nvCxnSpPr>
        <p:spPr>
          <a:xfrm>
            <a:off x="3549535" y="2003367"/>
            <a:ext cx="0" cy="43974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ตัวเชื่อมต่อตรง 13"/>
          <p:cNvCxnSpPr/>
          <p:nvPr/>
        </p:nvCxnSpPr>
        <p:spPr>
          <a:xfrm>
            <a:off x="7467601" y="2003366"/>
            <a:ext cx="0" cy="43974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D:\Google Drive\วิทยาศาสตร์ 1012 ป.3 - ป.6\ป.6\02\Source\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5" y="2883317"/>
            <a:ext cx="1414004" cy="115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133970" y="3259809"/>
            <a:ext cx="1202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น้ำเชื่อม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cxnSp>
        <p:nvCxnSpPr>
          <p:cNvPr id="16" name="ตัวเชื่อมต่อตรง 15"/>
          <p:cNvCxnSpPr/>
          <p:nvPr/>
        </p:nvCxnSpPr>
        <p:spPr>
          <a:xfrm>
            <a:off x="664090" y="4202083"/>
            <a:ext cx="1056346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757348" y="2851260"/>
            <a:ext cx="3535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มองเห็นเป็นเนื้อเดียวกัน</a:t>
            </a:r>
          </a:p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จัดเป็นสารเนื้อเดียว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92042" y="2854025"/>
            <a:ext cx="3535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นํ้าและนํ้าตาล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52280" y="5066716"/>
            <a:ext cx="10855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น้ำปลา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90953" y="4707769"/>
            <a:ext cx="3535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มองเห็นเป็นเนื้อเดียวกัน</a:t>
            </a:r>
          </a:p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จัดเป็นสารเนื้อเดียว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725647" y="4727758"/>
            <a:ext cx="3535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นํ้า เกลือ ปลา</a:t>
            </a:r>
          </a:p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และนํ้าตาล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028" name="Picture 4" descr="D:\Google Drive\วิทยาศาสตร์ 1012 ป.3 - ป.6\ป.6\02\0114\ภาพหน้าจอ-2563-01-27-เวลา-10.18.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164" y="4414918"/>
            <a:ext cx="587045" cy="170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รูปภาพ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6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1223319" y="2100649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h-TH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1225164" y="1917769"/>
            <a:ext cx="2069869" cy="60098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สารผสม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3790953" y="1917768"/>
            <a:ext cx="3501911" cy="60098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ลักษณะที่มองเห็น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cxnSp>
        <p:nvCxnSpPr>
          <p:cNvPr id="12" name="ตัวเชื่อมต่อตรง 11"/>
          <p:cNvCxnSpPr/>
          <p:nvPr/>
        </p:nvCxnSpPr>
        <p:spPr>
          <a:xfrm>
            <a:off x="3549535" y="2003367"/>
            <a:ext cx="0" cy="439743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ตัวเชื่อมต่อตรง 13"/>
          <p:cNvCxnSpPr/>
          <p:nvPr/>
        </p:nvCxnSpPr>
        <p:spPr>
          <a:xfrm>
            <a:off x="7467601" y="2003366"/>
            <a:ext cx="0" cy="43974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455702" y="2928723"/>
            <a:ext cx="2052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ซอสมะเขือเทศ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cxnSp>
        <p:nvCxnSpPr>
          <p:cNvPr id="16" name="ตัวเชื่อมต่อตรง 15"/>
          <p:cNvCxnSpPr/>
          <p:nvPr/>
        </p:nvCxnSpPr>
        <p:spPr>
          <a:xfrm>
            <a:off x="664090" y="4202083"/>
            <a:ext cx="1056346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757348" y="2851260"/>
            <a:ext cx="3535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มองเห็นเป็นเนื้อเดียวกัน</a:t>
            </a:r>
          </a:p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จัดเป็นสารเนื้อเดียว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92042" y="2854025"/>
            <a:ext cx="3535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มะเขือเทศ นํ้าตาล</a:t>
            </a:r>
          </a:p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เกลือ และนํ้าส้มสายชู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62390" y="5079294"/>
            <a:ext cx="1702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นมข้นหวาน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90953" y="4707769"/>
            <a:ext cx="3535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มองเห็นเป็นเนื้อเดียวกัน</a:t>
            </a:r>
          </a:p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จัดเป็นสารเนื้อเดียว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725647" y="4727758"/>
            <a:ext cx="3535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นมผง นํ้าตาล และไขมัน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052" name="Picture 4" descr="D:\Google Drive\วิทยาศาสตร์ 1012 ป.3 - ป.6\ป.6\02\0114\ภาพหน้าจอ-2563-01-27-เวลา-10.18.4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74" y="4702045"/>
            <a:ext cx="1262816" cy="106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Google Drive\วิทยาศาสตร์ 1012 ป.3 - ป.6\ป.6\02\0114\ภาพหน้าจอ-2563-01-27-เวลา-10.18.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443" y="2623869"/>
            <a:ext cx="761078" cy="141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สี่เหลี่ยมผืนผ้ามุมมน 18">
            <a:extLst>
              <a:ext uri="{FF2B5EF4-FFF2-40B4-BE49-F238E27FC236}">
                <a16:creationId xmlns:a16="http://schemas.microsoft.com/office/drawing/2014/main" xmlns="" id="{2F25646A-0ECA-F445-8E6E-D86F5CAF4B37}"/>
              </a:ext>
            </a:extLst>
          </p:cNvPr>
          <p:cNvSpPr/>
          <p:nvPr/>
        </p:nvSpPr>
        <p:spPr>
          <a:xfrm>
            <a:off x="121165" y="863590"/>
            <a:ext cx="10251560" cy="69850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1113" algn="ctr"/>
            <a:r>
              <a:rPr lang="th-TH" sz="3600" b="1" dirty="0">
                <a:solidFill>
                  <a:srgbClr val="FFFF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ตาราง</a:t>
            </a:r>
            <a:r>
              <a:rPr lang="en-US" sz="3600" b="1" dirty="0">
                <a:solidFill>
                  <a:srgbClr val="FFFF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ลักษณะที่มองเห็น และองค์ประกอบสำคัญของสารผสมบางชนิด</a:t>
            </a:r>
          </a:p>
        </p:txBody>
      </p:sp>
      <p:sp>
        <p:nvSpPr>
          <p:cNvPr id="21" name="สี่เหลี่ยมผืนผ้ามุมมน 20"/>
          <p:cNvSpPr/>
          <p:nvPr/>
        </p:nvSpPr>
        <p:spPr>
          <a:xfrm>
            <a:off x="7725647" y="1917767"/>
            <a:ext cx="2999503" cy="60098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องค์ประกอบสำคัญ</a:t>
            </a:r>
            <a:endParaRPr lang="en-US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2" name="รูปภาพ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6677" y="500226"/>
            <a:ext cx="1328392" cy="128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9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arabun">
      <a:majorFont>
        <a:latin typeface="Sarabun"/>
        <a:ea typeface=""/>
        <a:cs typeface="Sarabun"/>
      </a:majorFont>
      <a:minorFont>
        <a:latin typeface="Sarabun"/>
        <a:ea typeface=""/>
        <a:cs typeface="Sarabu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arabun">
      <a:majorFont>
        <a:latin typeface="Sarabun"/>
        <a:ea typeface=""/>
        <a:cs typeface="Sarabun"/>
      </a:majorFont>
      <a:minorFont>
        <a:latin typeface="Sarabun"/>
        <a:ea typeface=""/>
        <a:cs typeface="Sarabu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1641</TotalTime>
  <Words>1583</Words>
  <Application>Microsoft Office PowerPoint</Application>
  <PresentationFormat>Custom</PresentationFormat>
  <Paragraphs>179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Angsana New</vt:lpstr>
      <vt:lpstr>TH Sarabun New</vt:lpstr>
      <vt:lpstr>Sarabun</vt:lpstr>
      <vt:lpstr>Cordia New</vt:lpstr>
      <vt:lpstr>Calibri</vt:lpstr>
      <vt:lpstr>Kanit</vt:lpstr>
      <vt:lpstr>ธีมของ Office</vt:lpstr>
      <vt:lpstr>1_ธีมของ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b' b'</dc:creator>
  <cp:lastModifiedBy>Sopin</cp:lastModifiedBy>
  <cp:revision>109</cp:revision>
  <dcterms:created xsi:type="dcterms:W3CDTF">2019-09-17T06:50:48Z</dcterms:created>
  <dcterms:modified xsi:type="dcterms:W3CDTF">2020-03-06T02:22:01Z</dcterms:modified>
</cp:coreProperties>
</file>