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1" r:id="rId1"/>
    <p:sldMasterId id="2147483709" r:id="rId2"/>
    <p:sldMasterId id="2147483721" r:id="rId3"/>
  </p:sldMasterIdLst>
  <p:sldIdLst>
    <p:sldId id="283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73" r:id="rId12"/>
    <p:sldId id="265" r:id="rId13"/>
    <p:sldId id="269" r:id="rId14"/>
    <p:sldId id="266" r:id="rId15"/>
    <p:sldId id="267" r:id="rId16"/>
    <p:sldId id="270" r:id="rId17"/>
    <p:sldId id="271" r:id="rId18"/>
    <p:sldId id="268" r:id="rId19"/>
    <p:sldId id="257" r:id="rId20"/>
    <p:sldId id="258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6858000" type="screen4x3"/>
  <p:notesSz cx="6858000" cy="9144000"/>
  <p:embeddedFontLst>
    <p:embeddedFont>
      <p:font typeface="Angsana New" pitchFamily="18" charset="-34"/>
      <p:regular r:id="rId31"/>
      <p:bold r:id="rId32"/>
      <p:italic r:id="rId33"/>
      <p:boldItalic r:id="rId34"/>
    </p:embeddedFont>
    <p:embeddedFont>
      <p:font typeface="Cordia New" pitchFamily="34" charset="-34"/>
      <p:regular r:id="rId35"/>
      <p:bold r:id="rId36"/>
      <p:italic r:id="rId37"/>
      <p:boldItalic r:id="rId38"/>
    </p:embeddedFont>
    <p:embeddedFont>
      <p:font typeface="Impact" pitchFamily="34" charset="0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Wingdings 3" pitchFamily="18" charset="2"/>
      <p:regular r:id="rId44"/>
    </p:embeddedFont>
    <p:embeddedFont>
      <p:font typeface="Gill Sans MT" pitchFamily="34" charset="0"/>
      <p:regular r:id="rId45"/>
      <p:bold r:id="rId46"/>
      <p:italic r:id="rId47"/>
      <p:boldItalic r:id="rId48"/>
    </p:embeddedFont>
    <p:embeddedFont>
      <p:font typeface="TH Sarabun New" pitchFamily="34" charset="-34"/>
      <p:regular r:id="rId49"/>
      <p:bold r:id="rId50"/>
      <p:italic r:id="rId51"/>
      <p:boldItalic r:id="rId52"/>
    </p:embeddedFont>
    <p:embeddedFont>
      <p:font typeface="TH NiramitIT๙" charset="-34"/>
      <p:regular r:id="rId53"/>
      <p:bold r:id="rId54"/>
      <p:italic r:id="rId55"/>
    </p:embeddedFont>
    <p:embeddedFont>
      <p:font typeface="Calibri Light" pitchFamily="34" charset="0"/>
      <p:regular r:id="rId56"/>
      <p:italic r:id="rId57"/>
    </p:embeddedFont>
    <p:embeddedFont>
      <p:font typeface="Tw Cen MT" pitchFamily="3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CDE7"/>
    <a:srgbClr val="674B26"/>
    <a:srgbClr val="684C27"/>
    <a:srgbClr val="72502A"/>
    <a:srgbClr val="53B4DF"/>
    <a:srgbClr val="C1FFFF"/>
    <a:srgbClr val="FFE07D"/>
    <a:srgbClr val="40CFF6"/>
    <a:srgbClr val="A7E9FB"/>
    <a:srgbClr val="87E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5" autoAdjust="0"/>
    <p:restoredTop sz="94660"/>
  </p:normalViewPr>
  <p:slideViewPr>
    <p:cSldViewPr snapToGrid="0">
      <p:cViewPr>
        <p:scale>
          <a:sx n="88" d="100"/>
          <a:sy n="88" d="100"/>
        </p:scale>
        <p:origin x="-132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2.xml"/><Relationship Id="rId61" Type="http://schemas.openxmlformats.org/officeDocument/2006/relationships/font" Target="fonts/font31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3B0E5D62-3F9A-4704-A5B0-039C20BF91A4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13" name="Google Shape;55;p4">
            <a:extLst>
              <a:ext uri="{FF2B5EF4-FFF2-40B4-BE49-F238E27FC236}">
                <a16:creationId xmlns:a16="http://schemas.microsoft.com/office/drawing/2014/main" xmlns="" id="{198075E5-A912-4F6D-A62E-8B7DF561A745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7FFD68DF-7DFB-4C97-9911-882EB13722D5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5" name="กลุ่ม 11">
            <a:extLst>
              <a:ext uri="{FF2B5EF4-FFF2-40B4-BE49-F238E27FC236}">
                <a16:creationId xmlns:a16="http://schemas.microsoft.com/office/drawing/2014/main" xmlns="" id="{DD5F08EE-00AB-43F9-81B8-BFA5D4FD6423}"/>
              </a:ext>
            </a:extLst>
          </p:cNvPr>
          <p:cNvGrpSpPr/>
          <p:nvPr userDrawn="1"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6" name="สี่เหลี่ยมผืนผ้า 12">
              <a:extLst>
                <a:ext uri="{FF2B5EF4-FFF2-40B4-BE49-F238E27FC236}">
                  <a16:creationId xmlns:a16="http://schemas.microsoft.com/office/drawing/2014/main" xmlns="" id="{E208E8E0-1721-4B7B-B623-82E246B65BFC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7" name="รูปภาพ 13">
              <a:extLst>
                <a:ext uri="{FF2B5EF4-FFF2-40B4-BE49-F238E27FC236}">
                  <a16:creationId xmlns:a16="http://schemas.microsoft.com/office/drawing/2014/main" xmlns="" id="{41E4FDE2-C55E-434F-B462-8BA1DEEFA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8" name="วงรี 14">
              <a:extLst>
                <a:ext uri="{FF2B5EF4-FFF2-40B4-BE49-F238E27FC236}">
                  <a16:creationId xmlns:a16="http://schemas.microsoft.com/office/drawing/2014/main" xmlns="" id="{7C0CE568-7641-4F7E-ABCB-6CF2100CAD46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734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987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2767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0103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0846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250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9281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2284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911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27736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694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0A2526C0-03B1-4758-9922-B88A9ED04E01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13" name="Google Shape;55;p4">
            <a:extLst>
              <a:ext uri="{FF2B5EF4-FFF2-40B4-BE49-F238E27FC236}">
                <a16:creationId xmlns:a16="http://schemas.microsoft.com/office/drawing/2014/main" xmlns="" id="{1CA06549-48C9-47AD-8DE0-5E412EDCD420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B0375C65-0A02-440A-82D0-1942917BD05B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5" name="กลุ่ม 11">
            <a:extLst>
              <a:ext uri="{FF2B5EF4-FFF2-40B4-BE49-F238E27FC236}">
                <a16:creationId xmlns:a16="http://schemas.microsoft.com/office/drawing/2014/main" xmlns="" id="{2F2E527A-E00A-4E6D-ABD4-1E8A3993DE89}"/>
              </a:ext>
            </a:extLst>
          </p:cNvPr>
          <p:cNvGrpSpPr/>
          <p:nvPr userDrawn="1"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6" name="สี่เหลี่ยมผืนผ้า 12">
              <a:extLst>
                <a:ext uri="{FF2B5EF4-FFF2-40B4-BE49-F238E27FC236}">
                  <a16:creationId xmlns:a16="http://schemas.microsoft.com/office/drawing/2014/main" xmlns="" id="{842D56D3-9D9B-4D51-B7EF-D14599355044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7" name="รูปภาพ 13">
              <a:extLst>
                <a:ext uri="{FF2B5EF4-FFF2-40B4-BE49-F238E27FC236}">
                  <a16:creationId xmlns:a16="http://schemas.microsoft.com/office/drawing/2014/main" xmlns="" id="{7977F084-931C-4014-822A-6443913AF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8" name="วงรี 14">
              <a:extLst>
                <a:ext uri="{FF2B5EF4-FFF2-40B4-BE49-F238E27FC236}">
                  <a16:creationId xmlns:a16="http://schemas.microsoft.com/office/drawing/2014/main" xmlns="" id="{0B12F228-A666-4B9C-97EA-728D0A87C995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7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48948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565146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40955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4264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pic>
        <p:nvPicPr>
          <p:cNvPr id="5" name="รูปภาพ 18">
            <a:extLst>
              <a:ext uri="{FF2B5EF4-FFF2-40B4-BE49-F238E27FC236}">
                <a16:creationId xmlns:a16="http://schemas.microsoft.com/office/drawing/2014/main" xmlns="" id="{2ACEDB8F-9B7E-4C1C-8E2D-18EA5C663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CBA2CA15-7D73-498F-9AC0-B6BFDDC070D5}"/>
              </a:ext>
            </a:extLst>
          </p:cNvPr>
          <p:cNvSpPr txBox="1">
            <a:spLocks/>
          </p:cNvSpPr>
          <p:nvPr userDrawn="1"/>
        </p:nvSpPr>
        <p:spPr>
          <a:xfrm>
            <a:off x="763282" y="6338183"/>
            <a:ext cx="5351767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ปรากฏการณ์ธรรมชาติที่เกี่ยวข้องกับวัฏจักรน้ำ ป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</a:p>
        </p:txBody>
      </p:sp>
      <p:sp>
        <p:nvSpPr>
          <p:cNvPr id="9" name="Google Shape;55;p4">
            <a:extLst>
              <a:ext uri="{FF2B5EF4-FFF2-40B4-BE49-F238E27FC236}">
                <a16:creationId xmlns:a16="http://schemas.microsoft.com/office/drawing/2014/main" xmlns="" id="{9A8D1527-B542-49E7-A9FF-D8190FD8801A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AEF299F9-44D7-426E-B1D5-8FB7E0F1A9ED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5028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5098203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9599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4998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0087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F1A3-0EF8-4CF7-A0D7-97B60401BD0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Google Shape;55;p4">
            <a:extLst>
              <a:ext uri="{FF2B5EF4-FFF2-40B4-BE49-F238E27FC236}">
                <a16:creationId xmlns="" xmlns:a16="http://schemas.microsoft.com/office/drawing/2014/main" id="{FE930199-C876-47DE-A77F-2DCFD3880A77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endParaRPr sz="3200" b="1" dirty="0">
              <a:solidFill>
                <a:prstClr val="black"/>
              </a:solidFill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112A7BF2-FD8E-4CFA-9E4C-30D1ED5E8E7E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075577-1048-4332-B841-95528600E26E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/>
              </a:solidFill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="" xmlns:a16="http://schemas.microsoft.com/office/drawing/2014/main" id="{4C292FCB-45DB-47C9-AA0A-B36923C30247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5EE06334-7560-44FF-A31C-71BE79362174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="" xmlns:a16="http://schemas.microsoft.com/office/drawing/2014/main" id="{B2FE54C4-33C1-45DB-9300-DF4335DCB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="" xmlns:a16="http://schemas.microsoft.com/office/drawing/2014/main" id="{D02894E8-5B7D-42E6-9624-D7C151548AF2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63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9351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D2FA-D7AF-42E3-AD0C-83D6C74789B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38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C56A-EE14-4A74-8938-8DAA99D3F93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18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CAA0-A6C6-42FB-8296-2073CD7EA5A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96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FFB3-1B17-4514-8761-40766F576CA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351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95D7-5791-48E6-904D-8521AB061A3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487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889-7275-45AE-B00D-6DB84B8FCE6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96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B09E-5005-4359-8BD0-0B675BB5E9B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62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492A-E43C-4EA3-A1EF-A89F8F62E51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68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F9B3-5C90-410B-B1C1-77E6580E7FB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35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4F183-B24C-4771-B8C6-CF3773806CA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5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352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91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3142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525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0718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4733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7C583B8-A26D-4216-A48E-BEF330CC35D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C0C942D-574B-4A72-9821-FF0783770E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794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8082224-786D-4F25-A395-EEC00C7C0F8C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F41C76-FEEA-4E46-B6B2-15B516F1452E}" type="slidenum">
              <a:rPr lang="th-TH" smtClean="0"/>
              <a:t>‹#›</a:t>
            </a:fld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47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C409F-12BB-4312-ACB9-0D23C2CBBE0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sv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2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sv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87088" y="0"/>
            <a:ext cx="9350829" cy="6980845"/>
            <a:chOff x="-87088" y="0"/>
            <a:chExt cx="9350829" cy="69808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4389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088" y="4388330"/>
              <a:ext cx="2264228" cy="2469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122" y="4309028"/>
              <a:ext cx="2018619" cy="26718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155368" y="4473859"/>
              <a:ext cx="2786746" cy="2319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253" y="4522078"/>
              <a:ext cx="2514604" cy="22954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31875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188D2F-3870-4F3F-8759-DF12C7DC4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7421" y="0"/>
            <a:ext cx="3099839" cy="31984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69E6BAF-0E53-40BB-BDA9-48A9DA9A9B03}"/>
              </a:ext>
            </a:extLst>
          </p:cNvPr>
          <p:cNvGrpSpPr/>
          <p:nvPr/>
        </p:nvGrpSpPr>
        <p:grpSpPr>
          <a:xfrm>
            <a:off x="2341074" y="-230557"/>
            <a:ext cx="6802926" cy="3429000"/>
            <a:chOff x="2341074" y="-230557"/>
            <a:chExt cx="6802926" cy="3429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58171CF-BD24-40E8-B75B-4910034D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074" y="-230557"/>
              <a:ext cx="6802926" cy="3429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5A383F3-AE2F-4E4C-97B0-383D580A4491}"/>
                </a:ext>
              </a:extLst>
            </p:cNvPr>
            <p:cNvSpPr/>
            <p:nvPr/>
          </p:nvSpPr>
          <p:spPr>
            <a:xfrm>
              <a:off x="3700011" y="791445"/>
              <a:ext cx="466639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การเกิดเมฆ หมอก น้ำค้าง และน้ำค้างแข็ง มีสิ่งที่เหมือนกัน คือ ทั้งหมดเกิดจากไอน้ำใน อากาศควบแน่นเป็นละอองน้ำเล็ก ๆ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8D8BD69-6D63-45E4-8248-322A34C12ED9}"/>
              </a:ext>
            </a:extLst>
          </p:cNvPr>
          <p:cNvGrpSpPr/>
          <p:nvPr/>
        </p:nvGrpSpPr>
        <p:grpSpPr>
          <a:xfrm>
            <a:off x="259373" y="2866314"/>
            <a:ext cx="8625254" cy="3316122"/>
            <a:chOff x="259373" y="2866314"/>
            <a:chExt cx="8625254" cy="33161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A7006B1-5CF0-466A-A84A-A72ED5DEB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40CFF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59373" y="2866314"/>
              <a:ext cx="8625254" cy="331612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4C885DB-D10F-446A-B984-2CCD302268F2}"/>
                </a:ext>
              </a:extLst>
            </p:cNvPr>
            <p:cNvSpPr/>
            <p:nvPr/>
          </p:nvSpPr>
          <p:spPr>
            <a:xfrm>
              <a:off x="702695" y="3198442"/>
              <a:ext cx="7738609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ไอน้ำในอากาศจะควบแน่นเป็นละอองน้ำเล็ก ๆ โดยมีละอองลอย เช่น เกลือ ฝุ่นละออง เรณูของดอกไม้ เป็นอนุภาคแกนกลาง เมื่อละอองน้ำจำนวนมากเกาะกลุ่มรวมกันลอยอยู่สูงจากพื้นดินมาก เรียกว่า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เมฆ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แต่ละอองน้ำที่เกาะกลุ่ม รวมกันอยู่ใกล้พื้นดิน เรียกว่า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หมอก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ส่วนไอน้ำที่ควบแน่นเป็นละอองน้ำเกาะอยู่ บนพื้นผิววัตถุใกล้พื้นดิน เรียกว่า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น้ำค้าง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ถ้าอุณหภูมิใกล้พื้นดินต่ำกว่าจุดเยือกแข็ง น้ำค้างก็จะกลายเป็น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น้ำค้างแข็ง</a:t>
              </a:r>
              <a:endPara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07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FCDD378-0C5B-49C9-86E4-39A35CB42074}"/>
              </a:ext>
            </a:extLst>
          </p:cNvPr>
          <p:cNvGrpSpPr/>
          <p:nvPr/>
        </p:nvGrpSpPr>
        <p:grpSpPr>
          <a:xfrm>
            <a:off x="695286" y="211957"/>
            <a:ext cx="3606006" cy="3003097"/>
            <a:chOff x="695286" y="211957"/>
            <a:chExt cx="3606006" cy="30030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9F6EA94-A297-40A8-B256-651D4AF8C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98" r="51231" b="47107"/>
            <a:stretch/>
          </p:blipFill>
          <p:spPr>
            <a:xfrm>
              <a:off x="695286" y="211957"/>
              <a:ext cx="3606006" cy="252706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48438FA3-FE4C-4B2A-B382-DA77A511A84C}"/>
                </a:ext>
              </a:extLst>
            </p:cNvPr>
            <p:cNvSpPr/>
            <p:nvPr/>
          </p:nvSpPr>
          <p:spPr>
            <a:xfrm>
              <a:off x="2250464" y="2753389"/>
              <a:ext cx="4956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เมฆ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A1D31EB-D9A1-4659-A6BA-6E281A82B8D9}"/>
              </a:ext>
            </a:extLst>
          </p:cNvPr>
          <p:cNvGrpSpPr/>
          <p:nvPr/>
        </p:nvGrpSpPr>
        <p:grpSpPr>
          <a:xfrm>
            <a:off x="4988025" y="211957"/>
            <a:ext cx="3606006" cy="3003097"/>
            <a:chOff x="4988025" y="211957"/>
            <a:chExt cx="3606006" cy="30030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A51FFDC-23EE-4943-8544-35543707D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32" t="28499" r="-1" b="47105"/>
            <a:stretch/>
          </p:blipFill>
          <p:spPr>
            <a:xfrm>
              <a:off x="4988025" y="211957"/>
              <a:ext cx="3606006" cy="252706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8AAAAC6-EB28-46B1-9622-27FFE682852E}"/>
                </a:ext>
              </a:extLst>
            </p:cNvPr>
            <p:cNvSpPr/>
            <p:nvPr/>
          </p:nvSpPr>
          <p:spPr>
            <a:xfrm>
              <a:off x="6452633" y="2753389"/>
              <a:ext cx="6767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หมอก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FF18AD4-2628-4D9A-A7F9-F0B3AD88D58A}"/>
              </a:ext>
            </a:extLst>
          </p:cNvPr>
          <p:cNvGrpSpPr/>
          <p:nvPr/>
        </p:nvGrpSpPr>
        <p:grpSpPr>
          <a:xfrm>
            <a:off x="695287" y="3215054"/>
            <a:ext cx="3606005" cy="3027120"/>
            <a:chOff x="695287" y="3215054"/>
            <a:chExt cx="3606005" cy="3027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D59F33-AA5C-4E2C-845F-C132CE568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22" r="51589" b="16832"/>
            <a:stretch/>
          </p:blipFill>
          <p:spPr>
            <a:xfrm>
              <a:off x="695287" y="3215054"/>
              <a:ext cx="3606005" cy="255108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057D4DA-260D-4AF5-9E9E-6DA7FD7F40D8}"/>
                </a:ext>
              </a:extLst>
            </p:cNvPr>
            <p:cNvSpPr/>
            <p:nvPr/>
          </p:nvSpPr>
          <p:spPr>
            <a:xfrm>
              <a:off x="2138253" y="5780509"/>
              <a:ext cx="7200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น้ำค้าง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079C636-8787-4C16-A58F-17FFCAE870DB}"/>
              </a:ext>
            </a:extLst>
          </p:cNvPr>
          <p:cNvGrpSpPr/>
          <p:nvPr/>
        </p:nvGrpSpPr>
        <p:grpSpPr>
          <a:xfrm>
            <a:off x="4988025" y="3215054"/>
            <a:ext cx="3606006" cy="3080385"/>
            <a:chOff x="4988025" y="3215054"/>
            <a:chExt cx="3606006" cy="30803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840FED1-D509-4AEE-AE8F-6B444804C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89" t="58724" b="16829"/>
            <a:stretch/>
          </p:blipFill>
          <p:spPr>
            <a:xfrm>
              <a:off x="4988025" y="3215054"/>
              <a:ext cx="3606006" cy="255108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690A1193-709B-45EF-91E7-B0DB70C12E49}"/>
                </a:ext>
              </a:extLst>
            </p:cNvPr>
            <p:cNvSpPr/>
            <p:nvPr/>
          </p:nvSpPr>
          <p:spPr>
            <a:xfrm>
              <a:off x="6303436" y="5833774"/>
              <a:ext cx="10422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น้ำค้างแข็ง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150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CE2836-69E8-49DB-8D40-088FD9956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1108"/>
            <a:ext cx="9144000" cy="12810105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0A5F3FAF-59CF-4D77-8F0D-22AED9C05598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10" name="Google Shape;55;p4">
            <a:extLst>
              <a:ext uri="{FF2B5EF4-FFF2-40B4-BE49-F238E27FC236}">
                <a16:creationId xmlns:a16="http://schemas.microsoft.com/office/drawing/2014/main" xmlns="" id="{143C47E4-7197-4DC0-ADDC-C3EFCBA71E43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4745B39B-3B89-4516-A097-5EDA85225320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xmlns="" id="{1F37F137-2F4C-4A77-A711-8C19F4372D28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xmlns="" id="{35D365B1-7453-4C60-A4A4-9E1B2CBDCACA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xmlns="" id="{AA846B68-0727-44E1-AE32-6FD7F5021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xmlns="" id="{A321E730-A6F4-4CB2-A469-79509808C629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83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79B584-7DE6-49C7-96D6-59F3E84EC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8"/>
          <a:stretch/>
        </p:blipFill>
        <p:spPr>
          <a:xfrm>
            <a:off x="0" y="-6724270"/>
            <a:ext cx="9144000" cy="11990537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013173F0-D7ED-4DA0-98AB-B71552483831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7" name="Google Shape;75;p5">
            <a:extLst>
              <a:ext uri="{FF2B5EF4-FFF2-40B4-BE49-F238E27FC236}">
                <a16:creationId xmlns:a16="http://schemas.microsoft.com/office/drawing/2014/main" xmlns="" id="{14581B78-1BAB-4CA8-81BF-FFD7A27AD2F6}"/>
              </a:ext>
            </a:extLst>
          </p:cNvPr>
          <p:cNvSpPr/>
          <p:nvPr/>
        </p:nvSpPr>
        <p:spPr>
          <a:xfrm>
            <a:off x="678473" y="6285730"/>
            <a:ext cx="1593494" cy="392639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Sarabun"/>
                <a:cs typeface="TH Sarabun New" panose="020B0500040200020003" pitchFamily="34" charset="-34"/>
                <a:sym typeface="Sarabun"/>
              </a:rPr>
              <a:t>วิทยาศาสตร์</a:t>
            </a:r>
          </a:p>
        </p:txBody>
      </p:sp>
      <p:pic>
        <p:nvPicPr>
          <p:cNvPr id="8" name="Google Shape;76;p5">
            <a:extLst>
              <a:ext uri="{FF2B5EF4-FFF2-40B4-BE49-F238E27FC236}">
                <a16:creationId xmlns:a16="http://schemas.microsoft.com/office/drawing/2014/main" xmlns="" id="{0BB9D22D-5327-44A6-ABCD-4F1FE1C6B8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89" y="6085836"/>
            <a:ext cx="848044" cy="7725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7;p5">
            <a:extLst>
              <a:ext uri="{FF2B5EF4-FFF2-40B4-BE49-F238E27FC236}">
                <a16:creationId xmlns:a16="http://schemas.microsoft.com/office/drawing/2014/main" xmlns="" id="{7599C696-7248-41DA-8A60-8C15AA9C6C55}"/>
              </a:ext>
            </a:extLst>
          </p:cNvPr>
          <p:cNvSpPr/>
          <p:nvPr/>
        </p:nvSpPr>
        <p:spPr>
          <a:xfrm>
            <a:off x="2095041" y="6118929"/>
            <a:ext cx="726475" cy="697911"/>
          </a:xfrm>
          <a:prstGeom prst="ellipse">
            <a:avLst/>
          </a:prstGeom>
          <a:solidFill>
            <a:srgbClr val="FF66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9725" rIns="91425" bIns="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Sarabun"/>
                <a:cs typeface="TH Sarabun New" panose="020B0500040200020003" pitchFamily="34" charset="-34"/>
                <a:sym typeface="Sarabun"/>
              </a:rPr>
              <a:t>ป.๕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0" name="Google Shape;55;p4">
            <a:extLst>
              <a:ext uri="{FF2B5EF4-FFF2-40B4-BE49-F238E27FC236}">
                <a16:creationId xmlns:a16="http://schemas.microsoft.com/office/drawing/2014/main" xmlns="" id="{61524E5B-3B49-451E-B8DC-D094842CF84F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BC790520-6BB3-4B83-BA8B-F88A3AA78A87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0B508C-E3BD-487D-978F-24E0E938DB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23" r="48148" b="147"/>
          <a:stretch/>
        </p:blipFill>
        <p:spPr>
          <a:xfrm>
            <a:off x="-5511" y="5245019"/>
            <a:ext cx="4741333" cy="16129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1D9B2F-C8CA-4811-94BC-4B07C879B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23" r="48148" b="147"/>
          <a:stretch/>
        </p:blipFill>
        <p:spPr>
          <a:xfrm flipH="1">
            <a:off x="4677441" y="5255643"/>
            <a:ext cx="4741333" cy="1612981"/>
          </a:xfrm>
          <a:prstGeom prst="rect">
            <a:avLst/>
          </a:prstGeom>
        </p:spPr>
      </p:pic>
      <p:sp>
        <p:nvSpPr>
          <p:cNvPr id="33" name="Date Placeholder 3">
            <a:extLst>
              <a:ext uri="{FF2B5EF4-FFF2-40B4-BE49-F238E27FC236}">
                <a16:creationId xmlns:a16="http://schemas.microsoft.com/office/drawing/2014/main" xmlns="" id="{7CE9337B-AD2F-44FD-9107-787910425D00}"/>
              </a:ext>
            </a:extLst>
          </p:cNvPr>
          <p:cNvSpPr txBox="1">
            <a:spLocks/>
          </p:cNvSpPr>
          <p:nvPr/>
        </p:nvSpPr>
        <p:spPr>
          <a:xfrm>
            <a:off x="628650" y="636192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37" name="Google Shape;55;p4">
            <a:extLst>
              <a:ext uri="{FF2B5EF4-FFF2-40B4-BE49-F238E27FC236}">
                <a16:creationId xmlns:a16="http://schemas.microsoft.com/office/drawing/2014/main" xmlns="" id="{FCC78B16-78D8-4829-85E8-2B1A0FA86C3E}"/>
              </a:ext>
            </a:extLst>
          </p:cNvPr>
          <p:cNvSpPr/>
          <p:nvPr/>
        </p:nvSpPr>
        <p:spPr>
          <a:xfrm>
            <a:off x="8458200" y="6216180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xmlns="" id="{12D8B6C5-9F34-42B2-9176-ECA9AFABE512}"/>
              </a:ext>
            </a:extLst>
          </p:cNvPr>
          <p:cNvSpPr txBox="1">
            <a:spLocks/>
          </p:cNvSpPr>
          <p:nvPr/>
        </p:nvSpPr>
        <p:spPr>
          <a:xfrm>
            <a:off x="8242942" y="6291307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7" name="กลุ่ม 11">
            <a:extLst>
              <a:ext uri="{FF2B5EF4-FFF2-40B4-BE49-F238E27FC236}">
                <a16:creationId xmlns:a16="http://schemas.microsoft.com/office/drawing/2014/main" xmlns="" id="{1639F974-FA8A-43A0-B14F-B0D706B33E4B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8" name="สี่เหลี่ยมผืนผ้า 12">
              <a:extLst>
                <a:ext uri="{FF2B5EF4-FFF2-40B4-BE49-F238E27FC236}">
                  <a16:creationId xmlns:a16="http://schemas.microsoft.com/office/drawing/2014/main" xmlns="" id="{B8E6CD03-E069-4ADA-BE3D-E84CE076BE4E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9" name="รูปภาพ 13">
              <a:extLst>
                <a:ext uri="{FF2B5EF4-FFF2-40B4-BE49-F238E27FC236}">
                  <a16:creationId xmlns:a16="http://schemas.microsoft.com/office/drawing/2014/main" xmlns="" id="{E65998ED-6C2A-4119-A955-58D1038D6D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0" name="วงรี 14">
              <a:extLst>
                <a:ext uri="{FF2B5EF4-FFF2-40B4-BE49-F238E27FC236}">
                  <a16:creationId xmlns:a16="http://schemas.microsoft.com/office/drawing/2014/main" xmlns="" id="{1D329410-8D31-4570-8505-5114C72A783D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61538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748132-F620-4A76-8E2B-AC8331A5AC41}"/>
              </a:ext>
            </a:extLst>
          </p:cNvPr>
          <p:cNvGrpSpPr/>
          <p:nvPr/>
        </p:nvGrpSpPr>
        <p:grpSpPr>
          <a:xfrm>
            <a:off x="116467" y="129457"/>
            <a:ext cx="3602972" cy="830997"/>
            <a:chOff x="116467" y="129457"/>
            <a:chExt cx="3602972" cy="830997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xmlns="" id="{D3EB2981-8302-4D4A-B11C-EF54749D1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494" r="2426"/>
            <a:stretch/>
          </p:blipFill>
          <p:spPr>
            <a:xfrm>
              <a:off x="618677" y="162789"/>
              <a:ext cx="3100762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F01A3076-88F1-4A4F-B01D-37714E601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6467" y="162789"/>
              <a:ext cx="827623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F01DD74-3A81-48A1-AA5D-5774EDF2FEC0}"/>
                </a:ext>
              </a:extLst>
            </p:cNvPr>
            <p:cNvSpPr txBox="1"/>
            <p:nvPr/>
          </p:nvSpPr>
          <p:spPr>
            <a:xfrm>
              <a:off x="297682" y="12945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72B3D35-090A-4E61-984D-2A16ACB21C83}"/>
                </a:ext>
              </a:extLst>
            </p:cNvPr>
            <p:cNvSpPr/>
            <p:nvPr/>
          </p:nvSpPr>
          <p:spPr>
            <a:xfrm>
              <a:off x="886611" y="280792"/>
              <a:ext cx="28328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ฝน หิมะ และลูกเห็บ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FE71100-E1DA-4364-BFE9-D0D0186D3F70}"/>
              </a:ext>
            </a:extLst>
          </p:cNvPr>
          <p:cNvGrpSpPr/>
          <p:nvPr/>
        </p:nvGrpSpPr>
        <p:grpSpPr>
          <a:xfrm>
            <a:off x="436728" y="1078458"/>
            <a:ext cx="8486208" cy="1814868"/>
            <a:chOff x="436728" y="1078458"/>
            <a:chExt cx="8486208" cy="18148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2B09400-4732-4253-A7BA-13C1E00BB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40CFF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36728" y="1078458"/>
              <a:ext cx="8486208" cy="181486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B179C79-A4E8-4538-B376-2C461228EEB6}"/>
                </a:ext>
              </a:extLst>
            </p:cNvPr>
            <p:cNvSpPr/>
            <p:nvPr/>
          </p:nvSpPr>
          <p:spPr>
            <a:xfrm>
              <a:off x="762874" y="1305126"/>
              <a:ext cx="794439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วัฏจักรน้ำ ทำให้ทราบแล้วว่า ฝนเกิดขึ้นได้อย่างไร แล้วนักเรียนสงสัยหรือไม่ว่า ปรากฏการณ์ทางธรรมชาติที่คล้ายกับฝน ได้แก่ หิมะ และลูกเห็บ เกิดขึ้นได้อย่างไร การเกิดฝน หิมะ และลูกเห็บ เหมือนหรือแตกต่างกันอย่างไร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B13780-9A66-42E2-BB35-01EF5C183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3878" y="2784046"/>
            <a:ext cx="3454284" cy="3564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284CF77-F54C-4419-9A58-7215FDCA0837}"/>
              </a:ext>
            </a:extLst>
          </p:cNvPr>
          <p:cNvGrpSpPr/>
          <p:nvPr/>
        </p:nvGrpSpPr>
        <p:grpSpPr>
          <a:xfrm>
            <a:off x="2520772" y="2632710"/>
            <a:ext cx="6402164" cy="3429000"/>
            <a:chOff x="2520772" y="2632710"/>
            <a:chExt cx="6402164" cy="3429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B1809CC-C21B-4BDB-B671-024DB4EFB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772" y="2632710"/>
              <a:ext cx="6402164" cy="3429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1A656ED-4F77-491B-946B-E94457C866D7}"/>
                </a:ext>
              </a:extLst>
            </p:cNvPr>
            <p:cNvSpPr/>
            <p:nvPr/>
          </p:nvSpPr>
          <p:spPr>
            <a:xfrm>
              <a:off x="3770671" y="3654712"/>
              <a:ext cx="4572000" cy="13849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ฝน หิมะ และลูกเห็บ เป็นหยาดน้ำฟ้า เช่นเดียวกัน ซึ่งเป็นน้ำที่มีสถานะต่าง ๆ ที่ตกจากฟ้าถึงพื้นดิน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46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01B6BC-4933-481B-9B9B-8097C188C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3" y="159314"/>
            <a:ext cx="2370884" cy="3180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56064D-98BC-4F8A-AD66-9B62B2A6EF89}"/>
              </a:ext>
            </a:extLst>
          </p:cNvPr>
          <p:cNvGrpSpPr/>
          <p:nvPr/>
        </p:nvGrpSpPr>
        <p:grpSpPr>
          <a:xfrm>
            <a:off x="1678675" y="159314"/>
            <a:ext cx="7776303" cy="2531165"/>
            <a:chOff x="1678675" y="159314"/>
            <a:chExt cx="7776303" cy="25311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25EAD0E-8E22-4AAF-9BB1-5451E8706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8675" y="159314"/>
              <a:ext cx="7776303" cy="253116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689F89A-3D8D-4303-AFEF-C80CF73B7DD7}"/>
                </a:ext>
              </a:extLst>
            </p:cNvPr>
            <p:cNvSpPr/>
            <p:nvPr/>
          </p:nvSpPr>
          <p:spPr>
            <a:xfrm>
              <a:off x="3336876" y="732398"/>
              <a:ext cx="489266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หยาดน้ำฟ้า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เป็นชื่อเรียกรวมของหยดน้ำ และน้ำแข็ง ที่เกิดจากการควบแน่นของไอน้ำแล้วตกลงมาสู่พื้น เช่น ฝน ลูกเห็บ หิมะ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9442C70-22CC-48F3-A50D-880EE6467819}"/>
              </a:ext>
            </a:extLst>
          </p:cNvPr>
          <p:cNvGrpSpPr/>
          <p:nvPr/>
        </p:nvGrpSpPr>
        <p:grpSpPr>
          <a:xfrm>
            <a:off x="164559" y="3263562"/>
            <a:ext cx="8802020" cy="2862039"/>
            <a:chOff x="164559" y="3263562"/>
            <a:chExt cx="8802020" cy="28620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0EB5E25-2E9F-4076-A9E6-2E48EA4E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40CFF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64559" y="3263562"/>
              <a:ext cx="8802020" cy="286203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8347805-515B-414E-A776-820E737B5F00}"/>
                </a:ext>
              </a:extLst>
            </p:cNvPr>
            <p:cNvSpPr/>
            <p:nvPr/>
          </p:nvSpPr>
          <p:spPr>
            <a:xfrm>
              <a:off x="505873" y="3609481"/>
              <a:ext cx="8157534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ฝน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เกิดจากละอองน้ำในเมฆที่รวมตัวกันจนอากาศไม่สามารถพยุงไว้ได้จึงตกลงมา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หิมะ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เกิดจากไอน้ำในอากาศระเหิดกลับเป็นผลึกน้ำแข็ง รวมตัวกันจนมีน้ำหนักมากขึ้นจนเกินกว่าอากาศจะพยุงไว้จึงตกลงมา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ลูกเห็บ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เกิดจากหยดน้ำที่เปลี่ยนสถานะเป็นน้ำแข็ง แล้วถูกพายุพัดวนซ้ำไปซ้ำมาในเมฆฝนฟ้าคะนองที่มีขนาดใหญ่และอยู่ในระดับสูงจนเป็นก้อนน้ำแข็งขนาดใหญ่ขึ้นแล้วตกลงมา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266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01DC8953-CAF8-4252-8D26-5EAF1B7C280D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11" name="Google Shape;55;p4">
            <a:extLst>
              <a:ext uri="{FF2B5EF4-FFF2-40B4-BE49-F238E27FC236}">
                <a16:creationId xmlns:a16="http://schemas.microsoft.com/office/drawing/2014/main" xmlns="" id="{92323D09-2512-4708-88A6-A221058CBA49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0F63B424-8C14-4967-8CED-CDB0C696F6A8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3" name="กลุ่ม 11">
            <a:extLst>
              <a:ext uri="{FF2B5EF4-FFF2-40B4-BE49-F238E27FC236}">
                <a16:creationId xmlns:a16="http://schemas.microsoft.com/office/drawing/2014/main" xmlns="" id="{6547D993-FB52-44BD-B905-4710B21B7AFD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4" name="สี่เหลี่ยมผืนผ้า 12">
              <a:extLst>
                <a:ext uri="{FF2B5EF4-FFF2-40B4-BE49-F238E27FC236}">
                  <a16:creationId xmlns:a16="http://schemas.microsoft.com/office/drawing/2014/main" xmlns="" id="{EA7DBA5F-8436-4E7A-9BB5-627041E55916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5" name="รูปภาพ 13">
              <a:extLst>
                <a:ext uri="{FF2B5EF4-FFF2-40B4-BE49-F238E27FC236}">
                  <a16:creationId xmlns:a16="http://schemas.microsoft.com/office/drawing/2014/main" xmlns="" id="{5CA49BEF-79F9-4577-BF92-87330A3D8C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6" name="วงรี 14">
              <a:extLst>
                <a:ext uri="{FF2B5EF4-FFF2-40B4-BE49-F238E27FC236}">
                  <a16:creationId xmlns:a16="http://schemas.microsoft.com/office/drawing/2014/main" xmlns="" id="{9DAB456F-8744-4D04-A3DB-11F3B16144BF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3EAC8FA-8724-4859-B194-4F7549CED245}"/>
              </a:ext>
            </a:extLst>
          </p:cNvPr>
          <p:cNvGrpSpPr/>
          <p:nvPr/>
        </p:nvGrpSpPr>
        <p:grpSpPr>
          <a:xfrm>
            <a:off x="0" y="2392852"/>
            <a:ext cx="9144000" cy="5340730"/>
            <a:chOff x="0" y="2392852"/>
            <a:chExt cx="9144000" cy="53407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B7AC86B-766C-4E85-A90C-0C34E8EA0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08"/>
            <a:stretch/>
          </p:blipFill>
          <p:spPr>
            <a:xfrm>
              <a:off x="0" y="2392852"/>
              <a:ext cx="9144000" cy="534073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8B9FF913-FAE1-4676-B646-E5EE92D900D3}"/>
                </a:ext>
              </a:extLst>
            </p:cNvPr>
            <p:cNvSpPr/>
            <p:nvPr/>
          </p:nvSpPr>
          <p:spPr>
            <a:xfrm>
              <a:off x="3611046" y="6285730"/>
              <a:ext cx="1743528" cy="481614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ลูกเห็บ</a:t>
              </a:r>
              <a:endParaRPr lang="en-US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23A843D-748C-4503-B356-B69805B26924}"/>
              </a:ext>
            </a:extLst>
          </p:cNvPr>
          <p:cNvGrpSpPr/>
          <p:nvPr/>
        </p:nvGrpSpPr>
        <p:grpSpPr>
          <a:xfrm>
            <a:off x="0" y="-828289"/>
            <a:ext cx="9144000" cy="4257289"/>
            <a:chOff x="0" y="-828289"/>
            <a:chExt cx="9144000" cy="42572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7309D90B-B28F-4B84-81FC-857E06A3E1F6}"/>
                </a:ext>
              </a:extLst>
            </p:cNvPr>
            <p:cNvGrpSpPr/>
            <p:nvPr/>
          </p:nvGrpSpPr>
          <p:grpSpPr>
            <a:xfrm>
              <a:off x="0" y="-828289"/>
              <a:ext cx="9144000" cy="4257289"/>
              <a:chOff x="0" y="-828289"/>
              <a:chExt cx="9144000" cy="425728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29D8926D-3539-4496-8289-E4CB61C80F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875" b="41891"/>
              <a:stretch/>
            </p:blipFill>
            <p:spPr>
              <a:xfrm>
                <a:off x="0" y="-828289"/>
                <a:ext cx="9144000" cy="4257289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1C78E64C-B1BD-403A-90B4-D1F8F1B46B0B}"/>
                  </a:ext>
                </a:extLst>
              </p:cNvPr>
              <p:cNvSpPr/>
              <p:nvPr/>
            </p:nvSpPr>
            <p:spPr>
              <a:xfrm>
                <a:off x="1793289" y="2927815"/>
                <a:ext cx="1518082" cy="481614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200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ฝน</a:t>
                </a:r>
                <a:endParaRPr lang="en-US" sz="32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F127563-D189-4EDF-A287-D3DC136DA2FF}"/>
                </a:ext>
              </a:extLst>
            </p:cNvPr>
            <p:cNvSpPr/>
            <p:nvPr/>
          </p:nvSpPr>
          <p:spPr>
            <a:xfrm>
              <a:off x="5629921" y="2927815"/>
              <a:ext cx="1518082" cy="481614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หิมะ</a:t>
              </a:r>
              <a:endParaRPr lang="en-US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32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7E98B36-5DE9-4891-85F6-3AE717F16160}"/>
              </a:ext>
            </a:extLst>
          </p:cNvPr>
          <p:cNvGrpSpPr/>
          <p:nvPr/>
        </p:nvGrpSpPr>
        <p:grpSpPr>
          <a:xfrm>
            <a:off x="0" y="1840081"/>
            <a:ext cx="9144000" cy="967263"/>
            <a:chOff x="0" y="2180359"/>
            <a:chExt cx="9144000" cy="9672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2E8A426-143B-45E1-AAA0-502B74B6C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426" b="98148" l="1433" r="98925">
                          <a14:foregroundMark x1="11259" y1="22685" x2="5988" y2="17130"/>
                          <a14:foregroundMark x1="5988" y1="17130" x2="4504" y2="62963"/>
                          <a14:foregroundMark x1="4504" y1="62963" x2="11975" y2="78241"/>
                          <a14:foregroundMark x1="11975" y1="78241" x2="1586" y2="89815"/>
                          <a14:foregroundMark x1="88127" y1="25926" x2="94371" y2="25463"/>
                          <a14:foregroundMark x1="94371" y1="25463" x2="96418" y2="70370"/>
                          <a14:foregroundMark x1="96418" y1="70370" x2="91402" y2="86111"/>
                          <a14:foregroundMark x1="91402" y1="86111" x2="87922" y2="81481"/>
                          <a14:foregroundMark x1="93961" y1="20833" x2="98976" y2="57870"/>
                          <a14:foregroundMark x1="94166" y1="18056" x2="95189" y2="14352"/>
                          <a14:foregroundMark x1="95189" y1="55093" x2="93142" y2="98148"/>
                          <a14:foregroundMark x1="93142" y1="98148" x2="92375" y2="9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8"/>
            <a:stretch/>
          </p:blipFill>
          <p:spPr>
            <a:xfrm>
              <a:off x="0" y="2180359"/>
              <a:ext cx="9144000" cy="9672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77EB522-A465-4FC9-89F0-2CC693F19638}"/>
                </a:ext>
              </a:extLst>
            </p:cNvPr>
            <p:cNvSpPr txBox="1"/>
            <p:nvPr/>
          </p:nvSpPr>
          <p:spPr>
            <a:xfrm>
              <a:off x="1061112" y="2415096"/>
              <a:ext cx="7021773" cy="5693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1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แบบทดสอบปรนัยเพื่อพัฒนาทักษะกระบวนการทางวิทยาศาสตร์</a:t>
              </a:r>
              <a:endParaRPr lang="en-US" sz="31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37D20ED-28F0-458B-B84C-5F3CB242D8AC}"/>
              </a:ext>
            </a:extLst>
          </p:cNvPr>
          <p:cNvGrpSpPr/>
          <p:nvPr/>
        </p:nvGrpSpPr>
        <p:grpSpPr>
          <a:xfrm>
            <a:off x="86139" y="2895695"/>
            <a:ext cx="8971721" cy="1401324"/>
            <a:chOff x="86139" y="2895695"/>
            <a:chExt cx="8971721" cy="140132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93F09BB5-629F-499D-BDC1-A6FB8DAF7360}"/>
                </a:ext>
              </a:extLst>
            </p:cNvPr>
            <p:cNvGrpSpPr/>
            <p:nvPr/>
          </p:nvGrpSpPr>
          <p:grpSpPr>
            <a:xfrm>
              <a:off x="86139" y="2937383"/>
              <a:ext cx="8971721" cy="1331094"/>
              <a:chOff x="0" y="3174645"/>
              <a:chExt cx="8799443" cy="115847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960BA104-8F87-471C-955F-0C712BB3FC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768"/>
              <a:stretch/>
            </p:blipFill>
            <p:spPr>
              <a:xfrm>
                <a:off x="0" y="3174645"/>
                <a:ext cx="8799443" cy="115847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210848C1-5E42-4D23-9447-17D074B93A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128" r="81594"/>
              <a:stretch/>
            </p:blipFill>
            <p:spPr>
              <a:xfrm flipH="1">
                <a:off x="6811617" y="3790121"/>
                <a:ext cx="1683026" cy="542999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7BFA029-820B-41D6-B546-0309779E8122}"/>
                </a:ext>
              </a:extLst>
            </p:cNvPr>
            <p:cNvSpPr/>
            <p:nvPr/>
          </p:nvSpPr>
          <p:spPr>
            <a:xfrm>
              <a:off x="1762539" y="3102942"/>
              <a:ext cx="5632174" cy="1108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8AA3688C-1597-4905-B4C3-58A05882BC4A}"/>
                </a:ext>
              </a:extLst>
            </p:cNvPr>
            <p:cNvSpPr txBox="1"/>
            <p:nvPr/>
          </p:nvSpPr>
          <p:spPr>
            <a:xfrm>
              <a:off x="1722540" y="3163795"/>
              <a:ext cx="56589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หน่วยการเรียนรู้ที่ ๘ ปรากฏการณ์ธรรมชาติ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AADC2B2-F357-430B-8EBB-7C3316A54181}"/>
                </a:ext>
              </a:extLst>
            </p:cNvPr>
            <p:cNvSpPr/>
            <p:nvPr/>
          </p:nvSpPr>
          <p:spPr>
            <a:xfrm>
              <a:off x="2815305" y="3650688"/>
              <a:ext cx="31630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ที่เกี่ยวข้องกับวัฏจักรน้ำ</a:t>
              </a:r>
              <a:endPara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E667CDD-7BAF-4AFD-AE1B-EA4395BDE493}"/>
                </a:ext>
              </a:extLst>
            </p:cNvPr>
            <p:cNvSpPr/>
            <p:nvPr/>
          </p:nvSpPr>
          <p:spPr>
            <a:xfrm>
              <a:off x="3974450" y="2895695"/>
              <a:ext cx="231228" cy="207246"/>
            </a:xfrm>
            <a:prstGeom prst="rect">
              <a:avLst/>
            </a:prstGeom>
            <a:solidFill>
              <a:srgbClr val="E8CD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84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314E5CD-361E-457E-91B6-6B8EF8AA843A}"/>
              </a:ext>
            </a:extLst>
          </p:cNvPr>
          <p:cNvSpPr/>
          <p:nvPr/>
        </p:nvSpPr>
        <p:spPr>
          <a:xfrm>
            <a:off x="1766245" y="3574725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F042260-09C7-4750-9978-FAAF5472771B}"/>
              </a:ext>
            </a:extLst>
          </p:cNvPr>
          <p:cNvSpPr/>
          <p:nvPr/>
        </p:nvSpPr>
        <p:spPr>
          <a:xfrm>
            <a:off x="1763572" y="277909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3D84E65E-AF2D-4460-929D-9CFE35519820}"/>
              </a:ext>
            </a:extLst>
          </p:cNvPr>
          <p:cNvSpPr/>
          <p:nvPr/>
        </p:nvSpPr>
        <p:spPr>
          <a:xfrm>
            <a:off x="1763572" y="198633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70685BCE-2A9D-4BB9-B6CA-AD918D35A938}"/>
              </a:ext>
            </a:extLst>
          </p:cNvPr>
          <p:cNvSpPr/>
          <p:nvPr/>
        </p:nvSpPr>
        <p:spPr>
          <a:xfrm>
            <a:off x="1769167" y="121078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60BC3AA-4867-4F51-BC63-B669FAAC3822}"/>
              </a:ext>
            </a:extLst>
          </p:cNvPr>
          <p:cNvSpPr/>
          <p:nvPr/>
        </p:nvSpPr>
        <p:spPr>
          <a:xfrm>
            <a:off x="1763572" y="356754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EA4811A-619B-4E06-98F3-E881A11885B2}"/>
              </a:ext>
            </a:extLst>
          </p:cNvPr>
          <p:cNvSpPr/>
          <p:nvPr/>
        </p:nvSpPr>
        <p:spPr>
          <a:xfrm>
            <a:off x="1616923" y="445599"/>
            <a:ext cx="74238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ความร้อนจากดวงอาทิตย์มีผลต่อการเกิดวัฏจักรของน้ำตามข้อใด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27BF842-93DB-4EB1-AE14-B7000E439B9E}"/>
              </a:ext>
            </a:extLst>
          </p:cNvPr>
          <p:cNvSpPr/>
          <p:nvPr/>
        </p:nvSpPr>
        <p:spPr>
          <a:xfrm>
            <a:off x="2293002" y="1244871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ช่วยทำให้น้ำไหลจากที่สูงลงสู่ที่ต่ำ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324C2E9-CC59-4712-ADE4-7872DF0CE632}"/>
              </a:ext>
            </a:extLst>
          </p:cNvPr>
          <p:cNvSpPr/>
          <p:nvPr/>
        </p:nvSpPr>
        <p:spPr>
          <a:xfrm>
            <a:off x="2286555" y="2022731"/>
            <a:ext cx="37497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ช่วยทำให้หยดน้ำไหลกลับสู่แหล่งน้ำ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753CF84-C5BE-4C3E-A96D-D1D115AB9C74}"/>
              </a:ext>
            </a:extLst>
          </p:cNvPr>
          <p:cNvSpPr/>
          <p:nvPr/>
        </p:nvSpPr>
        <p:spPr>
          <a:xfrm>
            <a:off x="2286555" y="2822004"/>
            <a:ext cx="52421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ช่วยทำให้ไอน้ำในอากาศควบแน่นกลายเป็นหยดน้ำ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B4D0DD3-77C7-4DF2-B083-49F46722F28F}"/>
              </a:ext>
            </a:extLst>
          </p:cNvPr>
          <p:cNvSpPr/>
          <p:nvPr/>
        </p:nvSpPr>
        <p:spPr>
          <a:xfrm>
            <a:off x="2293003" y="3604223"/>
            <a:ext cx="574067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ช่วยทำให้น้ำจากแหล่งน้ำกลายเป็นไอน้ำขึ้นสู่บรรยากาศ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82AC75E-00B6-46A7-9BE5-7B723020D4BE}"/>
              </a:ext>
            </a:extLst>
          </p:cNvPr>
          <p:cNvGrpSpPr/>
          <p:nvPr/>
        </p:nvGrpSpPr>
        <p:grpSpPr>
          <a:xfrm>
            <a:off x="457796" y="4125467"/>
            <a:ext cx="8686204" cy="2166151"/>
            <a:chOff x="457796" y="4125467"/>
            <a:chExt cx="8686204" cy="216615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F681B05-C385-4771-BF9E-49B68DC590DE}"/>
                </a:ext>
              </a:extLst>
            </p:cNvPr>
            <p:cNvGrpSpPr/>
            <p:nvPr/>
          </p:nvGrpSpPr>
          <p:grpSpPr>
            <a:xfrm>
              <a:off x="457796" y="4125467"/>
              <a:ext cx="8686204" cy="2166151"/>
              <a:chOff x="457796" y="4125467"/>
              <a:chExt cx="8686204" cy="2166151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xmlns="" id="{1B759135-F34F-4DCF-8A4E-DB97C0128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57796" y="4125467"/>
                <a:ext cx="8686204" cy="2166151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98AD956-2B88-4B8D-B36E-74EA747E0DBD}"/>
                  </a:ext>
                </a:extLst>
              </p:cNvPr>
              <p:cNvSpPr/>
              <p:nvPr/>
            </p:nvSpPr>
            <p:spPr>
              <a:xfrm>
                <a:off x="1023270" y="4893801"/>
                <a:ext cx="752875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ความร้อนจากดวงอาทิตย์ช่วยทำให้น้ำจากแหล่งน้ำกลายเป็นไอน้ำขึ้นสู่บรรยากาศ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48332922-E275-4976-B2BE-A9943C40DA0F}"/>
                </a:ext>
              </a:extLst>
            </p:cNvPr>
            <p:cNvSpPr/>
            <p:nvPr/>
          </p:nvSpPr>
          <p:spPr>
            <a:xfrm>
              <a:off x="1665285" y="4807436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CEE0FD29-CC39-4EFD-8F1E-90F837CBF4B7}"/>
                </a:ext>
              </a:extLst>
            </p:cNvPr>
            <p:cNvSpPr/>
            <p:nvPr/>
          </p:nvSpPr>
          <p:spPr>
            <a:xfrm>
              <a:off x="1662612" y="4800259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B1C03B2-736D-4BB1-9EBC-733307FEFFC9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B7FC1C61-B888-4812-A52D-7AC33D411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7EDA2D77-31F8-479E-80A6-D5678EE65C7B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A5202069-D78B-401B-8281-F1D74F3A21DB}"/>
                </a:ext>
              </a:extLst>
            </p:cNvPr>
            <p:cNvSpPr txBox="1"/>
            <p:nvPr/>
          </p:nvSpPr>
          <p:spPr>
            <a:xfrm>
              <a:off x="921360" y="227882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970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69CC9EA-C15B-4F53-9725-3B2B59563798}"/>
              </a:ext>
            </a:extLst>
          </p:cNvPr>
          <p:cNvSpPr/>
          <p:nvPr/>
        </p:nvSpPr>
        <p:spPr>
          <a:xfrm>
            <a:off x="1653824" y="2996590"/>
            <a:ext cx="7174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กระบวนการ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ได้แก่ข้อใด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770E679-9643-450C-9FE7-27D4B0D5D448}"/>
              </a:ext>
            </a:extLst>
          </p:cNvPr>
          <p:cNvSpPr/>
          <p:nvPr/>
        </p:nvSpPr>
        <p:spPr>
          <a:xfrm>
            <a:off x="1891483" y="2518317"/>
            <a:ext cx="2489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แผนภาพ วัฏจักรของน้ำ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491269-AC87-4838-8ABD-889295693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24" y="66021"/>
            <a:ext cx="2727965" cy="249724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9A789581-401B-410A-8C83-79EEE9BEA729}"/>
              </a:ext>
            </a:extLst>
          </p:cNvPr>
          <p:cNvSpPr/>
          <p:nvPr/>
        </p:nvSpPr>
        <p:spPr>
          <a:xfrm>
            <a:off x="2317249" y="3567856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ละลาย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A1CAECA7-EC54-4E0B-9F19-751BE579C46D}"/>
              </a:ext>
            </a:extLst>
          </p:cNvPr>
          <p:cNvSpPr/>
          <p:nvPr/>
        </p:nvSpPr>
        <p:spPr>
          <a:xfrm>
            <a:off x="2310801" y="4224629"/>
            <a:ext cx="10967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ควบแน่น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1703BBAE-32F6-427D-ABCF-CB3C75F4280F}"/>
              </a:ext>
            </a:extLst>
          </p:cNvPr>
          <p:cNvSpPr/>
          <p:nvPr/>
        </p:nvSpPr>
        <p:spPr>
          <a:xfrm>
            <a:off x="2304353" y="4943362"/>
            <a:ext cx="8675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แข็งตัว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FC49358F-E433-4822-A721-EF51836E7B70}"/>
              </a:ext>
            </a:extLst>
          </p:cNvPr>
          <p:cNvSpPr/>
          <p:nvPr/>
        </p:nvSpPr>
        <p:spPr>
          <a:xfrm>
            <a:off x="2317249" y="5611725"/>
            <a:ext cx="13949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กลายเป็นไอ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BF96CB9-73FB-4450-8509-6E425863D6C5}"/>
              </a:ext>
            </a:extLst>
          </p:cNvPr>
          <p:cNvSpPr/>
          <p:nvPr/>
        </p:nvSpPr>
        <p:spPr>
          <a:xfrm>
            <a:off x="1814856" y="4204549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D24E2A9-DCB1-4947-8595-A953990F5398}"/>
              </a:ext>
            </a:extLst>
          </p:cNvPr>
          <p:cNvSpPr/>
          <p:nvPr/>
        </p:nvSpPr>
        <p:spPr>
          <a:xfrm>
            <a:off x="1798526" y="491923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286D961-2F0D-4874-B29D-FCE652C2F8B6}"/>
              </a:ext>
            </a:extLst>
          </p:cNvPr>
          <p:cNvSpPr/>
          <p:nvPr/>
        </p:nvSpPr>
        <p:spPr>
          <a:xfrm>
            <a:off x="1809261" y="420454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7297515-B786-4319-B91F-B21808DD6ACE}"/>
              </a:ext>
            </a:extLst>
          </p:cNvPr>
          <p:cNvSpPr/>
          <p:nvPr/>
        </p:nvSpPr>
        <p:spPr>
          <a:xfrm>
            <a:off x="1790803" y="353051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4E66A1B-69A6-4A4A-B7DB-94146BE3EA00}"/>
              </a:ext>
            </a:extLst>
          </p:cNvPr>
          <p:cNvSpPr/>
          <p:nvPr/>
        </p:nvSpPr>
        <p:spPr>
          <a:xfrm>
            <a:off x="1787096" y="557691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1D389F-F751-42BF-BA8C-4FC6D51ED938}"/>
              </a:ext>
            </a:extLst>
          </p:cNvPr>
          <p:cNvGrpSpPr/>
          <p:nvPr/>
        </p:nvGrpSpPr>
        <p:grpSpPr>
          <a:xfrm>
            <a:off x="3712183" y="3429000"/>
            <a:ext cx="5345703" cy="2862618"/>
            <a:chOff x="3712183" y="3429000"/>
            <a:chExt cx="5345703" cy="28626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4E48336D-3AAD-4A65-ABEA-1F44620E9851}"/>
                </a:ext>
              </a:extLst>
            </p:cNvPr>
            <p:cNvGrpSpPr/>
            <p:nvPr/>
          </p:nvGrpSpPr>
          <p:grpSpPr>
            <a:xfrm>
              <a:off x="3712183" y="3429000"/>
              <a:ext cx="5345703" cy="2862618"/>
              <a:chOff x="3712183" y="3429000"/>
              <a:chExt cx="5345703" cy="2862618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xmlns="" id="{88D115B8-48AA-4233-B4BE-CA992BF8B7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712183" y="3429000"/>
                <a:ext cx="5345703" cy="2862618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E1D1BDD2-5C0C-49A5-91CC-147CEFCD8A95}"/>
                  </a:ext>
                </a:extLst>
              </p:cNvPr>
              <p:cNvSpPr/>
              <p:nvPr/>
            </p:nvSpPr>
            <p:spPr>
              <a:xfrm>
                <a:off x="4088992" y="4204859"/>
                <a:ext cx="4592085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น้ำเมื่อได้รับความร้อนจะกลายเป็นไอน้ำในอากาศ ไอน้ำควบแน่นกลายเป็นเมฆ จากนั้นไอน้ำในเมฆรวมตัวกันจนอากาศไม่สามารถพยุงไว้ได้จึงตกลงมาเป็นฝน</a:t>
                </a: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963A8EC-1970-4F48-8A21-BAD9A7E7FAB2}"/>
                </a:ext>
              </a:extLst>
            </p:cNvPr>
            <p:cNvSpPr/>
            <p:nvPr/>
          </p:nvSpPr>
          <p:spPr>
            <a:xfrm>
              <a:off x="4698612" y="4121939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827C910A-12C0-405D-B4B8-87C23BC5CF02}"/>
                </a:ext>
              </a:extLst>
            </p:cNvPr>
            <p:cNvSpPr/>
            <p:nvPr/>
          </p:nvSpPr>
          <p:spPr>
            <a:xfrm>
              <a:off x="4693017" y="4121939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D8A5B99-50E3-4E16-B902-841561CC3684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E0A3CD1B-A46E-4F82-A6E4-0E1EEC5D9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ADB796B5-A4FB-4F35-9D55-3D7455FEAE54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8EA2C3DA-1E68-46D6-8B23-CD291AF6B9DD}"/>
                </a:ext>
              </a:extLst>
            </p:cNvPr>
            <p:cNvSpPr txBox="1"/>
            <p:nvPr/>
          </p:nvSpPr>
          <p:spPr>
            <a:xfrm>
              <a:off x="913142" y="286248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140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ell Tree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889A4EC9-C6FA-4F68-AB8F-9BA0A15CBB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67" end="13090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7298" y="3875476"/>
            <a:ext cx="609600" cy="650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E34027-4785-413A-90F3-BB971FA70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5" y="2363308"/>
            <a:ext cx="8156771" cy="43249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A1FA736-C7B6-4567-B74D-76974064C6BD}"/>
              </a:ext>
            </a:extLst>
          </p:cNvPr>
          <p:cNvGrpSpPr/>
          <p:nvPr/>
        </p:nvGrpSpPr>
        <p:grpSpPr>
          <a:xfrm>
            <a:off x="178904" y="119269"/>
            <a:ext cx="8666922" cy="1802295"/>
            <a:chOff x="178904" y="119269"/>
            <a:chExt cx="8666922" cy="1802295"/>
          </a:xfrm>
        </p:grpSpPr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xmlns="" id="{29E6C1A0-6F57-4A2A-AA98-EEAD2EC76D2C}"/>
                </a:ext>
              </a:extLst>
            </p:cNvPr>
            <p:cNvSpPr/>
            <p:nvPr/>
          </p:nvSpPr>
          <p:spPr>
            <a:xfrm>
              <a:off x="178904" y="119269"/>
              <a:ext cx="8547653" cy="1802295"/>
            </a:xfrm>
            <a:prstGeom prst="horizontalScroll">
              <a:avLst/>
            </a:prstGeom>
            <a:solidFill>
              <a:srgbClr val="FAA74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ABD5F6A-4C59-4295-9A1E-EE4C2F1824D9}"/>
                </a:ext>
              </a:extLst>
            </p:cNvPr>
            <p:cNvSpPr/>
            <p:nvPr/>
          </p:nvSpPr>
          <p:spPr>
            <a:xfrm>
              <a:off x="298173" y="320624"/>
              <a:ext cx="854765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th-TH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หน่วยการเรียนรู้ที่ ๘ ปรากฏการณ์ธรรมชาติ</a:t>
              </a:r>
            </a:p>
            <a:p>
              <a:pPr lvl="0" algn="ctr"/>
              <a:r>
                <a:rPr lang="th-TH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ที่เกี่ยวข้องกับวัฏจักรน้ำ</a:t>
              </a:r>
            </a:p>
          </p:txBody>
        </p:sp>
      </p:grpSp>
      <p:sp>
        <p:nvSpPr>
          <p:cNvPr id="8" name="Arrow: Pentagon 7">
            <a:extLst>
              <a:ext uri="{FF2B5EF4-FFF2-40B4-BE49-F238E27FC236}">
                <a16:creationId xmlns:a16="http://schemas.microsoft.com/office/drawing/2014/main" xmlns="" id="{6CD3794A-200F-40E1-A288-915A9456FF7E}"/>
              </a:ext>
            </a:extLst>
          </p:cNvPr>
          <p:cNvSpPr/>
          <p:nvPr/>
        </p:nvSpPr>
        <p:spPr>
          <a:xfrm>
            <a:off x="298173" y="2091639"/>
            <a:ext cx="3636481" cy="543339"/>
          </a:xfrm>
          <a:prstGeom prst="homePlate">
            <a:avLst/>
          </a:prstGeom>
          <a:solidFill>
            <a:srgbClr val="3BBA9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2748726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488A8DC-3C27-4D00-A512-C6B3D49D6CC6}"/>
              </a:ext>
            </a:extLst>
          </p:cNvPr>
          <p:cNvSpPr/>
          <p:nvPr/>
        </p:nvSpPr>
        <p:spPr>
          <a:xfrm>
            <a:off x="1868781" y="376033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88179C60-4C14-43CE-A8E5-3E3CF8E7F7F9}"/>
              </a:ext>
            </a:extLst>
          </p:cNvPr>
          <p:cNvSpPr/>
          <p:nvPr/>
        </p:nvSpPr>
        <p:spPr>
          <a:xfrm>
            <a:off x="1868781" y="218087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DEF4109D-C3DE-4C2C-9C34-85FA8AA3C916}"/>
              </a:ext>
            </a:extLst>
          </p:cNvPr>
          <p:cNvSpPr/>
          <p:nvPr/>
        </p:nvSpPr>
        <p:spPr>
          <a:xfrm>
            <a:off x="1874376" y="2978323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813DC8FF-7020-4F7B-ABCB-47B8C4144C2F}"/>
              </a:ext>
            </a:extLst>
          </p:cNvPr>
          <p:cNvSpPr/>
          <p:nvPr/>
        </p:nvSpPr>
        <p:spPr>
          <a:xfrm>
            <a:off x="1874376" y="140532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B894BB88-CE8C-4711-BE2D-DDA1C1AB1B51}"/>
              </a:ext>
            </a:extLst>
          </p:cNvPr>
          <p:cNvSpPr/>
          <p:nvPr/>
        </p:nvSpPr>
        <p:spPr>
          <a:xfrm>
            <a:off x="1868781" y="29736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405CD93-4B7F-4058-A98C-DD9EA12466AE}"/>
              </a:ext>
            </a:extLst>
          </p:cNvPr>
          <p:cNvSpPr/>
          <p:nvPr/>
        </p:nvSpPr>
        <p:spPr>
          <a:xfrm>
            <a:off x="1670938" y="196048"/>
            <a:ext cx="71682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ความร้อนจากดวงอาทิตย์ส่งผลให้แหล่งน้ำต่าง ๆ ตามธรรมชาติเป็นอย่างไร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4079690-B33C-4FF4-A987-2735C638B900}"/>
              </a:ext>
            </a:extLst>
          </p:cNvPr>
          <p:cNvSpPr/>
          <p:nvPr/>
        </p:nvSpPr>
        <p:spPr>
          <a:xfrm>
            <a:off x="2385767" y="1419567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แข็งตัว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E9EB9264-9F8E-491D-92CA-123B599C6764}"/>
              </a:ext>
            </a:extLst>
          </p:cNvPr>
          <p:cNvSpPr/>
          <p:nvPr/>
        </p:nvSpPr>
        <p:spPr>
          <a:xfrm>
            <a:off x="2379320" y="2197427"/>
            <a:ext cx="10967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ควบแน่น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5F30FC1-C58C-4A0F-B0D5-50B754323DCF}"/>
              </a:ext>
            </a:extLst>
          </p:cNvPr>
          <p:cNvSpPr/>
          <p:nvPr/>
        </p:nvSpPr>
        <p:spPr>
          <a:xfrm>
            <a:off x="2379320" y="2996700"/>
            <a:ext cx="13949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กลายเป็นไอ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9F6683E-467E-4D7A-BAEB-36D5048C3663}"/>
              </a:ext>
            </a:extLst>
          </p:cNvPr>
          <p:cNvSpPr/>
          <p:nvPr/>
        </p:nvSpPr>
        <p:spPr>
          <a:xfrm>
            <a:off x="2385768" y="3778919"/>
            <a:ext cx="18389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กลายเป็นน้ำแข็ง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B584120-3629-4CA5-8727-E0E1C2B805A5}"/>
              </a:ext>
            </a:extLst>
          </p:cNvPr>
          <p:cNvGrpSpPr/>
          <p:nvPr/>
        </p:nvGrpSpPr>
        <p:grpSpPr>
          <a:xfrm>
            <a:off x="457796" y="4545496"/>
            <a:ext cx="8686204" cy="1746122"/>
            <a:chOff x="457796" y="4545496"/>
            <a:chExt cx="8686204" cy="17461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BB3546DF-E35E-491E-8F5E-F015F25567BB}"/>
                </a:ext>
              </a:extLst>
            </p:cNvPr>
            <p:cNvGrpSpPr/>
            <p:nvPr/>
          </p:nvGrpSpPr>
          <p:grpSpPr>
            <a:xfrm>
              <a:off x="457796" y="4545496"/>
              <a:ext cx="8686204" cy="1746122"/>
              <a:chOff x="457796" y="4545496"/>
              <a:chExt cx="8686204" cy="1746122"/>
            </a:xfrm>
          </p:grpSpPr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xmlns="" id="{72FEF387-9717-4455-B2F1-8E08B3C51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57796" y="4545496"/>
                <a:ext cx="8686204" cy="174612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2CDB3B44-F5D8-48F4-B661-51A13AB00F56}"/>
                  </a:ext>
                </a:extLst>
              </p:cNvPr>
              <p:cNvSpPr/>
              <p:nvPr/>
            </p:nvSpPr>
            <p:spPr>
              <a:xfrm>
                <a:off x="1036522" y="5090560"/>
                <a:ext cx="752875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ความร้อนจากดวงอาทิตย์ทำให้น้ำจากแหล่งน้ำต่าง ๆ กลายเป็นไอน้ำขึ้นสู่บรรยากาศ</a:t>
                </a:r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2553CBFF-461B-4C90-931A-6D44CE137FA6}"/>
                </a:ext>
              </a:extLst>
            </p:cNvPr>
            <p:cNvSpPr/>
            <p:nvPr/>
          </p:nvSpPr>
          <p:spPr>
            <a:xfrm>
              <a:off x="1676533" y="5000994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3C62612B-5F0C-4B5B-99AA-8E51CB94F9B8}"/>
                </a:ext>
              </a:extLst>
            </p:cNvPr>
            <p:cNvSpPr/>
            <p:nvPr/>
          </p:nvSpPr>
          <p:spPr>
            <a:xfrm>
              <a:off x="1670938" y="4996306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FB602ED-B679-4AA5-B076-D82E27319DF7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0B2EBBE2-B921-4CA1-8613-E8D3DC21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8CBF108C-E819-41C0-94A9-A4F157780A6F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91DD97B3-FA30-4271-88B9-5653C04FCAB1}"/>
                </a:ext>
              </a:extLst>
            </p:cNvPr>
            <p:cNvSpPr txBox="1"/>
            <p:nvPr/>
          </p:nvSpPr>
          <p:spPr>
            <a:xfrm>
              <a:off x="921360" y="227882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373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xmlns="" id="{5D6218C6-D989-4EB9-87E5-17CC5D17E709}"/>
              </a:ext>
            </a:extLst>
          </p:cNvPr>
          <p:cNvSpPr/>
          <p:nvPr/>
        </p:nvSpPr>
        <p:spPr>
          <a:xfrm>
            <a:off x="1961949" y="3681049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57CA0534-F4C5-4B1D-A3F9-7DBB0A967E2E}"/>
              </a:ext>
            </a:extLst>
          </p:cNvPr>
          <p:cNvSpPr/>
          <p:nvPr/>
        </p:nvSpPr>
        <p:spPr>
          <a:xfrm>
            <a:off x="1956354" y="447381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2C989E3-42E7-491D-9637-7C3E0D8A9105}"/>
              </a:ext>
            </a:extLst>
          </p:cNvPr>
          <p:cNvSpPr/>
          <p:nvPr/>
        </p:nvSpPr>
        <p:spPr>
          <a:xfrm>
            <a:off x="1956354" y="368104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33414170-9FF9-4552-8449-2311C98DC823}"/>
              </a:ext>
            </a:extLst>
          </p:cNvPr>
          <p:cNvSpPr/>
          <p:nvPr/>
        </p:nvSpPr>
        <p:spPr>
          <a:xfrm>
            <a:off x="1961949" y="290550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25389EF3-C8E1-4C34-B515-FF45DEC15904}"/>
              </a:ext>
            </a:extLst>
          </p:cNvPr>
          <p:cNvSpPr/>
          <p:nvPr/>
        </p:nvSpPr>
        <p:spPr>
          <a:xfrm>
            <a:off x="1956354" y="526226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745D5DE-60C9-4E92-9C17-68D6BBC74844}"/>
              </a:ext>
            </a:extLst>
          </p:cNvPr>
          <p:cNvSpPr/>
          <p:nvPr/>
        </p:nvSpPr>
        <p:spPr>
          <a:xfrm>
            <a:off x="2472913" y="2916227"/>
            <a:ext cx="54862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614A227-CDBF-4902-AEC0-E3F2425DD0AC}"/>
              </a:ext>
            </a:extLst>
          </p:cNvPr>
          <p:cNvSpPr/>
          <p:nvPr/>
        </p:nvSpPr>
        <p:spPr>
          <a:xfrm>
            <a:off x="2466466" y="3694087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3EE6BEA-5639-4543-B98A-221AA7AC5F92}"/>
              </a:ext>
            </a:extLst>
          </p:cNvPr>
          <p:cNvSpPr/>
          <p:nvPr/>
        </p:nvSpPr>
        <p:spPr>
          <a:xfrm>
            <a:off x="2466466" y="4493360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2FA7FF7-15F1-4EB3-BFB4-6C1792B05704}"/>
              </a:ext>
            </a:extLst>
          </p:cNvPr>
          <p:cNvSpPr/>
          <p:nvPr/>
        </p:nvSpPr>
        <p:spPr>
          <a:xfrm>
            <a:off x="2472914" y="5275579"/>
            <a:ext cx="16962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B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D79DE64-A0D9-4573-A385-C00D15B4C421}"/>
              </a:ext>
            </a:extLst>
          </p:cNvPr>
          <p:cNvSpPr/>
          <p:nvPr/>
        </p:nvSpPr>
        <p:spPr>
          <a:xfrm>
            <a:off x="1616923" y="445599"/>
            <a:ext cx="3087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เมฆในข้อใดจัดเป็นเมฆฝน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BF2F39C-2E64-43E1-A011-ED5F28BA6173}"/>
              </a:ext>
            </a:extLst>
          </p:cNvPr>
          <p:cNvSpPr/>
          <p:nvPr/>
        </p:nvSpPr>
        <p:spPr>
          <a:xfrm>
            <a:off x="1833451" y="1057137"/>
            <a:ext cx="2654648" cy="156966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F550D9FA-C325-4EE9-B83E-2C25CDB95E3D}"/>
              </a:ext>
            </a:extLst>
          </p:cNvPr>
          <p:cNvSpPr/>
          <p:nvPr/>
        </p:nvSpPr>
        <p:spPr>
          <a:xfrm>
            <a:off x="2413128" y="1147015"/>
            <a:ext cx="1353654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FA045FC-8D1B-4E94-886C-96F0AB1B8866}"/>
              </a:ext>
            </a:extLst>
          </p:cNvPr>
          <p:cNvGrpSpPr/>
          <p:nvPr/>
        </p:nvGrpSpPr>
        <p:grpSpPr>
          <a:xfrm>
            <a:off x="4936463" y="716675"/>
            <a:ext cx="3819595" cy="1975690"/>
            <a:chOff x="6087981" y="1528612"/>
            <a:chExt cx="1305935" cy="100757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B0FD14FE-9B90-4886-8BFA-66A8EC7D2034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19050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2B1E7C19-3B3E-49F0-816B-B2A4894A732C}"/>
                </a:ext>
              </a:extLst>
            </p:cNvPr>
            <p:cNvSpPr txBox="1"/>
            <p:nvPr/>
          </p:nvSpPr>
          <p:spPr>
            <a:xfrm>
              <a:off x="6087981" y="1582082"/>
              <a:ext cx="13059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เมฆในระดับสูง ลักษณะเหมือนขนนกหรือเกลียวควัน 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116D985-28A0-4FCD-8221-C193C41214D8}"/>
              </a:ext>
            </a:extLst>
          </p:cNvPr>
          <p:cNvSpPr/>
          <p:nvPr/>
        </p:nvSpPr>
        <p:spPr>
          <a:xfrm>
            <a:off x="2428792" y="2089829"/>
            <a:ext cx="1353654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EF7066F9-CE54-4CFB-8C56-77E422AFB506}"/>
              </a:ext>
            </a:extLst>
          </p:cNvPr>
          <p:cNvGrpSpPr/>
          <p:nvPr/>
        </p:nvGrpSpPr>
        <p:grpSpPr>
          <a:xfrm>
            <a:off x="4965876" y="1949135"/>
            <a:ext cx="3924609" cy="2446766"/>
            <a:chOff x="6087981" y="1528612"/>
            <a:chExt cx="1313562" cy="94202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20F68AD4-F670-42B4-A91F-B10EB2F27029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19050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0E0E9CB-A453-4743-BE87-22DD7DB37684}"/>
                </a:ext>
              </a:extLst>
            </p:cNvPr>
            <p:cNvSpPr txBox="1"/>
            <p:nvPr/>
          </p:nvSpPr>
          <p:spPr>
            <a:xfrm>
              <a:off x="6134271" y="1544559"/>
              <a:ext cx="1267272" cy="926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พบในระดับความสูงต่าง ๆ เป็นเมฆก้อนกลมๆ ที่มีฐานค่อนข้างราบ มักจะเห็นในวันที่อากาศแห้งและแดดจัด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4CF4A155-1071-4C3E-B3DE-3EC5074902CE}"/>
              </a:ext>
            </a:extLst>
          </p:cNvPr>
          <p:cNvCxnSpPr>
            <a:cxnSpLocks/>
          </p:cNvCxnSpPr>
          <p:nvPr/>
        </p:nvCxnSpPr>
        <p:spPr>
          <a:xfrm flipV="1">
            <a:off x="3775203" y="2334443"/>
            <a:ext cx="1203094" cy="1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CCD65205-7654-49EF-A196-923220D65BDB}"/>
              </a:ext>
            </a:extLst>
          </p:cNvPr>
          <p:cNvCxnSpPr>
            <a:cxnSpLocks/>
          </p:cNvCxnSpPr>
          <p:nvPr/>
        </p:nvCxnSpPr>
        <p:spPr>
          <a:xfrm flipV="1">
            <a:off x="3759539" y="1391629"/>
            <a:ext cx="1203094" cy="1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DD08B0-48E2-40FD-9B9B-ECEA8F70020C}"/>
              </a:ext>
            </a:extLst>
          </p:cNvPr>
          <p:cNvSpPr txBox="1"/>
          <p:nvPr/>
        </p:nvSpPr>
        <p:spPr>
          <a:xfrm>
            <a:off x="2021115" y="1084629"/>
            <a:ext cx="2332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เมฆ</a:t>
            </a:r>
            <a:r>
              <a:rPr kumimoji="0" lang="th-TH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เซอร์รัส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เมฆคิว</a:t>
            </a:r>
            <a:r>
              <a:rPr kumimoji="0" lang="th-TH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มูโ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ลน</a:t>
            </a:r>
            <a:r>
              <a:rPr kumimoji="0" lang="th-TH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ิม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บัส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เมฆคิวมูล</a:t>
            </a:r>
            <a:r>
              <a:rPr kumimoji="0" lang="th-TH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ัส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25A4E9D-1AB1-45FA-8173-ECA977CB8025}"/>
              </a:ext>
            </a:extLst>
          </p:cNvPr>
          <p:cNvGrpSpPr/>
          <p:nvPr/>
        </p:nvGrpSpPr>
        <p:grpSpPr>
          <a:xfrm>
            <a:off x="3971499" y="3559852"/>
            <a:ext cx="5172501" cy="2797670"/>
            <a:chOff x="3971499" y="3559852"/>
            <a:chExt cx="5172501" cy="27976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F9AE4034-1371-4D56-A934-6FB2ACB12830}"/>
                </a:ext>
              </a:extLst>
            </p:cNvPr>
            <p:cNvGrpSpPr/>
            <p:nvPr/>
          </p:nvGrpSpPr>
          <p:grpSpPr>
            <a:xfrm>
              <a:off x="3971499" y="3559852"/>
              <a:ext cx="5172501" cy="2797670"/>
              <a:chOff x="3971499" y="3617594"/>
              <a:chExt cx="5172501" cy="2797670"/>
            </a:xfrm>
          </p:grpSpPr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xmlns="" id="{3BD96B0F-3320-4CCA-8273-FBB206999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3971499" y="3617594"/>
                <a:ext cx="5172501" cy="2797670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6A267518-6C6C-482A-8D87-F1E6FE76A5E8}"/>
                  </a:ext>
                </a:extLst>
              </p:cNvPr>
              <p:cNvSpPr/>
              <p:nvPr/>
            </p:nvSpPr>
            <p:spPr>
              <a:xfrm>
                <a:off x="4333270" y="4367638"/>
                <a:ext cx="4448958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เมฆคิว</a:t>
                </a:r>
                <a:r>
                  <a:rPr kumimoji="0" lang="th-TH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มูโ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ลน</a:t>
                </a:r>
                <a:r>
                  <a:rPr kumimoji="0" lang="th-TH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ิม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บัส หรือเรียกว่า เมฆฝน เป็นเมฆในแนวดิ่ง ฐานเมฆต่ำสุด เพดานเมฆสูงสุด มีขนาดใหญ่ แผ่นหนาสีดำมืด ภายในเต็มไปด้วยหยดน้ำที่อัดตัวแน่น</a:t>
                </a: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4C8B95A5-09B0-461F-A887-ED1BB19D71BA}"/>
                </a:ext>
              </a:extLst>
            </p:cNvPr>
            <p:cNvSpPr/>
            <p:nvPr/>
          </p:nvSpPr>
          <p:spPr>
            <a:xfrm>
              <a:off x="4968228" y="4234216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50724668-8005-4812-AEB7-850211701A70}"/>
                </a:ext>
              </a:extLst>
            </p:cNvPr>
            <p:cNvSpPr/>
            <p:nvPr/>
          </p:nvSpPr>
          <p:spPr>
            <a:xfrm>
              <a:off x="4962633" y="4234216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09A7B88-2407-4446-BC44-C35AD06C37EA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AB1B8FBA-6E00-4EAF-BF3B-C953E1369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B9D0F7B9-BD83-45F1-BFB1-767E96C9E982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29DE3F58-D329-4A03-82E3-BA917420DDDD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26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5981F57-6F45-4DC6-A13A-4AC002217E13}"/>
              </a:ext>
            </a:extLst>
          </p:cNvPr>
          <p:cNvSpPr/>
          <p:nvPr/>
        </p:nvSpPr>
        <p:spPr>
          <a:xfrm>
            <a:off x="1600815" y="254547"/>
            <a:ext cx="71858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ท้องฟ้าในข้อใดแสดงถึงลักษณะอากาศดี เหมาะที่จะพาน้องไปเดินเล่น ในสวนสาธารณะ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6BEAA34-6302-4BB3-8584-201AEA0C563F}"/>
              </a:ext>
            </a:extLst>
          </p:cNvPr>
          <p:cNvSpPr/>
          <p:nvPr/>
        </p:nvSpPr>
        <p:spPr>
          <a:xfrm>
            <a:off x="2293002" y="1244871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ท้องฟ้ามีเมฆชั้นต่ำหนาทึบสีดำ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BD8F8F3-7A51-4D34-BB52-D6BB2DF5806F}"/>
              </a:ext>
            </a:extLst>
          </p:cNvPr>
          <p:cNvSpPr/>
          <p:nvPr/>
        </p:nvSpPr>
        <p:spPr>
          <a:xfrm>
            <a:off x="2286555" y="1855303"/>
            <a:ext cx="35910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ท้องฟ้ามีเมฆ</a:t>
            </a:r>
            <a:r>
              <a:rPr kumimoji="0" lang="th-TH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เซอร์รัส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ปุยฝอย สีขาว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CF9E41B-4F5D-4421-9D06-507EF07D94EE}"/>
              </a:ext>
            </a:extLst>
          </p:cNvPr>
          <p:cNvSpPr/>
          <p:nvPr/>
        </p:nvSpPr>
        <p:spPr>
          <a:xfrm>
            <a:off x="2293002" y="2482385"/>
            <a:ext cx="467307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ท้องฟ้ามีเมฆส</a:t>
            </a:r>
            <a:r>
              <a:rPr kumimoji="0" lang="th-TH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เตรตัสห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นาทึบสีเทาจำนวนมาก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76137D9-6A36-4351-A886-6865ED422E5C}"/>
              </a:ext>
            </a:extLst>
          </p:cNvPr>
          <p:cNvSpPr/>
          <p:nvPr/>
        </p:nvSpPr>
        <p:spPr>
          <a:xfrm>
            <a:off x="2293003" y="3103132"/>
            <a:ext cx="6077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ท้องฟ้ามีเมฆคิวมูล</a:t>
            </a:r>
            <a:r>
              <a:rPr kumimoji="0" lang="th-TH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ัส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เป็นก้อนกระจัดกระจาย อากาศร้อนชื้น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7F6894A-5665-4F1C-9157-A61EB851606C}"/>
              </a:ext>
            </a:extLst>
          </p:cNvPr>
          <p:cNvSpPr/>
          <p:nvPr/>
        </p:nvSpPr>
        <p:spPr>
          <a:xfrm>
            <a:off x="1793249" y="1839318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428FCBD-C081-4B7D-A74B-9801BFEFC337}"/>
              </a:ext>
            </a:extLst>
          </p:cNvPr>
          <p:cNvSpPr/>
          <p:nvPr/>
        </p:nvSpPr>
        <p:spPr>
          <a:xfrm>
            <a:off x="1783801" y="246605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8B9C22E3-0D38-4A8B-8CDB-E321096AD769}"/>
              </a:ext>
            </a:extLst>
          </p:cNvPr>
          <p:cNvSpPr/>
          <p:nvPr/>
        </p:nvSpPr>
        <p:spPr>
          <a:xfrm>
            <a:off x="1787654" y="183931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3C406878-3A2E-4B70-8924-82774743CE2C}"/>
              </a:ext>
            </a:extLst>
          </p:cNvPr>
          <p:cNvSpPr/>
          <p:nvPr/>
        </p:nvSpPr>
        <p:spPr>
          <a:xfrm>
            <a:off x="1782857" y="122127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14E93485-FE18-4403-A482-D304D0C40A18}"/>
              </a:ext>
            </a:extLst>
          </p:cNvPr>
          <p:cNvSpPr/>
          <p:nvPr/>
        </p:nvSpPr>
        <p:spPr>
          <a:xfrm>
            <a:off x="1783801" y="306550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7D0C17-36FA-4A34-9B16-8A405ED456DD}"/>
              </a:ext>
            </a:extLst>
          </p:cNvPr>
          <p:cNvGrpSpPr/>
          <p:nvPr/>
        </p:nvGrpSpPr>
        <p:grpSpPr>
          <a:xfrm>
            <a:off x="559558" y="3525608"/>
            <a:ext cx="8584442" cy="2870461"/>
            <a:chOff x="559558" y="3525608"/>
            <a:chExt cx="8584442" cy="28704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C8D351D-3DCF-457E-A83B-ECBAAC6F8160}"/>
                </a:ext>
              </a:extLst>
            </p:cNvPr>
            <p:cNvGrpSpPr/>
            <p:nvPr/>
          </p:nvGrpSpPr>
          <p:grpSpPr>
            <a:xfrm>
              <a:off x="559558" y="3525608"/>
              <a:ext cx="8584442" cy="2870461"/>
              <a:chOff x="559558" y="3525608"/>
              <a:chExt cx="8584442" cy="2870461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xmlns="" id="{2AE28EF7-9750-4C45-9BEF-7A240FE1D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59558" y="3525608"/>
                <a:ext cx="8584442" cy="2870461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7D20897E-3B79-4D8F-88B5-714C09A3CFCA}"/>
                  </a:ext>
                </a:extLst>
              </p:cNvPr>
              <p:cNvSpPr/>
              <p:nvPr/>
            </p:nvSpPr>
            <p:spPr>
              <a:xfrm>
                <a:off x="1121793" y="4332313"/>
                <a:ext cx="7466879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เมฆเซอร์รัสเกิดในระยะสูงจากพื้นโลก </a:t>
                </a:r>
                <a:r>
                  <a:rPr lang="th-TH" sz="2800" dirty="0" smtClean="0">
                    <a:solidFill>
                      <a:prstClr val="black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๖</a:t>
                </a:r>
                <a:r>
                  <a:rPr lang="en-US" sz="2800" dirty="0" smtClean="0">
                    <a:solidFill>
                      <a:prstClr val="black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,</a:t>
                </a:r>
                <a:r>
                  <a:rPr lang="th-TH" sz="2800" dirty="0" smtClean="0">
                    <a:solidFill>
                      <a:prstClr val="black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๐๐๐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เมตร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ขึ้นไป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มีลักษณะเป็นปุยฝอยหรือเป็นเส้นคล้ายแส้ม้า ประกอบด้วยละอองน้ำที่เย็นจัดจนแข็งตัวเป็นเกล็ดน้ำแข็งละเอียด ๆ ส่วนใหญ่ปรากฏให้เห็นเป็นสีขาว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ถ้ามีเมฆ</a:t>
                </a:r>
                <a:r>
                  <a:rPr kumimoji="0" lang="th-TH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เซอร์รัส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ในท้องฟ้าหมายความว่าวันนั้นมีอากาศดี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16EC4E94-EADD-4543-8D81-2D540471761D}"/>
                </a:ext>
              </a:extLst>
            </p:cNvPr>
            <p:cNvSpPr/>
            <p:nvPr/>
          </p:nvSpPr>
          <p:spPr>
            <a:xfrm>
              <a:off x="1780175" y="426176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912C3DEA-F779-4929-96BB-DA022765438B}"/>
                </a:ext>
              </a:extLst>
            </p:cNvPr>
            <p:cNvSpPr/>
            <p:nvPr/>
          </p:nvSpPr>
          <p:spPr>
            <a:xfrm>
              <a:off x="1774580" y="4261761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E21B329-C64B-4E75-89C5-9159F9B43203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3AD66C19-C69E-4041-9A1E-D7883BE80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445C9945-F878-4583-9948-049ED0E91100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FAF3165-3E9C-429A-B634-C88BFEF6C391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122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435B5D6-8BD7-448B-ABFF-FCA49F480BF9}"/>
              </a:ext>
            </a:extLst>
          </p:cNvPr>
          <p:cNvSpPr/>
          <p:nvPr/>
        </p:nvSpPr>
        <p:spPr>
          <a:xfrm>
            <a:off x="1766245" y="3574725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984DF2D-6BF9-45BD-8133-1B3C8FACE7CB}"/>
              </a:ext>
            </a:extLst>
          </p:cNvPr>
          <p:cNvSpPr/>
          <p:nvPr/>
        </p:nvSpPr>
        <p:spPr>
          <a:xfrm>
            <a:off x="1763572" y="277909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E165CB47-3E86-4E08-8452-1F781140F9C8}"/>
              </a:ext>
            </a:extLst>
          </p:cNvPr>
          <p:cNvSpPr/>
          <p:nvPr/>
        </p:nvSpPr>
        <p:spPr>
          <a:xfrm>
            <a:off x="1763572" y="198633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DB57F7D2-619C-41FF-8B48-12104A20FB0C}"/>
              </a:ext>
            </a:extLst>
          </p:cNvPr>
          <p:cNvSpPr/>
          <p:nvPr/>
        </p:nvSpPr>
        <p:spPr>
          <a:xfrm>
            <a:off x="1769167" y="121078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69CD091D-77A3-463C-A11A-4B2998813768}"/>
              </a:ext>
            </a:extLst>
          </p:cNvPr>
          <p:cNvSpPr/>
          <p:nvPr/>
        </p:nvSpPr>
        <p:spPr>
          <a:xfrm>
            <a:off x="1763572" y="356754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9AD7702-D89F-4635-83A1-A49419D00BB4}"/>
              </a:ext>
            </a:extLst>
          </p:cNvPr>
          <p:cNvSpPr/>
          <p:nvPr/>
        </p:nvSpPr>
        <p:spPr>
          <a:xfrm>
            <a:off x="1616923" y="445599"/>
            <a:ext cx="5684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ข้อใดอธิบายปรากฏการณ์การเกิดน้ำค้างได้ถูกต้อง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4C57340-2A2F-433A-AF64-C53092FA76A8}"/>
              </a:ext>
            </a:extLst>
          </p:cNvPr>
          <p:cNvSpPr/>
          <p:nvPr/>
        </p:nvSpPr>
        <p:spPr>
          <a:xfrm>
            <a:off x="2293002" y="1244871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ไอน้ำเกาะกลุ่มรวมกันอยู่ใกล้พื้นดิน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A7CE999-729D-4770-9E56-3D4427A39F49}"/>
              </a:ext>
            </a:extLst>
          </p:cNvPr>
          <p:cNvSpPr/>
          <p:nvPr/>
        </p:nvSpPr>
        <p:spPr>
          <a:xfrm>
            <a:off x="2286555" y="2022731"/>
            <a:ext cx="45416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อากาศเย็นตัวลง ไอน้ำควบแน่นเป็นของแข็ง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B0B71C-C07B-4573-AA3E-8E3E6A3B259C}"/>
              </a:ext>
            </a:extLst>
          </p:cNvPr>
          <p:cNvSpPr/>
          <p:nvPr/>
        </p:nvSpPr>
        <p:spPr>
          <a:xfrm>
            <a:off x="2286555" y="2822004"/>
            <a:ext cx="59795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ไอน้ำจำนวนมากเกาะกลุ่มรวมกันลอยอยู่สูงจากพื้นดินมาก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322AE6C-8C3A-4134-9E64-6371638B872B}"/>
              </a:ext>
            </a:extLst>
          </p:cNvPr>
          <p:cNvSpPr/>
          <p:nvPr/>
        </p:nvSpPr>
        <p:spPr>
          <a:xfrm>
            <a:off x="2293003" y="3604223"/>
            <a:ext cx="61831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ไอน้ำควบแน่นเป็นละอองน้ำเกาะอยู่บนพื้นผิววัตถุใกล้พื้นดิน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5E7113D-28E9-434F-B3F2-64668A2F25F1}"/>
              </a:ext>
            </a:extLst>
          </p:cNvPr>
          <p:cNvGrpSpPr/>
          <p:nvPr/>
        </p:nvGrpSpPr>
        <p:grpSpPr>
          <a:xfrm>
            <a:off x="647700" y="4188999"/>
            <a:ext cx="8395398" cy="2245187"/>
            <a:chOff x="647700" y="4188999"/>
            <a:chExt cx="8395398" cy="22451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24283CC-232C-403E-B899-12408EC80F2E}"/>
                </a:ext>
              </a:extLst>
            </p:cNvPr>
            <p:cNvGrpSpPr/>
            <p:nvPr/>
          </p:nvGrpSpPr>
          <p:grpSpPr>
            <a:xfrm>
              <a:off x="647700" y="4188999"/>
              <a:ext cx="8395398" cy="2245187"/>
              <a:chOff x="647700" y="4188999"/>
              <a:chExt cx="8395398" cy="2245187"/>
            </a:xfrm>
          </p:grpSpPr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xmlns="" id="{EDF606F0-EEA0-4C0C-91C1-95195584A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647700" y="4188999"/>
                <a:ext cx="8395398" cy="2245187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E533363C-8C06-41A3-BF6F-4C2DD7A039BE}"/>
                  </a:ext>
                </a:extLst>
              </p:cNvPr>
              <p:cNvSpPr/>
              <p:nvPr/>
            </p:nvSpPr>
            <p:spPr>
              <a:xfrm>
                <a:off x="1386704" y="5027478"/>
                <a:ext cx="7533564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เมื่อไอน้ำควบแน่นเป็นละอองน้ำเกาะอยู่บนพื้นผิววัตถุ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ใกล้พื้นดินเรียกว่า น้ำค้าง 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FD6D45F-E1C1-4038-947F-167AF1D873A5}"/>
                </a:ext>
              </a:extLst>
            </p:cNvPr>
            <p:cNvSpPr/>
            <p:nvPr/>
          </p:nvSpPr>
          <p:spPr>
            <a:xfrm>
              <a:off x="2025737" y="4971218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D615008-200E-43A2-80B2-5AC22DE5FBB9}"/>
                </a:ext>
              </a:extLst>
            </p:cNvPr>
            <p:cNvSpPr/>
            <p:nvPr/>
          </p:nvSpPr>
          <p:spPr>
            <a:xfrm>
              <a:off x="2023064" y="4964041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020D404-8AEB-4571-B614-1FA08A0F315F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1C50B16-D6BA-49AC-93C7-9D77626A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DA781370-8D27-4FC9-A766-4865C7E91FDF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62BC96E-B16E-4148-86E6-E426EEDCED39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818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077DD02-ABD1-40D4-9317-DBAF6C4A9624}"/>
              </a:ext>
            </a:extLst>
          </p:cNvPr>
          <p:cNvSpPr/>
          <p:nvPr/>
        </p:nvSpPr>
        <p:spPr>
          <a:xfrm>
            <a:off x="1777354" y="357534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B66D748-7176-4C65-8991-7F756570455F}"/>
              </a:ext>
            </a:extLst>
          </p:cNvPr>
          <p:cNvSpPr/>
          <p:nvPr/>
        </p:nvSpPr>
        <p:spPr>
          <a:xfrm>
            <a:off x="1777354" y="19958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07E6DC6-CDA5-41A3-ACFC-41046A3AD9A2}"/>
              </a:ext>
            </a:extLst>
          </p:cNvPr>
          <p:cNvSpPr/>
          <p:nvPr/>
        </p:nvSpPr>
        <p:spPr>
          <a:xfrm>
            <a:off x="1782949" y="2793334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369953F-E701-4954-A64D-A6C282E4E7DA}"/>
              </a:ext>
            </a:extLst>
          </p:cNvPr>
          <p:cNvSpPr/>
          <p:nvPr/>
        </p:nvSpPr>
        <p:spPr>
          <a:xfrm>
            <a:off x="1782949" y="12203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E7B95A1-2BF0-42AF-AF8E-15BF97ED7579}"/>
              </a:ext>
            </a:extLst>
          </p:cNvPr>
          <p:cNvSpPr/>
          <p:nvPr/>
        </p:nvSpPr>
        <p:spPr>
          <a:xfrm>
            <a:off x="1777354" y="278864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B39134-5EBB-4605-8187-8A0FC581678C}"/>
              </a:ext>
            </a:extLst>
          </p:cNvPr>
          <p:cNvSpPr/>
          <p:nvPr/>
        </p:nvSpPr>
        <p:spPr>
          <a:xfrm>
            <a:off x="1616923" y="445599"/>
            <a:ext cx="7007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ไอน้ำที่ควบแน่นเป็นละอองน้ำในระดับใกล้พื้นโลกเรียกว่าอะไร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8791F4E-33D8-4CD7-81E5-F30287940E6E}"/>
              </a:ext>
            </a:extLst>
          </p:cNvPr>
          <p:cNvSpPr/>
          <p:nvPr/>
        </p:nvSpPr>
        <p:spPr>
          <a:xfrm>
            <a:off x="2293002" y="1244871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42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ordia New" panose="020B0304020202020204" pitchFamily="34" charset="-34"/>
              </a:rPr>
              <a:t>หิมะ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B9A5E44-CB57-4558-BD9A-3DEFAB777694}"/>
              </a:ext>
            </a:extLst>
          </p:cNvPr>
          <p:cNvSpPr/>
          <p:nvPr/>
        </p:nvSpPr>
        <p:spPr>
          <a:xfrm>
            <a:off x="2286555" y="2022731"/>
            <a:ext cx="88678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ลูกเห็บ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C3A97F6-EEEE-4A3D-8FEE-69798BC10759}"/>
              </a:ext>
            </a:extLst>
          </p:cNvPr>
          <p:cNvSpPr/>
          <p:nvPr/>
        </p:nvSpPr>
        <p:spPr>
          <a:xfrm>
            <a:off x="2286555" y="2822004"/>
            <a:ext cx="8002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หมอก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567EE8A-F2A9-4FCD-A825-CAF82E2AE7B3}"/>
              </a:ext>
            </a:extLst>
          </p:cNvPr>
          <p:cNvSpPr/>
          <p:nvPr/>
        </p:nvSpPr>
        <p:spPr>
          <a:xfrm>
            <a:off x="2293003" y="3604223"/>
            <a:ext cx="12586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น้ำค้างแข็ง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AE500AF-F834-4ED1-8967-00ED6FC301ED}"/>
              </a:ext>
            </a:extLst>
          </p:cNvPr>
          <p:cNvGrpSpPr/>
          <p:nvPr/>
        </p:nvGrpSpPr>
        <p:grpSpPr>
          <a:xfrm>
            <a:off x="495949" y="4292895"/>
            <a:ext cx="8666328" cy="1998361"/>
            <a:chOff x="495949" y="4292895"/>
            <a:chExt cx="8666328" cy="19983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5922ED8B-BA33-4368-8157-D381A5BA9906}"/>
                </a:ext>
              </a:extLst>
            </p:cNvPr>
            <p:cNvGrpSpPr/>
            <p:nvPr/>
          </p:nvGrpSpPr>
          <p:grpSpPr>
            <a:xfrm>
              <a:off x="495949" y="4292895"/>
              <a:ext cx="8666328" cy="1998361"/>
              <a:chOff x="495949" y="4292895"/>
              <a:chExt cx="8666328" cy="1998361"/>
            </a:xfrm>
          </p:grpSpPr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xmlns="" id="{6A2BEC8B-B544-481D-84A3-952EB529D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95949" y="4292895"/>
                <a:ext cx="8666328" cy="1998361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1973C68D-07F8-4B32-9F9B-797CAE7B1D2C}"/>
                  </a:ext>
                </a:extLst>
              </p:cNvPr>
              <p:cNvSpPr/>
              <p:nvPr/>
            </p:nvSpPr>
            <p:spPr>
              <a:xfrm>
                <a:off x="1037673" y="5118587"/>
                <a:ext cx="75828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หมอก คือ ไอน้ำที่ควบแน่นเป็นละอองน้ำในระดับใกล้พื้นโลก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3F7A889-1566-43B1-A4A0-958E08AE0A31}"/>
                </a:ext>
              </a:extLst>
            </p:cNvPr>
            <p:cNvSpPr/>
            <p:nvPr/>
          </p:nvSpPr>
          <p:spPr>
            <a:xfrm>
              <a:off x="1658378" y="5079598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F0370B13-F71C-483C-9B78-4A863ACCEC2E}"/>
                </a:ext>
              </a:extLst>
            </p:cNvPr>
            <p:cNvSpPr/>
            <p:nvPr/>
          </p:nvSpPr>
          <p:spPr>
            <a:xfrm>
              <a:off x="1652783" y="5074910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D4F2AF1-390A-47AE-8A22-34E14E34630C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C89F0C74-CB80-4EE1-9A93-3EC7E2722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5FFCEC54-EDE3-4EF5-A046-132EC6C09894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555B2B2-97AD-4C62-B58A-8D777FFF76C9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๗.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184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5B8295B-4AA7-46D1-87FE-30188376BFA8}"/>
              </a:ext>
            </a:extLst>
          </p:cNvPr>
          <p:cNvSpPr/>
          <p:nvPr/>
        </p:nvSpPr>
        <p:spPr>
          <a:xfrm>
            <a:off x="1655872" y="1760490"/>
            <a:ext cx="1963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วัตถุ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X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คือข้อใด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3FB489D-C0E3-448B-B2FB-EE6ACEB66F88}"/>
              </a:ext>
            </a:extLst>
          </p:cNvPr>
          <p:cNvSpPr/>
          <p:nvPr/>
        </p:nvSpPr>
        <p:spPr>
          <a:xfrm>
            <a:off x="2347807" y="2333743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เมฆบนดอยสุเทพ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89EAAD4-D833-40B0-B4BA-C16B5CBDB12D}"/>
              </a:ext>
            </a:extLst>
          </p:cNvPr>
          <p:cNvSpPr/>
          <p:nvPr/>
        </p:nvSpPr>
        <p:spPr>
          <a:xfrm>
            <a:off x="2325504" y="3007092"/>
            <a:ext cx="18806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หมอกบนดอยปุย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71584D2-CEAB-4E15-9316-6F3ABFC1A94C}"/>
              </a:ext>
            </a:extLst>
          </p:cNvPr>
          <p:cNvSpPr/>
          <p:nvPr/>
        </p:nvSpPr>
        <p:spPr>
          <a:xfrm>
            <a:off x="2325504" y="3658736"/>
            <a:ext cx="26212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ฝนตกบนดอยที่เชียงใหม่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4B5E82B-35D9-48A2-A203-645BD544A86B}"/>
              </a:ext>
            </a:extLst>
          </p:cNvPr>
          <p:cNvSpPr/>
          <p:nvPr/>
        </p:nvSpPr>
        <p:spPr>
          <a:xfrm>
            <a:off x="2345955" y="4351996"/>
            <a:ext cx="299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น้ำค้างแข็งบนดอยอินทนนท์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8E0712D-1F20-4FA9-8BCE-F17255418D3F}"/>
              </a:ext>
            </a:extLst>
          </p:cNvPr>
          <p:cNvGrpSpPr/>
          <p:nvPr/>
        </p:nvGrpSpPr>
        <p:grpSpPr>
          <a:xfrm>
            <a:off x="1709326" y="366604"/>
            <a:ext cx="6548628" cy="1262862"/>
            <a:chOff x="1817639" y="338838"/>
            <a:chExt cx="6548628" cy="126286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E59A6185-B5E7-4403-91E0-01838AB8ABDB}"/>
                </a:ext>
              </a:extLst>
            </p:cNvPr>
            <p:cNvSpPr/>
            <p:nvPr/>
          </p:nvSpPr>
          <p:spPr>
            <a:xfrm>
              <a:off x="1817639" y="338838"/>
              <a:ext cx="6548628" cy="126286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D6C0509-44C6-429F-9DE9-07FF470730EF}"/>
                </a:ext>
              </a:extLst>
            </p:cNvPr>
            <p:cNvSpPr txBox="1"/>
            <p:nvPr/>
          </p:nvSpPr>
          <p:spPr>
            <a:xfrm>
              <a:off x="1902870" y="497441"/>
              <a:ext cx="6463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วัตถุ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X</a:t>
              </a: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คือ ไอน้ำควบแน่นเป็นละอองน้ำเกาะอยู่บนพื้นหญ้า ที่อุณหภูมิต่ำกว่าจุดเยือกแข็ง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C5C792B-543D-4748-9E39-1A7407AC7A6C}"/>
              </a:ext>
            </a:extLst>
          </p:cNvPr>
          <p:cNvSpPr/>
          <p:nvPr/>
        </p:nvSpPr>
        <p:spPr>
          <a:xfrm>
            <a:off x="1831642" y="4317746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D61A91C9-0E0F-4318-AF5E-6F724A0A3C24}"/>
              </a:ext>
            </a:extLst>
          </p:cNvPr>
          <p:cNvSpPr/>
          <p:nvPr/>
        </p:nvSpPr>
        <p:spPr>
          <a:xfrm>
            <a:off x="1816303" y="363753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E4916C08-F7CD-4549-A3C6-C8204B0B4CDE}"/>
              </a:ext>
            </a:extLst>
          </p:cNvPr>
          <p:cNvSpPr/>
          <p:nvPr/>
        </p:nvSpPr>
        <p:spPr>
          <a:xfrm>
            <a:off x="1828969" y="299258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1E426F4B-1355-4D3A-9224-EBE7ABCC355F}"/>
              </a:ext>
            </a:extLst>
          </p:cNvPr>
          <p:cNvSpPr/>
          <p:nvPr/>
        </p:nvSpPr>
        <p:spPr>
          <a:xfrm>
            <a:off x="1823866" y="231862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5808F571-6CA1-47CF-A800-2BB5BB7E3F73}"/>
              </a:ext>
            </a:extLst>
          </p:cNvPr>
          <p:cNvSpPr/>
          <p:nvPr/>
        </p:nvSpPr>
        <p:spPr>
          <a:xfrm>
            <a:off x="1828969" y="431056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22AAF1E-1CE4-4ED4-A055-87FB32956A75}"/>
              </a:ext>
            </a:extLst>
          </p:cNvPr>
          <p:cNvGrpSpPr/>
          <p:nvPr/>
        </p:nvGrpSpPr>
        <p:grpSpPr>
          <a:xfrm>
            <a:off x="458799" y="4739571"/>
            <a:ext cx="8685201" cy="1630678"/>
            <a:chOff x="458799" y="4739571"/>
            <a:chExt cx="8685201" cy="16306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85CC6820-2950-4170-A71F-4DAAB01E4522}"/>
                </a:ext>
              </a:extLst>
            </p:cNvPr>
            <p:cNvGrpSpPr/>
            <p:nvPr/>
          </p:nvGrpSpPr>
          <p:grpSpPr>
            <a:xfrm>
              <a:off x="458799" y="4739571"/>
              <a:ext cx="8685201" cy="1630678"/>
              <a:chOff x="458799" y="4739571"/>
              <a:chExt cx="8685201" cy="1630678"/>
            </a:xfrm>
          </p:grpSpPr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xmlns="" id="{7EC6EC7C-F342-4382-9194-2B6C48B56B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58799" y="4739571"/>
                <a:ext cx="8685201" cy="1630678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DF711D-D59B-4DA4-98D2-DC52460A9C0A}"/>
                  </a:ext>
                </a:extLst>
              </p:cNvPr>
              <p:cNvSpPr/>
              <p:nvPr/>
            </p:nvSpPr>
            <p:spPr>
              <a:xfrm>
                <a:off x="1146049" y="5229328"/>
                <a:ext cx="73107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น้ำค้างแข็งเกิดจากไอน้ำควบแน่นเป็นละอองน้ำเกาะอยู่บนผิววัตถุใกล้พื้นดินที่อุณหภูมิต่ำกว่าจุดเยือกแข็ง</a:t>
                </a: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B41C9F91-B4B7-490D-88F4-2C66BFE93E76}"/>
                </a:ext>
              </a:extLst>
            </p:cNvPr>
            <p:cNvSpPr/>
            <p:nvPr/>
          </p:nvSpPr>
          <p:spPr>
            <a:xfrm>
              <a:off x="1791426" y="516594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95DE8620-CCA1-42EC-AA9A-DBDB1F843239}"/>
                </a:ext>
              </a:extLst>
            </p:cNvPr>
            <p:cNvSpPr/>
            <p:nvPr/>
          </p:nvSpPr>
          <p:spPr>
            <a:xfrm>
              <a:off x="1788753" y="5158764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8D3312F1-8E6D-4B6A-97AA-21FE87A8B35F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2A870262-1F26-44D9-808E-201A9D425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DE60AAD3-B887-43CF-8564-98F8DA5C797C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E63548C-9254-4F44-ACA7-8ADC279B69EE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๘.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660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93563DC-1C65-4ACB-A5AB-CA5D385861B6}"/>
              </a:ext>
            </a:extLst>
          </p:cNvPr>
          <p:cNvSpPr/>
          <p:nvPr/>
        </p:nvSpPr>
        <p:spPr>
          <a:xfrm>
            <a:off x="1757854" y="1575874"/>
            <a:ext cx="1664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ได้แก่ข้อใด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D445012-4DDE-4B12-BE05-F29A52CC454E}"/>
              </a:ext>
            </a:extLst>
          </p:cNvPr>
          <p:cNvSpPr/>
          <p:nvPr/>
        </p:nvSpPr>
        <p:spPr>
          <a:xfrm>
            <a:off x="2348436" y="2198896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ฝน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FBCFF72-5D71-4481-BABA-934BED95368D}"/>
              </a:ext>
            </a:extLst>
          </p:cNvPr>
          <p:cNvSpPr/>
          <p:nvPr/>
        </p:nvSpPr>
        <p:spPr>
          <a:xfrm>
            <a:off x="2349437" y="2970912"/>
            <a:ext cx="8002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หมอก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887682E-1871-4928-B3B9-705FC9AEC489}"/>
              </a:ext>
            </a:extLst>
          </p:cNvPr>
          <p:cNvSpPr/>
          <p:nvPr/>
        </p:nvSpPr>
        <p:spPr>
          <a:xfrm>
            <a:off x="2348436" y="3783848"/>
            <a:ext cx="8547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น้ำค้าง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8A4F9DC-D599-4299-A299-3CF2075CBCB8}"/>
              </a:ext>
            </a:extLst>
          </p:cNvPr>
          <p:cNvSpPr/>
          <p:nvPr/>
        </p:nvSpPr>
        <p:spPr>
          <a:xfrm>
            <a:off x="2348436" y="4548502"/>
            <a:ext cx="88678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ลูกเห็บ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FFD1DFD-8D25-45A0-9296-10812E5B3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854" y="338944"/>
            <a:ext cx="6070210" cy="12130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387511D-DD90-40C2-958B-2F11D27EDE99}"/>
              </a:ext>
            </a:extLst>
          </p:cNvPr>
          <p:cNvSpPr txBox="1"/>
          <p:nvPr/>
        </p:nvSpPr>
        <p:spPr>
          <a:xfrm>
            <a:off x="2858501" y="483787"/>
            <a:ext cx="101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เกิดจาก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8487E8A-97F8-46A4-B9C9-306304402495}"/>
              </a:ext>
            </a:extLst>
          </p:cNvPr>
          <p:cNvSpPr txBox="1"/>
          <p:nvPr/>
        </p:nvSpPr>
        <p:spPr>
          <a:xfrm>
            <a:off x="4792959" y="483787"/>
            <a:ext cx="174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เปลี่ยนสถานะ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42F02D4-9C60-4E57-9E54-7BA6168DBE47}"/>
              </a:ext>
            </a:extLst>
          </p:cNvPr>
          <p:cNvSpPr/>
          <p:nvPr/>
        </p:nvSpPr>
        <p:spPr>
          <a:xfrm>
            <a:off x="1826676" y="4548502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F7737794-79A1-4F06-BE21-2A5CC071C94A}"/>
              </a:ext>
            </a:extLst>
          </p:cNvPr>
          <p:cNvSpPr/>
          <p:nvPr/>
        </p:nvSpPr>
        <p:spPr>
          <a:xfrm>
            <a:off x="1824003" y="375287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F71D3359-7AE1-4009-97BA-63E0970C6FDA}"/>
              </a:ext>
            </a:extLst>
          </p:cNvPr>
          <p:cNvSpPr/>
          <p:nvPr/>
        </p:nvSpPr>
        <p:spPr>
          <a:xfrm>
            <a:off x="1824003" y="296011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D9C561B-4F8A-4A19-8E90-9263092C0FCE}"/>
              </a:ext>
            </a:extLst>
          </p:cNvPr>
          <p:cNvSpPr/>
          <p:nvPr/>
        </p:nvSpPr>
        <p:spPr>
          <a:xfrm>
            <a:off x="1829598" y="218456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CA15A6D8-327A-4FB0-BD8F-0708533BA3A9}"/>
              </a:ext>
            </a:extLst>
          </p:cNvPr>
          <p:cNvSpPr/>
          <p:nvPr/>
        </p:nvSpPr>
        <p:spPr>
          <a:xfrm>
            <a:off x="1824003" y="454132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932CC35-8D67-46A7-9AD3-1C2F6A6B8697}"/>
              </a:ext>
            </a:extLst>
          </p:cNvPr>
          <p:cNvGrpSpPr/>
          <p:nvPr/>
        </p:nvGrpSpPr>
        <p:grpSpPr>
          <a:xfrm>
            <a:off x="3372380" y="2106621"/>
            <a:ext cx="5525959" cy="3748269"/>
            <a:chOff x="3372380" y="2106621"/>
            <a:chExt cx="5525959" cy="374826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B8699603-B55A-44DC-B108-1CC837A6A294}"/>
                </a:ext>
              </a:extLst>
            </p:cNvPr>
            <p:cNvGrpSpPr/>
            <p:nvPr/>
          </p:nvGrpSpPr>
          <p:grpSpPr>
            <a:xfrm>
              <a:off x="3372380" y="2106621"/>
              <a:ext cx="5525959" cy="3748269"/>
              <a:chOff x="3372380" y="2106621"/>
              <a:chExt cx="5525959" cy="3748269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839D8A88-243C-4AFF-BC24-21E7309A8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372380" y="2106621"/>
                <a:ext cx="5525959" cy="3748269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C001403E-F3FC-489B-933C-009CF46FCFB4}"/>
                  </a:ext>
                </a:extLst>
              </p:cNvPr>
              <p:cNvSpPr/>
              <p:nvPr/>
            </p:nvSpPr>
            <p:spPr>
              <a:xfrm>
                <a:off x="3807463" y="3155320"/>
                <a:ext cx="4617485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ลูกเห็บเกิดจากหยดน้ำที่เปลี่ยนสถานะเป็นน้ำแข็ง แล้วถูกพายุพัดวนซ้ำไปซ้ำมาในเมฆฝนฟ้าคะนองที่มีขนาดใหญ่และ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อยู่ในระดับสูงจนเป็นก้อนน้ำแข็งขนาดใหญ่ขึ้น แล้วตกลงมาสู่พื้นผิวโลก</a:t>
                </a:r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E987B4D8-B2C7-4F0F-8A9A-41620609A876}"/>
                </a:ext>
              </a:extLst>
            </p:cNvPr>
            <p:cNvSpPr/>
            <p:nvPr/>
          </p:nvSpPr>
          <p:spPr>
            <a:xfrm>
              <a:off x="4480107" y="3086134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F22C6C70-B474-4E53-989F-8857CDDF178E}"/>
                </a:ext>
              </a:extLst>
            </p:cNvPr>
            <p:cNvSpPr/>
            <p:nvPr/>
          </p:nvSpPr>
          <p:spPr>
            <a:xfrm>
              <a:off x="4477434" y="307895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0F5E2F9-79C9-492F-AEED-733C35625DB4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AD39F229-3B9E-437C-9AE5-EA77EB1BC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2B0188BC-4C8C-4519-A994-0B26D9D878ED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5F70A929-55B7-4182-9902-960873AB6D96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๙.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864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B717650-18A8-4587-A390-D891F9C59B43}"/>
              </a:ext>
            </a:extLst>
          </p:cNvPr>
          <p:cNvSpPr/>
          <p:nvPr/>
        </p:nvSpPr>
        <p:spPr>
          <a:xfrm>
            <a:off x="1816595" y="1242360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54F69EC-8634-44D6-BB57-634FE7AF9FB6}"/>
              </a:ext>
            </a:extLst>
          </p:cNvPr>
          <p:cNvSpPr/>
          <p:nvPr/>
        </p:nvSpPr>
        <p:spPr>
          <a:xfrm>
            <a:off x="1807258" y="359686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948E87EC-6EEA-446A-8AB3-12C37BA3E99E}"/>
              </a:ext>
            </a:extLst>
          </p:cNvPr>
          <p:cNvSpPr/>
          <p:nvPr/>
        </p:nvSpPr>
        <p:spPr>
          <a:xfrm>
            <a:off x="1807258" y="201740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98D59773-3CDD-47C9-9245-5255F6DFADB9}"/>
              </a:ext>
            </a:extLst>
          </p:cNvPr>
          <p:cNvSpPr/>
          <p:nvPr/>
        </p:nvSpPr>
        <p:spPr>
          <a:xfrm>
            <a:off x="1812853" y="124185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C0AF0C34-B6B9-4AF4-89BC-BFBE9C0728AD}"/>
              </a:ext>
            </a:extLst>
          </p:cNvPr>
          <p:cNvSpPr/>
          <p:nvPr/>
        </p:nvSpPr>
        <p:spPr>
          <a:xfrm>
            <a:off x="1807258" y="281016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727CCA5-2265-4C27-9A94-D5535D479BB3}"/>
              </a:ext>
            </a:extLst>
          </p:cNvPr>
          <p:cNvSpPr/>
          <p:nvPr/>
        </p:nvSpPr>
        <p:spPr>
          <a:xfrm>
            <a:off x="1616923" y="445599"/>
            <a:ext cx="6144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การเกิดหิมะเกี่ยวข้องกับกระบวนการในข้อใดมากที่สุด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36A5DB7-D76B-46EA-ABDE-F1CF315A363E}"/>
              </a:ext>
            </a:extLst>
          </p:cNvPr>
          <p:cNvSpPr/>
          <p:nvPr/>
        </p:nvSpPr>
        <p:spPr>
          <a:xfrm>
            <a:off x="2309047" y="1277788"/>
            <a:ext cx="42663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ระเหิด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B194A00-E15F-446C-8164-379229F96348}"/>
              </a:ext>
            </a:extLst>
          </p:cNvPr>
          <p:cNvSpPr/>
          <p:nvPr/>
        </p:nvSpPr>
        <p:spPr>
          <a:xfrm>
            <a:off x="2302600" y="2055648"/>
            <a:ext cx="38299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การละลาย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ED15AD7-F3FA-4979-A613-9818E839B670}"/>
              </a:ext>
            </a:extLst>
          </p:cNvPr>
          <p:cNvSpPr/>
          <p:nvPr/>
        </p:nvSpPr>
        <p:spPr>
          <a:xfrm>
            <a:off x="2302599" y="2854921"/>
            <a:ext cx="13131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หลอมเหลว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DE1E5B0-116B-44B2-A054-4F1FE767B35C}"/>
              </a:ext>
            </a:extLst>
          </p:cNvPr>
          <p:cNvSpPr/>
          <p:nvPr/>
        </p:nvSpPr>
        <p:spPr>
          <a:xfrm>
            <a:off x="2302599" y="3610446"/>
            <a:ext cx="13949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กลายเป็นไอ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DE8F138-9544-41FE-878F-6CB90783CC37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D686D95C-6C52-4A23-8B43-32588DFF0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BCA48011-E33E-45C3-8892-7CE76CB119C1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0CAC9F16-DF08-4115-A510-FBF6F56ECC18}"/>
                </a:ext>
              </a:extLst>
            </p:cNvPr>
            <p:cNvSpPr txBox="1"/>
            <p:nvPr/>
          </p:nvSpPr>
          <p:spPr>
            <a:xfrm>
              <a:off x="813938" y="322488"/>
              <a:ext cx="7296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๑๐.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CFB7B66-1571-40F8-85CB-2BA6203A3D82}"/>
              </a:ext>
            </a:extLst>
          </p:cNvPr>
          <p:cNvGrpSpPr/>
          <p:nvPr/>
        </p:nvGrpSpPr>
        <p:grpSpPr>
          <a:xfrm>
            <a:off x="645177" y="4164444"/>
            <a:ext cx="8498823" cy="2085244"/>
            <a:chOff x="645177" y="4164444"/>
            <a:chExt cx="8498823" cy="208524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979B20D-13A3-4363-B165-63D169325364}"/>
                </a:ext>
              </a:extLst>
            </p:cNvPr>
            <p:cNvGrpSpPr/>
            <p:nvPr/>
          </p:nvGrpSpPr>
          <p:grpSpPr>
            <a:xfrm>
              <a:off x="645177" y="4164444"/>
              <a:ext cx="8498823" cy="2085244"/>
              <a:chOff x="645177" y="4164444"/>
              <a:chExt cx="8498823" cy="2085244"/>
            </a:xfrm>
          </p:grpSpPr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xmlns="" id="{FD6C42AD-8740-4013-BB6D-945F12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645177" y="4164444"/>
                <a:ext cx="8498823" cy="2085244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42C6DCD4-A939-4F11-981D-CACF12ACE2E1}"/>
                  </a:ext>
                </a:extLst>
              </p:cNvPr>
              <p:cNvSpPr/>
              <p:nvPr/>
            </p:nvSpPr>
            <p:spPr>
              <a:xfrm>
                <a:off x="1160060" y="4682367"/>
                <a:ext cx="7338763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หิมะเกิดจากไอน้ำในอากาศระเหิดกลับเป็นผลึกน้ำแข็งรวมตัวกันจนมีน้ำหนักมากขึ้น จนเกินกว่าอากาศจะพยุงไว้จึงตกลงมาสู่พื้นผิวโลก</a:t>
                </a:r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DDBE6CC0-4D99-408D-A178-A35A52E52EEE}"/>
                </a:ext>
              </a:extLst>
            </p:cNvPr>
            <p:cNvSpPr/>
            <p:nvPr/>
          </p:nvSpPr>
          <p:spPr>
            <a:xfrm>
              <a:off x="1828929" y="4608572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0308D8E3-9C52-44AC-AE7C-1B56F5289B2B}"/>
                </a:ext>
              </a:extLst>
            </p:cNvPr>
            <p:cNvSpPr/>
            <p:nvPr/>
          </p:nvSpPr>
          <p:spPr>
            <a:xfrm>
              <a:off x="1825187" y="4608064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926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3884C30-6427-4585-BE3D-83FB1723E9F0}"/>
              </a:ext>
            </a:extLst>
          </p:cNvPr>
          <p:cNvGrpSpPr/>
          <p:nvPr/>
        </p:nvGrpSpPr>
        <p:grpSpPr>
          <a:xfrm>
            <a:off x="116467" y="129457"/>
            <a:ext cx="2427950" cy="830997"/>
            <a:chOff x="116467" y="129457"/>
            <a:chExt cx="2427950" cy="830997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xmlns="" id="{ACB40249-4AA8-45F9-B2B1-6391FBEBA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494" r="2426"/>
            <a:stretch/>
          </p:blipFill>
          <p:spPr>
            <a:xfrm>
              <a:off x="618676" y="162789"/>
              <a:ext cx="1925741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87CEB991-33FA-4F38-9B6A-38768EBD6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6467" y="162789"/>
              <a:ext cx="827623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E75743D-BCB0-419C-ACBB-0F2BACE756CF}"/>
                </a:ext>
              </a:extLst>
            </p:cNvPr>
            <p:cNvSpPr txBox="1"/>
            <p:nvPr/>
          </p:nvSpPr>
          <p:spPr>
            <a:xfrm>
              <a:off x="297682" y="12945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AFC9A33-6DCC-48FE-9D7A-19C4D280A152}"/>
                </a:ext>
              </a:extLst>
            </p:cNvPr>
            <p:cNvSpPr/>
            <p:nvPr/>
          </p:nvSpPr>
          <p:spPr>
            <a:xfrm>
              <a:off x="886611" y="280792"/>
              <a:ext cx="152798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วัฏจักรน้ำ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E3A523F-4106-4A76-9848-019B0840BF9E}"/>
              </a:ext>
            </a:extLst>
          </p:cNvPr>
          <p:cNvGrpSpPr/>
          <p:nvPr/>
        </p:nvGrpSpPr>
        <p:grpSpPr>
          <a:xfrm>
            <a:off x="297682" y="1010944"/>
            <a:ext cx="8625254" cy="1601043"/>
            <a:chOff x="297682" y="1010944"/>
            <a:chExt cx="8625254" cy="16010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85282DC-5001-43DF-9B42-A54FFAC3E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40CFF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7682" y="1010944"/>
              <a:ext cx="8625254" cy="160104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00E8AC0-20C4-43EA-B809-8DDE7234488B}"/>
                </a:ext>
              </a:extLst>
            </p:cNvPr>
            <p:cNvSpPr/>
            <p:nvPr/>
          </p:nvSpPr>
          <p:spPr>
            <a:xfrm>
              <a:off x="810517" y="1152786"/>
              <a:ext cx="779645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นักเรียนเคยสังเกตเห็นแอ่งน้ำขังบนพื้นถนนหลังจากที่มีฝนตก เมื่อเวลาผ่านไป </a:t>
              </a:r>
            </a:p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น้ำในแอ่งนั้นหายไปหรือไม่ นักเรียนสงสัยหรือไม่ว่าน้ำในแอ่งนั้นมาจากที่ใด </a:t>
              </a:r>
            </a:p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แล้วหายไปที่ใดและหายไปได้อย่างไร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19EAD46-2115-4CB4-8D49-89FF38E530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736" y="2392477"/>
            <a:ext cx="2271671" cy="234393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9BF3771-7AC0-4088-831F-D2DE1CD05EFB}"/>
              </a:ext>
            </a:extLst>
          </p:cNvPr>
          <p:cNvGrpSpPr/>
          <p:nvPr/>
        </p:nvGrpSpPr>
        <p:grpSpPr>
          <a:xfrm>
            <a:off x="2414593" y="2674872"/>
            <a:ext cx="6306361" cy="1609235"/>
            <a:chOff x="2414593" y="2674872"/>
            <a:chExt cx="6306361" cy="160923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4AC02F98-32EC-4C50-A83A-1067CE4E9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14593" y="2674872"/>
              <a:ext cx="6306361" cy="160923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F97F537-B0EA-454F-8F5B-EE266809901D}"/>
                </a:ext>
              </a:extLst>
            </p:cNvPr>
            <p:cNvSpPr/>
            <p:nvPr/>
          </p:nvSpPr>
          <p:spPr>
            <a:xfrm>
              <a:off x="3619602" y="3159802"/>
              <a:ext cx="42546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วัฏจักรน้ำมีทั้งการกลายเป็นไอและควบแน่น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9353486-88F5-478B-B165-C29C0DC06109}"/>
              </a:ext>
            </a:extLst>
          </p:cNvPr>
          <p:cNvGrpSpPr/>
          <p:nvPr/>
        </p:nvGrpSpPr>
        <p:grpSpPr>
          <a:xfrm>
            <a:off x="315728" y="4516898"/>
            <a:ext cx="8625254" cy="1601043"/>
            <a:chOff x="315728" y="4516898"/>
            <a:chExt cx="8625254" cy="160104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0B856C8-328D-4B66-8A75-248997F1A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40CFF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15728" y="4516898"/>
              <a:ext cx="8625254" cy="160104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4BA1F6D-5FC9-4DC0-BECF-C9B243601492}"/>
                </a:ext>
              </a:extLst>
            </p:cNvPr>
            <p:cNvSpPr/>
            <p:nvPr/>
          </p:nvSpPr>
          <p:spPr>
            <a:xfrm>
              <a:off x="632117" y="4653989"/>
              <a:ext cx="819615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น้ำเมื่อได้รับความร้อนจะกลายเป็นไอน้ำในอากาศ และเมื่อไอน้ำได้รับความเย็นจากอากาศก็จะรวมตัวกันกลายเป็นหยดน้ำ ตกกลับลงมาหมุนเวียนเช่นนี้เสมอ เรียกว่า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วัฏจักรของน้ำ</a:t>
              </a:r>
              <a:endPara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3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4E48ABA-E2A4-4E80-B505-6160CE7141F8}"/>
              </a:ext>
            </a:extLst>
          </p:cNvPr>
          <p:cNvGrpSpPr/>
          <p:nvPr/>
        </p:nvGrpSpPr>
        <p:grpSpPr>
          <a:xfrm>
            <a:off x="259373" y="183438"/>
            <a:ext cx="8625254" cy="1658613"/>
            <a:chOff x="259373" y="183438"/>
            <a:chExt cx="8625254" cy="16586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AB48FE5-166F-4FE1-B9C9-658F950C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40CFF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59373" y="183438"/>
              <a:ext cx="8625254" cy="165861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0657813-B231-41F2-9661-E148AC643D59}"/>
                </a:ext>
              </a:extLst>
            </p:cNvPr>
            <p:cNvSpPr/>
            <p:nvPr/>
          </p:nvSpPr>
          <p:spPr>
            <a:xfrm>
              <a:off x="689113" y="353377"/>
              <a:ext cx="776577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วัฏจักรน้ำ เป็นการหมุนเวียนของน้ำที่มีแบบรูปซ้ำเดิมและต่อเนื่อง ระหว่างน้ำ ในบรรยากาศ น้ำผิวดิน และน้ำใต้ดิน โดยพฤติกรรมการดำรงชีวิตของพืชและสัตว์ ส่งผลต่อวัฏจักรน้ำ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732D8A-CC82-4AD1-86B4-518518759A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551" r="8568" b="16329"/>
          <a:stretch/>
        </p:blipFill>
        <p:spPr>
          <a:xfrm>
            <a:off x="3511827" y="1726001"/>
            <a:ext cx="4943060" cy="49321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6BFFB84-E4B0-4369-BCA2-8CE658710F9D}"/>
              </a:ext>
            </a:extLst>
          </p:cNvPr>
          <p:cNvGrpSpPr/>
          <p:nvPr/>
        </p:nvGrpSpPr>
        <p:grpSpPr>
          <a:xfrm>
            <a:off x="6270733" y="6181241"/>
            <a:ext cx="1293042" cy="638553"/>
            <a:chOff x="660045" y="3606463"/>
            <a:chExt cx="2258952" cy="63855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21E587C3-F2BF-41B0-86CA-1C2D5FB1D4E7}"/>
                </a:ext>
              </a:extLst>
            </p:cNvPr>
            <p:cNvSpPr/>
            <p:nvPr/>
          </p:nvSpPr>
          <p:spPr>
            <a:xfrm>
              <a:off x="660045" y="3606463"/>
              <a:ext cx="2258952" cy="6385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634BA92-513C-4A35-9E52-04E7ACBA3B44}"/>
                </a:ext>
              </a:extLst>
            </p:cNvPr>
            <p:cNvSpPr/>
            <p:nvPr/>
          </p:nvSpPr>
          <p:spPr>
            <a:xfrm>
              <a:off x="660045" y="3694908"/>
              <a:ext cx="13019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วัฏจักรของน้ำ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97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597322C-DBE8-4DA2-9229-AC67EAA68DD3}"/>
              </a:ext>
            </a:extLst>
          </p:cNvPr>
          <p:cNvGrpSpPr/>
          <p:nvPr/>
        </p:nvGrpSpPr>
        <p:grpSpPr>
          <a:xfrm>
            <a:off x="116467" y="129457"/>
            <a:ext cx="5475950" cy="830997"/>
            <a:chOff x="116467" y="129457"/>
            <a:chExt cx="5475950" cy="830997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xmlns="" id="{411B86C9-218D-4D87-A2CC-88B5410F5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494" r="2426"/>
            <a:stretch/>
          </p:blipFill>
          <p:spPr>
            <a:xfrm>
              <a:off x="618676" y="162789"/>
              <a:ext cx="4973741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9252C777-29DA-4A65-8376-C8D37A708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6467" y="162789"/>
              <a:ext cx="827623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5F8D84B-B962-4438-A97A-78BD086F92B8}"/>
                </a:ext>
              </a:extLst>
            </p:cNvPr>
            <p:cNvSpPr txBox="1"/>
            <p:nvPr/>
          </p:nvSpPr>
          <p:spPr>
            <a:xfrm>
              <a:off x="297682" y="12945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A7DF60F-9E18-4C4D-9E92-4E9D121E87ED}"/>
                </a:ext>
              </a:extLst>
            </p:cNvPr>
            <p:cNvSpPr/>
            <p:nvPr/>
          </p:nvSpPr>
          <p:spPr>
            <a:xfrm>
              <a:off x="886611" y="280792"/>
              <a:ext cx="45913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เมฆ หมอก น้ำค้าง และน้ำค้างแข็ง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9B8779E-2E68-4B48-B74F-EB6F0C4909DC}"/>
              </a:ext>
            </a:extLst>
          </p:cNvPr>
          <p:cNvGrpSpPr/>
          <p:nvPr/>
        </p:nvGrpSpPr>
        <p:grpSpPr>
          <a:xfrm>
            <a:off x="128715" y="1669774"/>
            <a:ext cx="6358680" cy="2902226"/>
            <a:chOff x="128715" y="1669774"/>
            <a:chExt cx="6358680" cy="29022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1DFAA3A-3DA6-4CBB-BECA-54FEAE174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40CFF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28715" y="1669774"/>
              <a:ext cx="6358680" cy="290222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D49AE6D-13E7-43A8-91A8-1A0DC99C69C4}"/>
                </a:ext>
              </a:extLst>
            </p:cNvPr>
            <p:cNvSpPr/>
            <p:nvPr/>
          </p:nvSpPr>
          <p:spPr>
            <a:xfrm>
              <a:off x="492065" y="2059652"/>
              <a:ext cx="556872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เมื่อน้ำได้รับความร้อนจะกลายเป็นไอ แล้วไอน้ำในอากาศควบแน่นเป็นละอองน้ำเล็ก ๆ ทำให้เกิดเป็นเมฆ หมอก แล้วนักเรียนสงสัยหรือไม่ว่าน้ำค้าง และน้ำค้างแข็งเกิดขึ้นได้อย่างไร และการเกิดเมฆ หมอก น้ำค้าง และน้ำค้างแข็ง เหมือนหรือแตกต่างกันอย่างไร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1D8BBF-8050-4054-B635-4DCB9C9C04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85" y="8594"/>
            <a:ext cx="2580703" cy="69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2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ocean_sound_effect_hd_N2p-5LPnsJM">
            <a:hlinkClick r:id="" action="ppaction://media"/>
            <a:extLst>
              <a:ext uri="{FF2B5EF4-FFF2-40B4-BE49-F238E27FC236}">
                <a16:creationId xmlns:a16="http://schemas.microsoft.com/office/drawing/2014/main" xmlns="" id="{9EEAB568-71A7-4298-A1D8-3FEA3D0EB4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7" end="53282.4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3134" y="578103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F98520-FD17-448D-A89B-729EF8FD5F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11015" r="8369" b="49281"/>
          <a:stretch/>
        </p:blipFill>
        <p:spPr>
          <a:xfrm>
            <a:off x="-568391" y="0"/>
            <a:ext cx="10280782" cy="6858000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D005B10C-064A-41BC-842B-F0CCCB51DE6C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10" name="Google Shape;55;p4">
            <a:extLst>
              <a:ext uri="{FF2B5EF4-FFF2-40B4-BE49-F238E27FC236}">
                <a16:creationId xmlns:a16="http://schemas.microsoft.com/office/drawing/2014/main" xmlns="" id="{173FA623-D696-456A-A600-E0A908F87B41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EDBE8F35-728E-4E52-81EF-B2D14B399C0D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xmlns="" id="{9A9A0BC2-73F8-4B11-B225-E0CE15A7255B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xmlns="" id="{E6883235-1FF0-4D43-AD59-C94B5D1D140D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xmlns="" id="{65B2C50F-AC81-4A89-8F11-5168B6F5A0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xmlns="" id="{DFD5EAE5-5B3C-4C81-AAA6-8562C44EC9FB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45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ind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FBEA2263-861F-414E-9247-3527452B9F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9" end="25255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3750" y="5980930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4F230C2-39B8-4010-A3FA-4313986D4CF0}"/>
              </a:ext>
            </a:extLst>
          </p:cNvPr>
          <p:cNvGrpSpPr/>
          <p:nvPr/>
        </p:nvGrpSpPr>
        <p:grpSpPr>
          <a:xfrm>
            <a:off x="-199208" y="0"/>
            <a:ext cx="9542414" cy="7543801"/>
            <a:chOff x="-199208" y="0"/>
            <a:chExt cx="9542414" cy="7543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1758D05-EE9B-4A91-87B7-22C67C965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1" t="56068" r="8571" b="10599"/>
            <a:stretch/>
          </p:blipFill>
          <p:spPr>
            <a:xfrm>
              <a:off x="-145752" y="0"/>
              <a:ext cx="9435503" cy="530237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7632526-4868-4DF3-AF4F-3271D27B79CD}"/>
                </a:ext>
              </a:extLst>
            </p:cNvPr>
            <p:cNvSpPr/>
            <p:nvPr/>
          </p:nvSpPr>
          <p:spPr>
            <a:xfrm>
              <a:off x="-199208" y="5149517"/>
              <a:ext cx="9542414" cy="2394284"/>
            </a:xfrm>
            <a:prstGeom prst="rect">
              <a:avLst/>
            </a:prstGeom>
            <a:solidFill>
              <a:srgbClr val="674B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1EFB1079-B0B8-4CAF-9F4A-9345B150DEC1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12" name="Google Shape;55;p4">
            <a:extLst>
              <a:ext uri="{FF2B5EF4-FFF2-40B4-BE49-F238E27FC236}">
                <a16:creationId xmlns:a16="http://schemas.microsoft.com/office/drawing/2014/main" xmlns="" id="{BC04D29C-5805-4C2E-975B-7B83E44CEA24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AE52501F-E225-4CCA-8FED-6F6CBEB842E1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4" name="กลุ่ม 11">
            <a:extLst>
              <a:ext uri="{FF2B5EF4-FFF2-40B4-BE49-F238E27FC236}">
                <a16:creationId xmlns:a16="http://schemas.microsoft.com/office/drawing/2014/main" xmlns="" id="{15E91264-36F3-4128-8D40-1C056EC21A54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5" name="สี่เหลี่ยมผืนผ้า 12">
              <a:extLst>
                <a:ext uri="{FF2B5EF4-FFF2-40B4-BE49-F238E27FC236}">
                  <a16:creationId xmlns:a16="http://schemas.microsoft.com/office/drawing/2014/main" xmlns="" id="{A094827F-0F94-4EEC-A50B-DD9220D328CD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6" name="รูปภาพ 13">
              <a:extLst>
                <a:ext uri="{FF2B5EF4-FFF2-40B4-BE49-F238E27FC236}">
                  <a16:creationId xmlns:a16="http://schemas.microsoft.com/office/drawing/2014/main" xmlns="" id="{E8C699A1-0D42-445E-8F96-30D6A9341C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7" name="วงรี 14">
              <a:extLst>
                <a:ext uri="{FF2B5EF4-FFF2-40B4-BE49-F238E27FC236}">
                  <a16:creationId xmlns:a16="http://schemas.microsoft.com/office/drawing/2014/main" xmlns="" id="{0C26981C-F45C-4F75-9B1C-76B3DF4CFB75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64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1D5E6E-832F-4331-B702-811696382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18761" r="61998"/>
          <a:stretch/>
        </p:blipFill>
        <p:spPr>
          <a:xfrm>
            <a:off x="0" y="363071"/>
            <a:ext cx="2770094" cy="2552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61EE94-BB86-4124-809D-7620D13800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 r="87612"/>
          <a:stretch/>
        </p:blipFill>
        <p:spPr>
          <a:xfrm>
            <a:off x="3770194" y="2674170"/>
            <a:ext cx="1603612" cy="4284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99B3F9-23B1-4499-B870-2510D648D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3" t="51282" r="57518" b="31174"/>
          <a:stretch/>
        </p:blipFill>
        <p:spPr>
          <a:xfrm>
            <a:off x="2770094" y="1385047"/>
            <a:ext cx="470647" cy="5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DD2E25-7E52-4FEA-AD84-AA444A80B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1" t="18761" r="31860"/>
          <a:stretch/>
        </p:blipFill>
        <p:spPr>
          <a:xfrm>
            <a:off x="3240740" y="363071"/>
            <a:ext cx="2696360" cy="2552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33EB986-1D10-4828-BD51-549DFBE6F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0" t="51282" r="27915" b="31174"/>
          <a:stretch/>
        </p:blipFill>
        <p:spPr>
          <a:xfrm>
            <a:off x="5937100" y="1385048"/>
            <a:ext cx="414714" cy="551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F3BE0F-6E2B-4D56-92EE-1C086BE8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6" t="18761" r="1343"/>
          <a:stretch/>
        </p:blipFill>
        <p:spPr>
          <a:xfrm>
            <a:off x="6351814" y="363071"/>
            <a:ext cx="2792186" cy="2552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13108F-8A83-47A1-A16D-B3E9A7B803B6}"/>
              </a:ext>
            </a:extLst>
          </p:cNvPr>
          <p:cNvSpPr txBox="1"/>
          <p:nvPr/>
        </p:nvSpPr>
        <p:spPr>
          <a:xfrm>
            <a:off x="5473268" y="5984151"/>
            <a:ext cx="2068982" cy="510778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400" dirty="0">
                <a:latin typeface="TH Sarabun New" panose="020B0604020202020204" charset="-34"/>
                <a:cs typeface="TH Sarabun New" panose="020B0604020202020204" charset="-34"/>
              </a:rPr>
              <a:t>กระบวนการเกิดน้ำค้าง</a:t>
            </a:r>
            <a:endParaRPr lang="en-US" sz="2400" dirty="0">
              <a:latin typeface="TH Sarabun New" panose="020B0604020202020204" charset="-34"/>
              <a:cs typeface="TH Sarabun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519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93198F-CAB2-4C71-A448-B6FA9601EB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8" r="14033" b="72973"/>
          <a:stretch/>
        </p:blipFill>
        <p:spPr>
          <a:xfrm>
            <a:off x="4770783" y="0"/>
            <a:ext cx="2358888" cy="1855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156E9E-4074-449D-9736-595D9492A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9" r="86340" b="50000"/>
          <a:stretch/>
        </p:blipFill>
        <p:spPr>
          <a:xfrm>
            <a:off x="304023" y="1073425"/>
            <a:ext cx="1710306" cy="424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D751BB-2CE6-4BDC-9827-A1F8227CD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54" t="13913" b="50000"/>
          <a:stretch/>
        </p:blipFill>
        <p:spPr>
          <a:xfrm>
            <a:off x="7142925" y="834888"/>
            <a:ext cx="1782122" cy="4479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71DDAA-E0BE-4CF6-A134-FDAC50F1E7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6" t="27053" r="27916" b="62126"/>
          <a:stretch/>
        </p:blipFill>
        <p:spPr>
          <a:xfrm>
            <a:off x="5618922" y="1855304"/>
            <a:ext cx="516835" cy="742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898D45-324D-4424-9898-C7431F74F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5" t="37874" r="14033" b="36111"/>
          <a:stretch/>
        </p:blipFill>
        <p:spPr>
          <a:xfrm>
            <a:off x="4770781" y="2597426"/>
            <a:ext cx="2358889" cy="1784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6CB084-3610-4EA2-A07C-DF5FE391C5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0" t="63889" r="24661" b="25290"/>
          <a:stretch/>
        </p:blipFill>
        <p:spPr>
          <a:xfrm>
            <a:off x="5768787" y="4381500"/>
            <a:ext cx="605119" cy="742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DF5791-9DAB-4CE7-AFD3-E8212F9D41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1" t="72947" r="33169"/>
          <a:stretch/>
        </p:blipFill>
        <p:spPr>
          <a:xfrm>
            <a:off x="3375214" y="5002696"/>
            <a:ext cx="2393574" cy="1855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01165A-5228-40D9-A32D-E1DCB16AD4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6" t="63889" r="59455" b="27053"/>
          <a:stretch/>
        </p:blipFill>
        <p:spPr>
          <a:xfrm>
            <a:off x="3021497" y="4381500"/>
            <a:ext cx="878150" cy="621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667279-F921-4B8B-AC7B-EC84A6E3A4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37875" r="52795" b="36110"/>
          <a:stretch/>
        </p:blipFill>
        <p:spPr>
          <a:xfrm>
            <a:off x="2027583" y="2597426"/>
            <a:ext cx="2345635" cy="1784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C5B91F2-104B-4790-9A78-4507C05479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0" t="27053" r="64722" b="62126"/>
          <a:stretch/>
        </p:blipFill>
        <p:spPr>
          <a:xfrm>
            <a:off x="2862467" y="1855304"/>
            <a:ext cx="662611" cy="7421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50C104-D8A5-4F21-9B57-CF44A59982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r="52122" b="72947"/>
          <a:stretch/>
        </p:blipFill>
        <p:spPr>
          <a:xfrm>
            <a:off x="2027583" y="0"/>
            <a:ext cx="2393574" cy="18553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C1617C-7018-484E-B04E-8F5C65BCEA26}"/>
              </a:ext>
            </a:extLst>
          </p:cNvPr>
          <p:cNvSpPr txBox="1"/>
          <p:nvPr/>
        </p:nvSpPr>
        <p:spPr>
          <a:xfrm>
            <a:off x="5877339" y="6125818"/>
            <a:ext cx="2397419" cy="510778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400" dirty="0">
                <a:latin typeface="TH Sarabun New" panose="020B0604020202020204" charset="-34"/>
                <a:cs typeface="TH Sarabun New" panose="020B0604020202020204" charset="-34"/>
              </a:rPr>
              <a:t>กระบวนการเกิดน้ำค้างแข็ง</a:t>
            </a:r>
            <a:endParaRPr lang="en-US" sz="2400" dirty="0">
              <a:latin typeface="TH Sarabun New" panose="020B0604020202020204" charset="-34"/>
              <a:cs typeface="TH Sarabun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114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Badg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D71F8F05-6246-47AF-9E68-E57F6C93F792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270</TotalTime>
  <Words>566</Words>
  <Application>Microsoft Office PowerPoint</Application>
  <PresentationFormat>On-screen Show (4:3)</PresentationFormat>
  <Paragraphs>193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Angsana New</vt:lpstr>
      <vt:lpstr>Cordia New</vt:lpstr>
      <vt:lpstr>Impact</vt:lpstr>
      <vt:lpstr>Calibri</vt:lpstr>
      <vt:lpstr>Wingdings 3</vt:lpstr>
      <vt:lpstr>Gill Sans MT</vt:lpstr>
      <vt:lpstr>TH Sarabun New</vt:lpstr>
      <vt:lpstr>TH NiramitIT๙</vt:lpstr>
      <vt:lpstr>Calibri Light</vt:lpstr>
      <vt:lpstr>Tw Cen MT</vt:lpstr>
      <vt:lpstr>Sarabun</vt:lpstr>
      <vt:lpstr>Droplet</vt:lpstr>
      <vt:lpstr>Badge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28</cp:revision>
  <dcterms:created xsi:type="dcterms:W3CDTF">2019-09-14T17:22:47Z</dcterms:created>
  <dcterms:modified xsi:type="dcterms:W3CDTF">2019-12-23T03:40:45Z</dcterms:modified>
</cp:coreProperties>
</file>