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7" r:id="rId1"/>
    <p:sldMasterId id="2147483746" r:id="rId2"/>
    <p:sldMasterId id="2147483758" r:id="rId3"/>
  </p:sldMasterIdLst>
  <p:sldIdLst>
    <p:sldId id="277" r:id="rId4"/>
    <p:sldId id="256" r:id="rId5"/>
    <p:sldId id="258" r:id="rId6"/>
    <p:sldId id="259" r:id="rId7"/>
    <p:sldId id="261" r:id="rId8"/>
    <p:sldId id="260" r:id="rId9"/>
    <p:sldId id="262" r:id="rId10"/>
    <p:sldId id="263" r:id="rId11"/>
    <p:sldId id="264" r:id="rId12"/>
    <p:sldId id="266" r:id="rId13"/>
    <p:sldId id="265" r:id="rId14"/>
    <p:sldId id="257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6858000" type="screen4x3"/>
  <p:notesSz cx="6858000" cy="9144000"/>
  <p:embeddedFontLst>
    <p:embeddedFont>
      <p:font typeface="Angsana New" pitchFamily="18" charset="-34"/>
      <p:regular r:id="rId26"/>
      <p:bold r:id="rId27"/>
      <p:italic r:id="rId28"/>
      <p:boldItalic r:id="rId29"/>
    </p:embeddedFont>
    <p:embeddedFont>
      <p:font typeface="Cordia New" pitchFamily="34" charset="-34"/>
      <p:regular r:id="rId30"/>
      <p:bold r:id="rId31"/>
      <p:italic r:id="rId32"/>
      <p:boldItalic r:id="rId33"/>
    </p:embeddedFont>
    <p:embeddedFont>
      <p:font typeface="Impact" pitchFamily="34" charset="0"/>
      <p:regular r:id="rId34"/>
    </p:embeddedFon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Wingdings 3" pitchFamily="18" charset="2"/>
      <p:regular r:id="rId39"/>
    </p:embeddedFont>
    <p:embeddedFont>
      <p:font typeface="Gill Sans MT" pitchFamily="34" charset="0"/>
      <p:regular r:id="rId40"/>
      <p:bold r:id="rId41"/>
      <p:italic r:id="rId42"/>
      <p:boldItalic r:id="rId43"/>
    </p:embeddedFont>
    <p:embeddedFont>
      <p:font typeface="TH Sarabun New" pitchFamily="34" charset="-34"/>
      <p:regular r:id="rId44"/>
      <p:bold r:id="rId45"/>
      <p:italic r:id="rId46"/>
      <p:boldItalic r:id="rId47"/>
    </p:embeddedFont>
    <p:embeddedFont>
      <p:font typeface="TH NiramitIT๙" charset="-34"/>
      <p:regular r:id="rId48"/>
      <p:bold r:id="rId49"/>
      <p:italic r:id="rId50"/>
    </p:embeddedFont>
    <p:embeddedFont>
      <p:font typeface="Calibri Light" pitchFamily="34" charset="0"/>
      <p:regular r:id="rId51"/>
      <p:italic r:id="rId52"/>
    </p:embeddedFont>
    <p:embeddedFont>
      <p:font typeface="Tw Cen MT" pitchFamily="34" charset="0"/>
      <p:regular r:id="rId53"/>
      <p:bold r:id="rId54"/>
      <p:italic r:id="rId55"/>
      <p:boldItalic r:id="rId5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8B2BA"/>
    <a:srgbClr val="FA9D3E"/>
    <a:srgbClr val="F37A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5" autoAdjust="0"/>
    <p:restoredTop sz="94660"/>
  </p:normalViewPr>
  <p:slideViewPr>
    <p:cSldViewPr snapToGrid="0">
      <p:cViewPr>
        <p:scale>
          <a:sx n="88" d="100"/>
          <a:sy n="88" d="100"/>
        </p:scale>
        <p:origin x="-132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8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font" Target="fonts/font30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4.fntdata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font" Target="fonts/font28.fntdata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56" Type="http://schemas.openxmlformats.org/officeDocument/2006/relationships/font" Target="fonts/font31.fntdata"/><Relationship Id="rId8" Type="http://schemas.openxmlformats.org/officeDocument/2006/relationships/slide" Target="slides/slide5.xml"/><Relationship Id="rId51" Type="http://schemas.openxmlformats.org/officeDocument/2006/relationships/font" Target="fonts/font26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59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font" Target="fonts/font16.fntdata"/><Relationship Id="rId54" Type="http://schemas.openxmlformats.org/officeDocument/2006/relationships/font" Target="fonts/font2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font" Target="fonts/font27.fntdata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12C4-2B91-4031-BCB8-474A305CCBF3}" type="datetimeFigureOut">
              <a:rPr lang="th-TH" smtClean="0"/>
              <a:t>23/12/62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D593-3F05-4992-9E99-47E066735F84}" type="slidenum">
              <a:rPr lang="th-TH" smtClean="0"/>
              <a:t>‹#›</a:t>
            </a:fld>
            <a:endParaRPr lang="th-TH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85BAF55F-21AC-4B39-A154-45448DF46D85}"/>
              </a:ext>
            </a:extLst>
          </p:cNvPr>
          <p:cNvSpPr txBox="1">
            <a:spLocks/>
          </p:cNvSpPr>
          <p:nvPr userDrawn="1"/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53F1A3-0EF8-4CF7-A0D7-97B60401BD06}" type="datetime1">
              <a:rPr lang="th-TH" smtClean="0"/>
              <a:pPr/>
              <a:t>23/12/62</a:t>
            </a:fld>
            <a:endParaRPr lang="th-TH"/>
          </a:p>
        </p:txBody>
      </p:sp>
      <p:sp>
        <p:nvSpPr>
          <p:cNvPr id="13" name="Google Shape;55;p4">
            <a:extLst>
              <a:ext uri="{FF2B5EF4-FFF2-40B4-BE49-F238E27FC236}">
                <a16:creationId xmlns:a16="http://schemas.microsoft.com/office/drawing/2014/main" xmlns="" id="{6951B769-CCC5-4BD9-A6B3-3DDC7D2F40F1}"/>
              </a:ext>
            </a:extLst>
          </p:cNvPr>
          <p:cNvSpPr/>
          <p:nvPr userDrawn="1"/>
        </p:nvSpPr>
        <p:spPr>
          <a:xfrm>
            <a:off x="8458200" y="6210603"/>
            <a:ext cx="620156" cy="606237"/>
          </a:xfrm>
          <a:prstGeom prst="ellipse">
            <a:avLst/>
          </a:prstGeom>
          <a:solidFill>
            <a:srgbClr val="FF6600"/>
          </a:solidFill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xmlns="" id="{0296B3EE-ABD1-4DFA-9B3B-7623090A23DD}"/>
              </a:ext>
            </a:extLst>
          </p:cNvPr>
          <p:cNvSpPr txBox="1">
            <a:spLocks/>
          </p:cNvSpPr>
          <p:nvPr userDrawn="1"/>
        </p:nvSpPr>
        <p:spPr>
          <a:xfrm>
            <a:off x="8242942" y="6285730"/>
            <a:ext cx="1050672" cy="454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ea typeface="+mn-ea"/>
                <a:cs typeface="TH NiramitIT๙" panose="02000506000000020004" pitchFamily="2" charset="-34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75577-1048-4332-B841-95528600E26E}" type="slidenum">
              <a:rPr kumimoji="0" lang="th-TH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NiramitIT๙" panose="02000506000000020004" pitchFamily="2" charset="-34"/>
                <a:ea typeface="+mn-ea"/>
                <a:cs typeface="TH NiramitIT๙" panose="02000506000000020004" pitchFamily="2" charset="-34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NiramitIT๙" panose="02000506000000020004" pitchFamily="2" charset="-34"/>
              <a:ea typeface="+mn-ea"/>
              <a:cs typeface="TH NiramitIT๙" panose="02000506000000020004" pitchFamily="2" charset="-34"/>
            </a:endParaRPr>
          </a:p>
        </p:txBody>
      </p:sp>
      <p:grpSp>
        <p:nvGrpSpPr>
          <p:cNvPr id="15" name="กลุ่ม 11">
            <a:extLst>
              <a:ext uri="{FF2B5EF4-FFF2-40B4-BE49-F238E27FC236}">
                <a16:creationId xmlns:a16="http://schemas.microsoft.com/office/drawing/2014/main" xmlns="" id="{4F43743C-383D-4A57-8FD9-A1164C639CB8}"/>
              </a:ext>
            </a:extLst>
          </p:cNvPr>
          <p:cNvGrpSpPr/>
          <p:nvPr userDrawn="1"/>
        </p:nvGrpSpPr>
        <p:grpSpPr>
          <a:xfrm>
            <a:off x="8792" y="6155443"/>
            <a:ext cx="3468599" cy="652605"/>
            <a:chOff x="281237" y="58440"/>
            <a:chExt cx="7697252" cy="1551688"/>
          </a:xfrm>
        </p:grpSpPr>
        <p:sp>
          <p:nvSpPr>
            <p:cNvPr id="16" name="สี่เหลี่ยมผืนผ้า 12">
              <a:extLst>
                <a:ext uri="{FF2B5EF4-FFF2-40B4-BE49-F238E27FC236}">
                  <a16:creationId xmlns:a16="http://schemas.microsoft.com/office/drawing/2014/main" xmlns="" id="{85E8692B-CB9B-4DBF-9098-A89E9A6B1099}"/>
                </a:ext>
              </a:extLst>
            </p:cNvPr>
            <p:cNvSpPr/>
            <p:nvPr userDrawn="1"/>
          </p:nvSpPr>
          <p:spPr>
            <a:xfrm>
              <a:off x="1552718" y="424182"/>
              <a:ext cx="5303800" cy="933571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h-TH" sz="22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วิทยาศาสตร์และเทคโนโลยี</a:t>
              </a:r>
              <a:endParaRPr lang="en-US" sz="22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17" name="รูปภาพ 13">
              <a:extLst>
                <a:ext uri="{FF2B5EF4-FFF2-40B4-BE49-F238E27FC236}">
                  <a16:creationId xmlns:a16="http://schemas.microsoft.com/office/drawing/2014/main" xmlns="" id="{F8D3EDDC-7D8B-41A5-82E4-22C205D01C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194" b="96998" l="952" r="97884">
                          <a14:foregroundMark x1="47725" y1="25982" x2="63280" y2="43649"/>
                          <a14:foregroundMark x1="63280" y1="43649" x2="67302" y2="73903"/>
                          <a14:foregroundMark x1="49735" y1="24134" x2="70899" y2="31293"/>
                          <a14:foregroundMark x1="70899" y1="31293" x2="77037" y2="36259"/>
                          <a14:foregroundMark x1="53968" y1="18476" x2="77989" y2="33372"/>
                          <a14:foregroundMark x1="67090" y1="17783" x2="80635" y2="38453"/>
                          <a14:foregroundMark x1="80635" y1="38453" x2="82116" y2="44226"/>
                          <a14:foregroundMark x1="87619" y1="27945" x2="76402" y2="12702"/>
                          <a14:foregroundMark x1="76402" y1="12702" x2="60317" y2="4042"/>
                          <a14:foregroundMark x1="60317" y1="4042" x2="42857" y2="5889"/>
                          <a14:foregroundMark x1="42857" y1="5889" x2="28042" y2="15589"/>
                          <a14:foregroundMark x1="28042" y1="15589" x2="17037" y2="30139"/>
                          <a14:foregroundMark x1="17037" y1="30139" x2="13651" y2="51848"/>
                          <a14:foregroundMark x1="13651" y1="51848" x2="16931" y2="69861"/>
                          <a14:foregroundMark x1="16931" y1="69861" x2="27407" y2="86028"/>
                          <a14:foregroundMark x1="27407" y1="86028" x2="43704" y2="94111"/>
                          <a14:foregroundMark x1="43704" y1="94111" x2="60423" y2="93995"/>
                          <a14:foregroundMark x1="60423" y1="93995" x2="77672" y2="88337"/>
                          <a14:foregroundMark x1="77672" y1="88337" x2="88677" y2="74711"/>
                          <a14:foregroundMark x1="88677" y1="74711" x2="95450" y2="57852"/>
                          <a14:foregroundMark x1="95450" y1="57852" x2="94286" y2="38222"/>
                          <a14:foregroundMark x1="94286" y1="38222" x2="87937" y2="25520"/>
                          <a14:foregroundMark x1="93439" y1="39145" x2="95238" y2="58776"/>
                          <a14:foregroundMark x1="95344" y1="43418" x2="98095" y2="52194"/>
                          <a14:foregroundMark x1="77884" y1="16513" x2="61058" y2="5658"/>
                          <a14:foregroundMark x1="61058" y1="5658" x2="44444" y2="4850"/>
                          <a14:foregroundMark x1="44444" y1="4850" x2="34815" y2="9007"/>
                          <a14:foregroundMark x1="75556" y1="83949" x2="60741" y2="94111"/>
                          <a14:foregroundMark x1="60741" y1="94111" x2="43810" y2="92956"/>
                          <a14:foregroundMark x1="43810" y1="92956" x2="41799" y2="91686"/>
                          <a14:foregroundMark x1="43492" y1="92841" x2="60212" y2="95381"/>
                          <a14:foregroundMark x1="60212" y1="95381" x2="60847" y2="95266"/>
                          <a14:foregroundMark x1="27407" y1="77367" x2="40106" y2="89261"/>
                          <a14:foregroundMark x1="24127" y1="73557" x2="36931" y2="87760"/>
                          <a14:foregroundMark x1="36931" y1="87760" x2="40952" y2="89145"/>
                          <a14:foregroundMark x1="31111" y1="48152" x2="38624" y2="65012"/>
                          <a14:foregroundMark x1="38624" y1="65012" x2="63175" y2="87875"/>
                          <a14:foregroundMark x1="18519" y1="51155" x2="23492" y2="30370"/>
                          <a14:foregroundMark x1="23492" y1="30370" x2="37460" y2="15820"/>
                          <a14:foregroundMark x1="37460" y1="15820" x2="56720" y2="10624"/>
                          <a14:foregroundMark x1="56720" y1="10624" x2="62116" y2="11085"/>
                          <a14:foregroundMark x1="38307" y1="10508" x2="56190" y2="8199"/>
                          <a14:foregroundMark x1="56190" y1="8199" x2="56190" y2="8199"/>
                          <a14:foregroundMark x1="13439" y1="42379" x2="5608" y2="41686"/>
                          <a14:foregroundMark x1="29947" y1="33718" x2="30582" y2="59469"/>
                          <a14:foregroundMark x1="12275" y1="48961" x2="10476" y2="53811"/>
                          <a14:foregroundMark x1="12698" y1="52540" x2="12487" y2="65012"/>
                          <a14:foregroundMark x1="12593" y1="64434" x2="19788" y2="79561"/>
                          <a14:foregroundMark x1="19153" y1="77367" x2="29206" y2="89145"/>
                          <a14:foregroundMark x1="20741" y1="76328" x2="31217" y2="90416"/>
                          <a14:foregroundMark x1="31217" y1="90416" x2="31429" y2="90416"/>
                          <a14:foregroundMark x1="19471" y1="79099" x2="29418" y2="89376"/>
                          <a14:foregroundMark x1="54392" y1="67436" x2="62751" y2="80023"/>
                          <a14:foregroundMark x1="43280" y1="94919" x2="60000" y2="97113"/>
                          <a14:foregroundMark x1="60000" y1="97113" x2="64127" y2="96305"/>
                          <a14:foregroundMark x1="46243" y1="95497" x2="63175" y2="96074"/>
                          <a14:foregroundMark x1="63175" y1="96074" x2="71852" y2="93303"/>
                          <a14:foregroundMark x1="45291" y1="95727" x2="62011" y2="96998"/>
                          <a14:foregroundMark x1="62011" y1="96998" x2="70688" y2="93880"/>
                          <a14:foregroundMark x1="10688" y1="41570" x2="16825" y2="25058"/>
                          <a14:foregroundMark x1="16296" y1="25520" x2="27407" y2="12009"/>
                          <a14:foregroundMark x1="27407" y1="12009" x2="41481" y2="4273"/>
                          <a14:foregroundMark x1="40635" y1="4157" x2="57249" y2="2194"/>
                          <a14:foregroundMark x1="57249" y1="2194" x2="64550" y2="3695"/>
                          <a14:foregroundMark x1="3492" y1="41570" x2="952" y2="413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37" y="58440"/>
              <a:ext cx="1574266" cy="1536512"/>
            </a:xfrm>
            <a:prstGeom prst="rect">
              <a:avLst/>
            </a:prstGeom>
          </p:spPr>
        </p:pic>
        <p:sp>
          <p:nvSpPr>
            <p:cNvPr id="18" name="วงรี 14">
              <a:extLst>
                <a:ext uri="{FF2B5EF4-FFF2-40B4-BE49-F238E27FC236}">
                  <a16:creationId xmlns:a16="http://schemas.microsoft.com/office/drawing/2014/main" xmlns="" id="{56D856EB-A5C0-4BD2-BAAF-703FD6B4846B}"/>
                </a:ext>
              </a:extLst>
            </p:cNvPr>
            <p:cNvSpPr/>
            <p:nvPr userDrawn="1"/>
          </p:nvSpPr>
          <p:spPr>
            <a:xfrm>
              <a:off x="6620212" y="168688"/>
              <a:ext cx="1358277" cy="1441440"/>
            </a:xfrm>
            <a:prstGeom prst="ellipse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9728" rIns="0" bIns="411480" rtlCol="0" anchor="t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h-TH" sz="24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</a:t>
              </a:r>
              <a:r>
                <a:rPr lang="en-US" sz="24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.</a:t>
              </a:r>
              <a:r>
                <a:rPr lang="th-TH" sz="24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๕</a:t>
              </a:r>
              <a:endParaRPr lang="en-US" sz="2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842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12C4-2B91-4031-BCB8-474A305CCBF3}" type="datetimeFigureOut">
              <a:rPr lang="th-TH" smtClean="0"/>
              <a:t>23/12/62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D593-3F05-4992-9E99-47E066735F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280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12C4-2B91-4031-BCB8-474A305CCBF3}" type="datetimeFigureOut">
              <a:rPr lang="th-TH" smtClean="0"/>
              <a:t>23/12/62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D593-3F05-4992-9E99-47E066735F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7961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12C4-2B91-4031-BCB8-474A305CCBF3}" type="datetimeFigureOut">
              <a:rPr lang="th-TH" smtClean="0"/>
              <a:t>23/12/62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D593-3F05-4992-9E99-47E066735F84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2010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12C4-2B91-4031-BCB8-474A305CCBF3}" type="datetimeFigureOut">
              <a:rPr lang="th-TH" smtClean="0"/>
              <a:t>23/12/62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D593-3F05-4992-9E99-47E066735F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691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12C4-2B91-4031-BCB8-474A305CCBF3}" type="datetimeFigureOut">
              <a:rPr lang="th-TH" smtClean="0"/>
              <a:t>23/12/62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D593-3F05-4992-9E99-47E066735F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224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12C4-2B91-4031-BCB8-474A305CCBF3}" type="datetimeFigureOut">
              <a:rPr lang="th-TH" smtClean="0"/>
              <a:t>23/12/62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D593-3F05-4992-9E99-47E066735F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151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12C4-2B91-4031-BCB8-474A305CCBF3}" type="datetimeFigureOut">
              <a:rPr lang="th-TH" smtClean="0"/>
              <a:t>23/12/62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D593-3F05-4992-9E99-47E066735F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7696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12C4-2B91-4031-BCB8-474A305CCBF3}" type="datetimeFigureOut">
              <a:rPr lang="th-TH" smtClean="0"/>
              <a:t>23/12/62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D593-3F05-4992-9E99-47E066735F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0455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12C4-2B91-4031-BCB8-474A305CCBF3}" type="datetimeFigureOut">
              <a:rPr lang="th-TH" smtClean="0"/>
              <a:t>23/12/62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D593-3F05-4992-9E99-47E066735F84}" type="slidenum">
              <a:rPr lang="th-TH" smtClean="0"/>
              <a:t>‹#›</a:t>
            </a:fld>
            <a:endParaRPr lang="th-TH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E87014C4-06B1-4444-8FBE-152D360A6D38}"/>
              </a:ext>
            </a:extLst>
          </p:cNvPr>
          <p:cNvSpPr txBox="1">
            <a:spLocks/>
          </p:cNvSpPr>
          <p:nvPr userDrawn="1"/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53F1A3-0EF8-4CF7-A0D7-97B60401BD06}" type="datetime1">
              <a:rPr lang="th-TH" smtClean="0"/>
              <a:pPr/>
              <a:t>23/12/62</a:t>
            </a:fld>
            <a:endParaRPr lang="th-TH"/>
          </a:p>
        </p:txBody>
      </p:sp>
      <p:sp>
        <p:nvSpPr>
          <p:cNvPr id="11" name="Google Shape;55;p4">
            <a:extLst>
              <a:ext uri="{FF2B5EF4-FFF2-40B4-BE49-F238E27FC236}">
                <a16:creationId xmlns:a16="http://schemas.microsoft.com/office/drawing/2014/main" xmlns="" id="{7283FCEC-5947-4CDC-A90F-F5535F916BC3}"/>
              </a:ext>
            </a:extLst>
          </p:cNvPr>
          <p:cNvSpPr/>
          <p:nvPr userDrawn="1"/>
        </p:nvSpPr>
        <p:spPr>
          <a:xfrm>
            <a:off x="8458200" y="6210603"/>
            <a:ext cx="620156" cy="606237"/>
          </a:xfrm>
          <a:prstGeom prst="ellipse">
            <a:avLst/>
          </a:prstGeom>
          <a:solidFill>
            <a:srgbClr val="FF6600"/>
          </a:solidFill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83910151-33EB-47C2-AC8D-93B8B6251155}"/>
              </a:ext>
            </a:extLst>
          </p:cNvPr>
          <p:cNvSpPr txBox="1">
            <a:spLocks/>
          </p:cNvSpPr>
          <p:nvPr userDrawn="1"/>
        </p:nvSpPr>
        <p:spPr>
          <a:xfrm>
            <a:off x="8242942" y="6285730"/>
            <a:ext cx="1050672" cy="454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ea typeface="+mn-ea"/>
                <a:cs typeface="TH NiramitIT๙" panose="02000506000000020004" pitchFamily="2" charset="-34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75577-1048-4332-B841-95528600E26E}" type="slidenum">
              <a:rPr kumimoji="0" lang="th-TH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NiramitIT๙" panose="02000506000000020004" pitchFamily="2" charset="-34"/>
                <a:ea typeface="+mn-ea"/>
                <a:cs typeface="TH NiramitIT๙" panose="02000506000000020004" pitchFamily="2" charset="-34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NiramitIT๙" panose="02000506000000020004" pitchFamily="2" charset="-34"/>
              <a:ea typeface="+mn-ea"/>
              <a:cs typeface="TH NiramitIT๙" panose="02000506000000020004" pitchFamily="2" charset="-34"/>
            </a:endParaRPr>
          </a:p>
        </p:txBody>
      </p:sp>
      <p:grpSp>
        <p:nvGrpSpPr>
          <p:cNvPr id="13" name="กลุ่ม 11">
            <a:extLst>
              <a:ext uri="{FF2B5EF4-FFF2-40B4-BE49-F238E27FC236}">
                <a16:creationId xmlns:a16="http://schemas.microsoft.com/office/drawing/2014/main" xmlns="" id="{A293C47C-62BC-4E38-A028-2948CF1B791B}"/>
              </a:ext>
            </a:extLst>
          </p:cNvPr>
          <p:cNvGrpSpPr/>
          <p:nvPr userDrawn="1"/>
        </p:nvGrpSpPr>
        <p:grpSpPr>
          <a:xfrm>
            <a:off x="8792" y="6155443"/>
            <a:ext cx="3468599" cy="652605"/>
            <a:chOff x="281237" y="58440"/>
            <a:chExt cx="7697252" cy="1551688"/>
          </a:xfrm>
        </p:grpSpPr>
        <p:sp>
          <p:nvSpPr>
            <p:cNvPr id="14" name="สี่เหลี่ยมผืนผ้า 12">
              <a:extLst>
                <a:ext uri="{FF2B5EF4-FFF2-40B4-BE49-F238E27FC236}">
                  <a16:creationId xmlns:a16="http://schemas.microsoft.com/office/drawing/2014/main" xmlns="" id="{8B429A76-9BEA-4972-8F22-235E29352B46}"/>
                </a:ext>
              </a:extLst>
            </p:cNvPr>
            <p:cNvSpPr/>
            <p:nvPr userDrawn="1"/>
          </p:nvSpPr>
          <p:spPr>
            <a:xfrm>
              <a:off x="1552718" y="424182"/>
              <a:ext cx="5303800" cy="933571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h-TH" sz="22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วิทยาศาสตร์และเทคโนโลยี</a:t>
              </a:r>
              <a:endParaRPr lang="en-US" sz="22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15" name="รูปภาพ 13">
              <a:extLst>
                <a:ext uri="{FF2B5EF4-FFF2-40B4-BE49-F238E27FC236}">
                  <a16:creationId xmlns:a16="http://schemas.microsoft.com/office/drawing/2014/main" xmlns="" id="{4F49961E-4424-4537-BD6F-B249DBC370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94" b="96998" l="952" r="97884">
                          <a14:foregroundMark x1="47725" y1="25982" x2="63280" y2="43649"/>
                          <a14:foregroundMark x1="63280" y1="43649" x2="67302" y2="73903"/>
                          <a14:foregroundMark x1="49735" y1="24134" x2="70899" y2="31293"/>
                          <a14:foregroundMark x1="70899" y1="31293" x2="77037" y2="36259"/>
                          <a14:foregroundMark x1="53968" y1="18476" x2="77989" y2="33372"/>
                          <a14:foregroundMark x1="67090" y1="17783" x2="80635" y2="38453"/>
                          <a14:foregroundMark x1="80635" y1="38453" x2="82116" y2="44226"/>
                          <a14:foregroundMark x1="87619" y1="27945" x2="76402" y2="12702"/>
                          <a14:foregroundMark x1="76402" y1="12702" x2="60317" y2="4042"/>
                          <a14:foregroundMark x1="60317" y1="4042" x2="42857" y2="5889"/>
                          <a14:foregroundMark x1="42857" y1="5889" x2="28042" y2="15589"/>
                          <a14:foregroundMark x1="28042" y1="15589" x2="17037" y2="30139"/>
                          <a14:foregroundMark x1="17037" y1="30139" x2="13651" y2="51848"/>
                          <a14:foregroundMark x1="13651" y1="51848" x2="16931" y2="69861"/>
                          <a14:foregroundMark x1="16931" y1="69861" x2="27407" y2="86028"/>
                          <a14:foregroundMark x1="27407" y1="86028" x2="43704" y2="94111"/>
                          <a14:foregroundMark x1="43704" y1="94111" x2="60423" y2="93995"/>
                          <a14:foregroundMark x1="60423" y1="93995" x2="77672" y2="88337"/>
                          <a14:foregroundMark x1="77672" y1="88337" x2="88677" y2="74711"/>
                          <a14:foregroundMark x1="88677" y1="74711" x2="95450" y2="57852"/>
                          <a14:foregroundMark x1="95450" y1="57852" x2="94286" y2="38222"/>
                          <a14:foregroundMark x1="94286" y1="38222" x2="87937" y2="25520"/>
                          <a14:foregroundMark x1="93439" y1="39145" x2="95238" y2="58776"/>
                          <a14:foregroundMark x1="95344" y1="43418" x2="98095" y2="52194"/>
                          <a14:foregroundMark x1="77884" y1="16513" x2="61058" y2="5658"/>
                          <a14:foregroundMark x1="61058" y1="5658" x2="44444" y2="4850"/>
                          <a14:foregroundMark x1="44444" y1="4850" x2="34815" y2="9007"/>
                          <a14:foregroundMark x1="75556" y1="83949" x2="60741" y2="94111"/>
                          <a14:foregroundMark x1="60741" y1="94111" x2="43810" y2="92956"/>
                          <a14:foregroundMark x1="43810" y1="92956" x2="41799" y2="91686"/>
                          <a14:foregroundMark x1="43492" y1="92841" x2="60212" y2="95381"/>
                          <a14:foregroundMark x1="60212" y1="95381" x2="60847" y2="95266"/>
                          <a14:foregroundMark x1="27407" y1="77367" x2="40106" y2="89261"/>
                          <a14:foregroundMark x1="24127" y1="73557" x2="36931" y2="87760"/>
                          <a14:foregroundMark x1="36931" y1="87760" x2="40952" y2="89145"/>
                          <a14:foregroundMark x1="31111" y1="48152" x2="38624" y2="65012"/>
                          <a14:foregroundMark x1="38624" y1="65012" x2="63175" y2="87875"/>
                          <a14:foregroundMark x1="18519" y1="51155" x2="23492" y2="30370"/>
                          <a14:foregroundMark x1="23492" y1="30370" x2="37460" y2="15820"/>
                          <a14:foregroundMark x1="37460" y1="15820" x2="56720" y2="10624"/>
                          <a14:foregroundMark x1="56720" y1="10624" x2="62116" y2="11085"/>
                          <a14:foregroundMark x1="38307" y1="10508" x2="56190" y2="8199"/>
                          <a14:foregroundMark x1="56190" y1="8199" x2="56190" y2="8199"/>
                          <a14:foregroundMark x1="13439" y1="42379" x2="5608" y2="41686"/>
                          <a14:foregroundMark x1="29947" y1="33718" x2="30582" y2="59469"/>
                          <a14:foregroundMark x1="12275" y1="48961" x2="10476" y2="53811"/>
                          <a14:foregroundMark x1="12698" y1="52540" x2="12487" y2="65012"/>
                          <a14:foregroundMark x1="12593" y1="64434" x2="19788" y2="79561"/>
                          <a14:foregroundMark x1="19153" y1="77367" x2="29206" y2="89145"/>
                          <a14:foregroundMark x1="20741" y1="76328" x2="31217" y2="90416"/>
                          <a14:foregroundMark x1="31217" y1="90416" x2="31429" y2="90416"/>
                          <a14:foregroundMark x1="19471" y1="79099" x2="29418" y2="89376"/>
                          <a14:foregroundMark x1="54392" y1="67436" x2="62751" y2="80023"/>
                          <a14:foregroundMark x1="43280" y1="94919" x2="60000" y2="97113"/>
                          <a14:foregroundMark x1="60000" y1="97113" x2="64127" y2="96305"/>
                          <a14:foregroundMark x1="46243" y1="95497" x2="63175" y2="96074"/>
                          <a14:foregroundMark x1="63175" y1="96074" x2="71852" y2="93303"/>
                          <a14:foregroundMark x1="45291" y1="95727" x2="62011" y2="96998"/>
                          <a14:foregroundMark x1="62011" y1="96998" x2="70688" y2="93880"/>
                          <a14:foregroundMark x1="10688" y1="41570" x2="16825" y2="25058"/>
                          <a14:foregroundMark x1="16296" y1="25520" x2="27407" y2="12009"/>
                          <a14:foregroundMark x1="27407" y1="12009" x2="41481" y2="4273"/>
                          <a14:foregroundMark x1="40635" y1="4157" x2="57249" y2="2194"/>
                          <a14:foregroundMark x1="57249" y1="2194" x2="64550" y2="3695"/>
                          <a14:foregroundMark x1="3492" y1="41570" x2="952" y2="413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37" y="58440"/>
              <a:ext cx="1574266" cy="1536512"/>
            </a:xfrm>
            <a:prstGeom prst="rect">
              <a:avLst/>
            </a:prstGeom>
          </p:spPr>
        </p:pic>
        <p:sp>
          <p:nvSpPr>
            <p:cNvPr id="16" name="วงรี 14">
              <a:extLst>
                <a:ext uri="{FF2B5EF4-FFF2-40B4-BE49-F238E27FC236}">
                  <a16:creationId xmlns:a16="http://schemas.microsoft.com/office/drawing/2014/main" xmlns="" id="{579EB36D-79A7-4DF9-8C21-7EE300DB2D00}"/>
                </a:ext>
              </a:extLst>
            </p:cNvPr>
            <p:cNvSpPr/>
            <p:nvPr userDrawn="1"/>
          </p:nvSpPr>
          <p:spPr>
            <a:xfrm>
              <a:off x="6620212" y="168688"/>
              <a:ext cx="1358277" cy="1441440"/>
            </a:xfrm>
            <a:prstGeom prst="ellipse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9728" rIns="0" bIns="411480" rtlCol="0" anchor="t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h-TH" sz="24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</a:t>
              </a:r>
              <a:r>
                <a:rPr lang="en-US" sz="24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.</a:t>
              </a:r>
              <a:r>
                <a:rPr lang="th-TH" sz="24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๕</a:t>
              </a:r>
              <a:endParaRPr lang="en-US" sz="2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0953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EF6E69B-6103-4BB2-B149-B1D4986E80EE}" type="datetimeFigureOut">
              <a:rPr lang="th-TH" smtClean="0"/>
              <a:t>23/12/62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F13391-D552-4993-AD3E-544B4ABAC432}" type="slidenum">
              <a:rPr lang="th-TH" smtClean="0"/>
              <a:t>‹#›</a:t>
            </a:fld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8561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12C4-2B91-4031-BCB8-474A305CCBF3}" type="datetimeFigureOut">
              <a:rPr lang="th-TH" smtClean="0"/>
              <a:t>23/12/62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D593-3F05-4992-9E99-47E066735F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2701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6E69B-6103-4BB2-B149-B1D4986E80EE}" type="datetimeFigureOut">
              <a:rPr lang="th-TH" smtClean="0"/>
              <a:t>23/12/62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3391-D552-4993-AD3E-544B4ABAC4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0646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EF6E69B-6103-4BB2-B149-B1D4986E80EE}" type="datetimeFigureOut">
              <a:rPr lang="th-TH" smtClean="0"/>
              <a:t>23/12/62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6F13391-D552-4993-AD3E-544B4ABAC432}" type="slidenum">
              <a:rPr lang="th-TH" smtClean="0"/>
              <a:t>‹#›</a:t>
            </a:fld>
            <a:endParaRPr lang="th-TH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46488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6E69B-6103-4BB2-B149-B1D4986E80EE}" type="datetimeFigureOut">
              <a:rPr lang="th-TH" smtClean="0"/>
              <a:t>23/12/62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3391-D552-4993-AD3E-544B4ABAC4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167031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6E69B-6103-4BB2-B149-B1D4986E80EE}" type="datetimeFigureOut">
              <a:rPr lang="th-TH" smtClean="0"/>
              <a:t>23/12/62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3391-D552-4993-AD3E-544B4ABAC4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85089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6E69B-6103-4BB2-B149-B1D4986E80EE}" type="datetimeFigureOut">
              <a:rPr lang="th-TH" smtClean="0"/>
              <a:t>23/12/62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3391-D552-4993-AD3E-544B4ABAC4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40290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6E69B-6103-4BB2-B149-B1D4986E80EE}" type="datetimeFigureOut">
              <a:rPr lang="th-TH" smtClean="0"/>
              <a:t>23/12/62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3391-D552-4993-AD3E-544B4ABAC432}" type="slidenum">
              <a:rPr lang="th-TH" smtClean="0"/>
              <a:t>‹#›</a:t>
            </a:fld>
            <a:endParaRPr lang="th-TH"/>
          </a:p>
        </p:txBody>
      </p:sp>
      <p:pic>
        <p:nvPicPr>
          <p:cNvPr id="5" name="รูปภาพ 18">
            <a:extLst>
              <a:ext uri="{FF2B5EF4-FFF2-40B4-BE49-F238E27FC236}">
                <a16:creationId xmlns:a16="http://schemas.microsoft.com/office/drawing/2014/main" xmlns="" id="{2ACEDB8F-9B7E-4C1C-8E2D-18EA5C6639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94" b="96998" l="952" r="97884">
                        <a14:foregroundMark x1="47725" y1="25982" x2="63280" y2="43649"/>
                        <a14:foregroundMark x1="63280" y1="43649" x2="67302" y2="73903"/>
                        <a14:foregroundMark x1="49735" y1="24134" x2="70899" y2="31293"/>
                        <a14:foregroundMark x1="70899" y1="31293" x2="77037" y2="36259"/>
                        <a14:foregroundMark x1="53968" y1="18476" x2="77989" y2="33372"/>
                        <a14:foregroundMark x1="67090" y1="17783" x2="80635" y2="38453"/>
                        <a14:foregroundMark x1="80635" y1="38453" x2="82116" y2="44226"/>
                        <a14:foregroundMark x1="87619" y1="27945" x2="76402" y2="12702"/>
                        <a14:foregroundMark x1="76402" y1="12702" x2="60317" y2="4042"/>
                        <a14:foregroundMark x1="60317" y1="4042" x2="42857" y2="5889"/>
                        <a14:foregroundMark x1="42857" y1="5889" x2="28042" y2="15589"/>
                        <a14:foregroundMark x1="28042" y1="15589" x2="17037" y2="30139"/>
                        <a14:foregroundMark x1="17037" y1="30139" x2="13651" y2="51848"/>
                        <a14:foregroundMark x1="13651" y1="51848" x2="16931" y2="69861"/>
                        <a14:foregroundMark x1="16931" y1="69861" x2="27407" y2="86028"/>
                        <a14:foregroundMark x1="27407" y1="86028" x2="43704" y2="94111"/>
                        <a14:foregroundMark x1="43704" y1="94111" x2="60423" y2="93995"/>
                        <a14:foregroundMark x1="60423" y1="93995" x2="77672" y2="88337"/>
                        <a14:foregroundMark x1="77672" y1="88337" x2="88677" y2="74711"/>
                        <a14:foregroundMark x1="88677" y1="74711" x2="95450" y2="57852"/>
                        <a14:foregroundMark x1="95450" y1="57852" x2="94286" y2="38222"/>
                        <a14:foregroundMark x1="94286" y1="38222" x2="87937" y2="25520"/>
                        <a14:foregroundMark x1="93439" y1="39145" x2="95238" y2="58776"/>
                        <a14:foregroundMark x1="95344" y1="43418" x2="98095" y2="52194"/>
                        <a14:foregroundMark x1="77884" y1="16513" x2="61058" y2="5658"/>
                        <a14:foregroundMark x1="61058" y1="5658" x2="44444" y2="4850"/>
                        <a14:foregroundMark x1="44444" y1="4850" x2="34815" y2="9007"/>
                        <a14:foregroundMark x1="75556" y1="83949" x2="60741" y2="94111"/>
                        <a14:foregroundMark x1="60741" y1="94111" x2="43810" y2="92956"/>
                        <a14:foregroundMark x1="43810" y1="92956" x2="41799" y2="91686"/>
                        <a14:foregroundMark x1="43492" y1="92841" x2="60212" y2="95381"/>
                        <a14:foregroundMark x1="60212" y1="95381" x2="60847" y2="95266"/>
                        <a14:foregroundMark x1="27407" y1="77367" x2="40106" y2="89261"/>
                        <a14:foregroundMark x1="24127" y1="73557" x2="36931" y2="87760"/>
                        <a14:foregroundMark x1="36931" y1="87760" x2="40952" y2="89145"/>
                        <a14:foregroundMark x1="31111" y1="48152" x2="38624" y2="65012"/>
                        <a14:foregroundMark x1="38624" y1="65012" x2="63175" y2="87875"/>
                        <a14:foregroundMark x1="18519" y1="51155" x2="23492" y2="30370"/>
                        <a14:foregroundMark x1="23492" y1="30370" x2="37460" y2="15820"/>
                        <a14:foregroundMark x1="37460" y1="15820" x2="56720" y2="10624"/>
                        <a14:foregroundMark x1="56720" y1="10624" x2="62116" y2="11085"/>
                        <a14:foregroundMark x1="38307" y1="10508" x2="56190" y2="8199"/>
                        <a14:foregroundMark x1="56190" y1="8199" x2="56190" y2="8199"/>
                        <a14:foregroundMark x1="13439" y1="42379" x2="5608" y2="41686"/>
                        <a14:foregroundMark x1="29947" y1="33718" x2="30582" y2="59469"/>
                        <a14:foregroundMark x1="12275" y1="48961" x2="10476" y2="53811"/>
                        <a14:foregroundMark x1="12698" y1="52540" x2="12487" y2="65012"/>
                        <a14:foregroundMark x1="12593" y1="64434" x2="19788" y2="79561"/>
                        <a14:foregroundMark x1="19153" y1="77367" x2="29206" y2="89145"/>
                        <a14:foregroundMark x1="20741" y1="76328" x2="31217" y2="90416"/>
                        <a14:foregroundMark x1="31217" y1="90416" x2="31429" y2="90416"/>
                        <a14:foregroundMark x1="19471" y1="79099" x2="29418" y2="89376"/>
                        <a14:foregroundMark x1="54392" y1="67436" x2="62751" y2="80023"/>
                        <a14:foregroundMark x1="43280" y1="94919" x2="60000" y2="97113"/>
                        <a14:foregroundMark x1="60000" y1="97113" x2="64127" y2="96305"/>
                        <a14:foregroundMark x1="46243" y1="95497" x2="63175" y2="96074"/>
                        <a14:foregroundMark x1="63175" y1="96074" x2="71852" y2="93303"/>
                        <a14:foregroundMark x1="45291" y1="95727" x2="62011" y2="96998"/>
                        <a14:foregroundMark x1="62011" y1="96998" x2="70688" y2="93880"/>
                        <a14:foregroundMark x1="10688" y1="41570" x2="16825" y2="25058"/>
                        <a14:foregroundMark x1="16296" y1="25520" x2="27407" y2="12009"/>
                        <a14:foregroundMark x1="27407" y1="12009" x2="41481" y2="4273"/>
                        <a14:foregroundMark x1="40635" y1="4157" x2="57249" y2="2194"/>
                        <a14:foregroundMark x1="57249" y1="2194" x2="64550" y2="3695"/>
                        <a14:foregroundMark x1="3492" y1="41570" x2="952" y2="41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5" y="6180195"/>
            <a:ext cx="721015" cy="656795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CBA2CA15-7D73-498F-9AC0-B6BFDDC070D5}"/>
              </a:ext>
            </a:extLst>
          </p:cNvPr>
          <p:cNvSpPr txBox="1">
            <a:spLocks/>
          </p:cNvSpPr>
          <p:nvPr userDrawn="1"/>
        </p:nvSpPr>
        <p:spPr>
          <a:xfrm>
            <a:off x="763284" y="6338183"/>
            <a:ext cx="3326802" cy="481013"/>
          </a:xfrm>
          <a:prstGeom prst="rect">
            <a:avLst/>
          </a:prstGeom>
        </p:spPr>
        <p:txBody>
          <a:bodyPr anchor="t"/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น้ำในท้องถิ่นของเรา ป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๒</a:t>
            </a:r>
          </a:p>
        </p:txBody>
      </p:sp>
      <p:sp>
        <p:nvSpPr>
          <p:cNvPr id="9" name="Google Shape;55;p4">
            <a:extLst>
              <a:ext uri="{FF2B5EF4-FFF2-40B4-BE49-F238E27FC236}">
                <a16:creationId xmlns:a16="http://schemas.microsoft.com/office/drawing/2014/main" xmlns="" id="{9A8D1527-B542-49E7-A9FF-D8190FD8801A}"/>
              </a:ext>
            </a:extLst>
          </p:cNvPr>
          <p:cNvSpPr/>
          <p:nvPr userDrawn="1"/>
        </p:nvSpPr>
        <p:spPr>
          <a:xfrm>
            <a:off x="8458200" y="6210603"/>
            <a:ext cx="620156" cy="606237"/>
          </a:xfrm>
          <a:prstGeom prst="ellipse">
            <a:avLst/>
          </a:prstGeom>
          <a:solidFill>
            <a:srgbClr val="FF6600"/>
          </a:solidFill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AEF299F9-44D7-426E-B1D5-8FB7E0F1A9ED}"/>
              </a:ext>
            </a:extLst>
          </p:cNvPr>
          <p:cNvSpPr txBox="1">
            <a:spLocks/>
          </p:cNvSpPr>
          <p:nvPr userDrawn="1"/>
        </p:nvSpPr>
        <p:spPr>
          <a:xfrm>
            <a:off x="8242942" y="6285730"/>
            <a:ext cx="1050672" cy="454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ea typeface="+mn-ea"/>
                <a:cs typeface="TH NiramitIT๙" panose="02000506000000020004" pitchFamily="2" charset="-34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75577-1048-4332-B841-95528600E26E}" type="slidenum">
              <a:rPr kumimoji="0" lang="th-TH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NiramitIT๙" panose="02000506000000020004" pitchFamily="2" charset="-34"/>
                <a:ea typeface="+mn-ea"/>
                <a:cs typeface="TH NiramitIT๙" panose="02000506000000020004" pitchFamily="2" charset="-34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NiramitIT๙" panose="02000506000000020004" pitchFamily="2" charset="-34"/>
              <a:ea typeface="+mn-ea"/>
              <a:cs typeface="TH NiramitIT๙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07661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2EF6E69B-6103-4BB2-B149-B1D4986E80EE}" type="datetimeFigureOut">
              <a:rPr lang="th-TH" smtClean="0"/>
              <a:t>23/12/62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96F13391-D552-4993-AD3E-544B4ABAC432}" type="slidenum">
              <a:rPr lang="th-TH" smtClean="0"/>
              <a:t>‹#›</a:t>
            </a:fld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520937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2EF6E69B-6103-4BB2-B149-B1D4986E80EE}" type="datetimeFigureOut">
              <a:rPr lang="th-TH" smtClean="0"/>
              <a:t>23/12/62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96F13391-D552-4993-AD3E-544B4ABAC432}" type="slidenum">
              <a:rPr lang="th-TH" smtClean="0"/>
              <a:t>‹#›</a:t>
            </a:fld>
            <a:endParaRPr lang="th-TH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3908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6E69B-6103-4BB2-B149-B1D4986E80EE}" type="datetimeFigureOut">
              <a:rPr lang="th-TH" smtClean="0"/>
              <a:t>23/12/62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3391-D552-4993-AD3E-544B4ABAC4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571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6E69B-6103-4BB2-B149-B1D4986E80EE}" type="datetimeFigureOut">
              <a:rPr lang="th-TH" smtClean="0"/>
              <a:t>23/12/62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3391-D552-4993-AD3E-544B4ABAC4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277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12C4-2B91-4031-BCB8-474A305CCBF3}" type="datetimeFigureOut">
              <a:rPr lang="th-TH" smtClean="0"/>
              <a:t>23/12/62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D593-3F05-4992-9E99-47E066735F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45975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F1A3-0EF8-4CF7-A0D7-97B60401BD0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23/12/62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Google Shape;55;p4">
            <a:extLst>
              <a:ext uri="{FF2B5EF4-FFF2-40B4-BE49-F238E27FC236}">
                <a16:creationId xmlns="" xmlns:a16="http://schemas.microsoft.com/office/drawing/2014/main" id="{FE930199-C876-47DE-A77F-2DCFD3880A77}"/>
              </a:ext>
            </a:extLst>
          </p:cNvPr>
          <p:cNvSpPr/>
          <p:nvPr userDrawn="1"/>
        </p:nvSpPr>
        <p:spPr>
          <a:xfrm>
            <a:off x="8458200" y="6210603"/>
            <a:ext cx="620156" cy="606237"/>
          </a:xfrm>
          <a:prstGeom prst="ellipse">
            <a:avLst/>
          </a:prstGeom>
          <a:solidFill>
            <a:srgbClr val="FF6600"/>
          </a:solidFill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endParaRPr sz="3200" b="1" dirty="0">
              <a:solidFill>
                <a:prstClr val="black"/>
              </a:solidFill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112A7BF2-FD8E-4CFA-9E4C-30D1ED5E8E7E}"/>
              </a:ext>
            </a:extLst>
          </p:cNvPr>
          <p:cNvSpPr txBox="1">
            <a:spLocks/>
          </p:cNvSpPr>
          <p:nvPr userDrawn="1"/>
        </p:nvSpPr>
        <p:spPr>
          <a:xfrm>
            <a:off x="8242942" y="6285730"/>
            <a:ext cx="1050672" cy="454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ea typeface="+mn-ea"/>
                <a:cs typeface="TH NiramitIT๙" panose="02000506000000020004" pitchFamily="2" charset="-34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2075577-1048-4332-B841-95528600E26E}" type="slidenum">
              <a:rPr lang="th-TH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  <p:grpSp>
        <p:nvGrpSpPr>
          <p:cNvPr id="12" name="กลุ่ม 11">
            <a:extLst>
              <a:ext uri="{FF2B5EF4-FFF2-40B4-BE49-F238E27FC236}">
                <a16:creationId xmlns="" xmlns:a16="http://schemas.microsoft.com/office/drawing/2014/main" id="{4C292FCB-45DB-47C9-AA0A-B36923C30247}"/>
              </a:ext>
            </a:extLst>
          </p:cNvPr>
          <p:cNvGrpSpPr/>
          <p:nvPr userDrawn="1"/>
        </p:nvGrpSpPr>
        <p:grpSpPr>
          <a:xfrm>
            <a:off x="0" y="6131562"/>
            <a:ext cx="3468599" cy="652605"/>
            <a:chOff x="281237" y="58440"/>
            <a:chExt cx="7697252" cy="1551688"/>
          </a:xfrm>
        </p:grpSpPr>
        <p:sp>
          <p:nvSpPr>
            <p:cNvPr id="13" name="สี่เหลี่ยมผืนผ้า 12">
              <a:extLst>
                <a:ext uri="{FF2B5EF4-FFF2-40B4-BE49-F238E27FC236}">
                  <a16:creationId xmlns="" xmlns:a16="http://schemas.microsoft.com/office/drawing/2014/main" id="{5EE06334-7560-44FF-A31C-71BE79362174}"/>
                </a:ext>
              </a:extLst>
            </p:cNvPr>
            <p:cNvSpPr/>
            <p:nvPr/>
          </p:nvSpPr>
          <p:spPr>
            <a:xfrm>
              <a:off x="1552718" y="424182"/>
              <a:ext cx="5303800" cy="933571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algn="ctr"/>
              <a:r>
                <a:rPr lang="th-TH" sz="22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วิทยาศาสตร์และเทคโนโลยี</a:t>
              </a:r>
              <a:endParaRPr lang="en-US" sz="22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14" name="รูปภาพ 13">
              <a:extLst>
                <a:ext uri="{FF2B5EF4-FFF2-40B4-BE49-F238E27FC236}">
                  <a16:creationId xmlns="" xmlns:a16="http://schemas.microsoft.com/office/drawing/2014/main" id="{B2FE54C4-33C1-45DB-9300-DF4335DCB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94" b="96998" l="952" r="97884">
                          <a14:foregroundMark x1="47725" y1="25982" x2="63280" y2="43649"/>
                          <a14:foregroundMark x1="63280" y1="43649" x2="67302" y2="73903"/>
                          <a14:foregroundMark x1="49735" y1="24134" x2="70899" y2="31293"/>
                          <a14:foregroundMark x1="70899" y1="31293" x2="77037" y2="36259"/>
                          <a14:foregroundMark x1="53968" y1="18476" x2="77989" y2="33372"/>
                          <a14:foregroundMark x1="67090" y1="17783" x2="80635" y2="38453"/>
                          <a14:foregroundMark x1="80635" y1="38453" x2="82116" y2="44226"/>
                          <a14:foregroundMark x1="87619" y1="27945" x2="76402" y2="12702"/>
                          <a14:foregroundMark x1="76402" y1="12702" x2="60317" y2="4042"/>
                          <a14:foregroundMark x1="60317" y1="4042" x2="42857" y2="5889"/>
                          <a14:foregroundMark x1="42857" y1="5889" x2="28042" y2="15589"/>
                          <a14:foregroundMark x1="28042" y1="15589" x2="17037" y2="30139"/>
                          <a14:foregroundMark x1="17037" y1="30139" x2="13651" y2="51848"/>
                          <a14:foregroundMark x1="13651" y1="51848" x2="16931" y2="69861"/>
                          <a14:foregroundMark x1="16931" y1="69861" x2="27407" y2="86028"/>
                          <a14:foregroundMark x1="27407" y1="86028" x2="43704" y2="94111"/>
                          <a14:foregroundMark x1="43704" y1="94111" x2="60423" y2="93995"/>
                          <a14:foregroundMark x1="60423" y1="93995" x2="77672" y2="88337"/>
                          <a14:foregroundMark x1="77672" y1="88337" x2="88677" y2="74711"/>
                          <a14:foregroundMark x1="88677" y1="74711" x2="95450" y2="57852"/>
                          <a14:foregroundMark x1="95450" y1="57852" x2="94286" y2="38222"/>
                          <a14:foregroundMark x1="94286" y1="38222" x2="87937" y2="25520"/>
                          <a14:foregroundMark x1="93439" y1="39145" x2="95238" y2="58776"/>
                          <a14:foregroundMark x1="95344" y1="43418" x2="98095" y2="52194"/>
                          <a14:foregroundMark x1="77884" y1="16513" x2="61058" y2="5658"/>
                          <a14:foregroundMark x1="61058" y1="5658" x2="44444" y2="4850"/>
                          <a14:foregroundMark x1="44444" y1="4850" x2="34815" y2="9007"/>
                          <a14:foregroundMark x1="75556" y1="83949" x2="60741" y2="94111"/>
                          <a14:foregroundMark x1="60741" y1="94111" x2="43810" y2="92956"/>
                          <a14:foregroundMark x1="43810" y1="92956" x2="41799" y2="91686"/>
                          <a14:foregroundMark x1="43492" y1="92841" x2="60212" y2="95381"/>
                          <a14:foregroundMark x1="60212" y1="95381" x2="60847" y2="95266"/>
                          <a14:foregroundMark x1="27407" y1="77367" x2="40106" y2="89261"/>
                          <a14:foregroundMark x1="24127" y1="73557" x2="36931" y2="87760"/>
                          <a14:foregroundMark x1="36931" y1="87760" x2="40952" y2="89145"/>
                          <a14:foregroundMark x1="31111" y1="48152" x2="38624" y2="65012"/>
                          <a14:foregroundMark x1="38624" y1="65012" x2="63175" y2="87875"/>
                          <a14:foregroundMark x1="18519" y1="51155" x2="23492" y2="30370"/>
                          <a14:foregroundMark x1="23492" y1="30370" x2="37460" y2="15820"/>
                          <a14:foregroundMark x1="37460" y1="15820" x2="56720" y2="10624"/>
                          <a14:foregroundMark x1="56720" y1="10624" x2="62116" y2="11085"/>
                          <a14:foregroundMark x1="38307" y1="10508" x2="56190" y2="8199"/>
                          <a14:foregroundMark x1="56190" y1="8199" x2="56190" y2="8199"/>
                          <a14:foregroundMark x1="13439" y1="42379" x2="5608" y2="41686"/>
                          <a14:foregroundMark x1="29947" y1="33718" x2="30582" y2="59469"/>
                          <a14:foregroundMark x1="12275" y1="48961" x2="10476" y2="53811"/>
                          <a14:foregroundMark x1="12698" y1="52540" x2="12487" y2="65012"/>
                          <a14:foregroundMark x1="12593" y1="64434" x2="19788" y2="79561"/>
                          <a14:foregroundMark x1="19153" y1="77367" x2="29206" y2="89145"/>
                          <a14:foregroundMark x1="20741" y1="76328" x2="31217" y2="90416"/>
                          <a14:foregroundMark x1="31217" y1="90416" x2="31429" y2="90416"/>
                          <a14:foregroundMark x1="19471" y1="79099" x2="29418" y2="89376"/>
                          <a14:foregroundMark x1="54392" y1="67436" x2="62751" y2="80023"/>
                          <a14:foregroundMark x1="43280" y1="94919" x2="60000" y2="97113"/>
                          <a14:foregroundMark x1="60000" y1="97113" x2="64127" y2="96305"/>
                          <a14:foregroundMark x1="46243" y1="95497" x2="63175" y2="96074"/>
                          <a14:foregroundMark x1="63175" y1="96074" x2="71852" y2="93303"/>
                          <a14:foregroundMark x1="45291" y1="95727" x2="62011" y2="96998"/>
                          <a14:foregroundMark x1="62011" y1="96998" x2="70688" y2="93880"/>
                          <a14:foregroundMark x1="10688" y1="41570" x2="16825" y2="25058"/>
                          <a14:foregroundMark x1="16296" y1="25520" x2="27407" y2="12009"/>
                          <a14:foregroundMark x1="27407" y1="12009" x2="41481" y2="4273"/>
                          <a14:foregroundMark x1="40635" y1="4157" x2="57249" y2="2194"/>
                          <a14:foregroundMark x1="57249" y1="2194" x2="64550" y2="3695"/>
                          <a14:foregroundMark x1="3492" y1="41570" x2="952" y2="413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37" y="58440"/>
              <a:ext cx="1574266" cy="1536512"/>
            </a:xfrm>
            <a:prstGeom prst="rect">
              <a:avLst/>
            </a:prstGeom>
          </p:spPr>
        </p:pic>
        <p:sp>
          <p:nvSpPr>
            <p:cNvPr id="15" name="วงรี 14">
              <a:extLst>
                <a:ext uri="{FF2B5EF4-FFF2-40B4-BE49-F238E27FC236}">
                  <a16:creationId xmlns="" xmlns:a16="http://schemas.microsoft.com/office/drawing/2014/main" id="{D02894E8-5B7D-42E6-9624-D7C151548AF2}"/>
                </a:ext>
              </a:extLst>
            </p:cNvPr>
            <p:cNvSpPr/>
            <p:nvPr/>
          </p:nvSpPr>
          <p:spPr>
            <a:xfrm>
              <a:off x="6620212" y="168688"/>
              <a:ext cx="1358277" cy="1441440"/>
            </a:xfrm>
            <a:prstGeom prst="ellipse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9728" rIns="0" bIns="411480" rtlCol="0" anchor="t"/>
            <a:lstStyle/>
            <a:p>
              <a:pPr algn="ctr"/>
              <a:r>
                <a:rPr lang="th-TH" sz="2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</a:t>
              </a:r>
              <a:r>
                <a:rPr lang="en-US" sz="2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.</a:t>
              </a:r>
              <a:r>
                <a:rPr lang="th-TH" sz="2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๕</a:t>
              </a:r>
              <a:endParaRPr lang="en-US" sz="24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5824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D2FA-D7AF-42E3-AD0C-83D6C74789B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23/12/62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FEF-4E80-43C0-BE4E-C15A62626F1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1789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C56A-EE14-4A74-8938-8DAA99D3F93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23/12/62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FEF-4E80-43C0-BE4E-C15A62626F1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050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CAA0-A6C6-42FB-8296-2073CD7EA5A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23/12/62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FEF-4E80-43C0-BE4E-C15A62626F1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021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FFB3-1B17-4514-8761-40766F576CA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23/12/62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FEF-4E80-43C0-BE4E-C15A62626F1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02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95D7-5791-48E6-904D-8521AB061A3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23/12/62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FEF-4E80-43C0-BE4E-C15A62626F1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13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1889-7275-45AE-B00D-6DB84B8FCE6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23/12/62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FEF-4E80-43C0-BE4E-C15A62626F1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3546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BB09E-5005-4359-8BD0-0B675BB5E9B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23/12/62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FEF-4E80-43C0-BE4E-C15A62626F1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92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492A-E43C-4EA3-A1EF-A89F8F62E51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23/12/62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FEF-4E80-43C0-BE4E-C15A62626F1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044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F9B3-5C90-410B-B1C1-77E6580E7FB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23/12/62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FEF-4E80-43C0-BE4E-C15A62626F1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9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12C4-2B91-4031-BCB8-474A305CCBF3}" type="datetimeFigureOut">
              <a:rPr lang="th-TH" smtClean="0"/>
              <a:t>23/12/62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D593-3F05-4992-9E99-47E066735F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9379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F183-B24C-4771-B8C6-CF3773806CA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23/12/62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FEF-4E80-43C0-BE4E-C15A62626F1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5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12C4-2B91-4031-BCB8-474A305CCBF3}" type="datetimeFigureOut">
              <a:rPr lang="th-TH" smtClean="0"/>
              <a:t>23/12/62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D593-3F05-4992-9E99-47E066735F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621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12C4-2B91-4031-BCB8-474A305CCBF3}" type="datetimeFigureOut">
              <a:rPr lang="th-TH" smtClean="0"/>
              <a:t>23/12/62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D593-3F05-4992-9E99-47E066735F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6865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12C4-2B91-4031-BCB8-474A305CCBF3}" type="datetimeFigureOut">
              <a:rPr lang="th-TH" smtClean="0"/>
              <a:t>23/12/62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D593-3F05-4992-9E99-47E066735F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472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12C4-2B91-4031-BCB8-474A305CCBF3}" type="datetimeFigureOut">
              <a:rPr lang="th-TH" smtClean="0"/>
              <a:t>23/12/62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D593-3F05-4992-9E99-47E066735F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197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12C4-2B91-4031-BCB8-474A305CCBF3}" type="datetimeFigureOut">
              <a:rPr lang="th-TH" smtClean="0"/>
              <a:t>23/12/62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D593-3F05-4992-9E99-47E066735F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6650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BED12C4-2B91-4031-BCB8-474A305CCBF3}" type="datetimeFigureOut">
              <a:rPr lang="th-TH" smtClean="0"/>
              <a:t>23/12/62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D4D593-3F05-4992-9E99-47E066735F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118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8082224-786D-4F25-A395-EEC00C7C0F8C}" type="datetimeFigureOut">
              <a:rPr lang="th-TH" smtClean="0"/>
              <a:t>23/12/62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3F41C76-FEEA-4E46-B6B2-15B516F1452E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3357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C409F-12BB-4312-ACB9-0D23C2CBBE0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23/12/62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84FEF-4E80-43C0-BE4E-C15A62626F1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34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5.png"/><Relationship Id="rId4" Type="http://schemas.openxmlformats.org/officeDocument/2006/relationships/image" Target="../media/image2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2.sv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0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0.png"/><Relationship Id="rId7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svg"/><Relationship Id="rId7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2.svg"/><Relationship Id="rId4" Type="http://schemas.openxmlformats.org/officeDocument/2006/relationships/image" Target="../media/image18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FEF-4E80-43C0-BE4E-C15A62626F1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87088" y="0"/>
            <a:ext cx="9350829" cy="6980845"/>
            <a:chOff x="-87088" y="0"/>
            <a:chExt cx="9350829" cy="698084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443898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7088" y="4388330"/>
              <a:ext cx="2264228" cy="24696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5122" y="4309028"/>
              <a:ext cx="2018619" cy="26718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155368" y="4473859"/>
              <a:ext cx="2786746" cy="23195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3253" y="4522078"/>
              <a:ext cx="2514604" cy="22954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7270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E75C2C0-5D85-4EFE-AB0E-0FD1BB960F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3737"/>
          <a:stretch/>
        </p:blipFill>
        <p:spPr>
          <a:xfrm>
            <a:off x="0" y="0"/>
            <a:ext cx="5827594" cy="27532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65C217E-A3FA-4B95-BAA6-37D44F851D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2" t="56262" b="1"/>
          <a:stretch/>
        </p:blipFill>
        <p:spPr>
          <a:xfrm>
            <a:off x="4698150" y="2665742"/>
            <a:ext cx="239369" cy="25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4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E75C2C0-5D85-4EFE-AB0E-0FD1BB960F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2" t="56262" b="1"/>
          <a:stretch/>
        </p:blipFill>
        <p:spPr>
          <a:xfrm>
            <a:off x="3830594" y="2753213"/>
            <a:ext cx="1996999" cy="214018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5196945-9860-4D47-A58B-2996D889971B}"/>
              </a:ext>
            </a:extLst>
          </p:cNvPr>
          <p:cNvGrpSpPr/>
          <p:nvPr/>
        </p:nvGrpSpPr>
        <p:grpSpPr>
          <a:xfrm>
            <a:off x="638346" y="2879602"/>
            <a:ext cx="2735724" cy="683580"/>
            <a:chOff x="638346" y="2879602"/>
            <a:chExt cx="2735724" cy="68358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5D45B671-07FD-45D3-A817-19F73783F894}"/>
                </a:ext>
              </a:extLst>
            </p:cNvPr>
            <p:cNvSpPr/>
            <p:nvPr/>
          </p:nvSpPr>
          <p:spPr>
            <a:xfrm>
              <a:off x="638346" y="2879602"/>
              <a:ext cx="2707879" cy="683579"/>
            </a:xfrm>
            <a:prstGeom prst="roundRect">
              <a:avLst/>
            </a:prstGeom>
            <a:solidFill>
              <a:srgbClr val="F8B2BA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45D293E3-FCE7-4379-9969-EF02A7F17A40}"/>
                </a:ext>
              </a:extLst>
            </p:cNvPr>
            <p:cNvSpPr/>
            <p:nvPr/>
          </p:nvSpPr>
          <p:spPr>
            <a:xfrm>
              <a:off x="666191" y="2984300"/>
              <a:ext cx="2707879" cy="578882"/>
            </a:xfrm>
            <a:prstGeom prst="round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800" dirty="0">
                  <a:solidFill>
                    <a:srgbClr val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๑. การใช้น้ำอย่างประหยัด</a:t>
              </a:r>
              <a:endPara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E68BEC8-CCED-4928-8237-03F1C7069B3D}"/>
              </a:ext>
            </a:extLst>
          </p:cNvPr>
          <p:cNvGrpSpPr/>
          <p:nvPr/>
        </p:nvGrpSpPr>
        <p:grpSpPr>
          <a:xfrm>
            <a:off x="194191" y="3967579"/>
            <a:ext cx="3636402" cy="1960154"/>
            <a:chOff x="194191" y="3967579"/>
            <a:chExt cx="3636402" cy="196015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A9C10480-AA1C-4C8A-89BA-72BEB8409640}"/>
                </a:ext>
              </a:extLst>
            </p:cNvPr>
            <p:cNvSpPr/>
            <p:nvPr/>
          </p:nvSpPr>
          <p:spPr>
            <a:xfrm>
              <a:off x="194191" y="3967579"/>
              <a:ext cx="3596187" cy="1960154"/>
            </a:xfrm>
            <a:prstGeom prst="roundRect">
              <a:avLst/>
            </a:prstGeom>
            <a:solidFill>
              <a:srgbClr val="F8B2BA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2393F6E-DB34-499B-BCDC-E56EBBB0CCA5}"/>
                </a:ext>
              </a:extLst>
            </p:cNvPr>
            <p:cNvSpPr/>
            <p:nvPr/>
          </p:nvSpPr>
          <p:spPr>
            <a:xfrm>
              <a:off x="234406" y="4111850"/>
              <a:ext cx="3596187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800" dirty="0">
                  <a:solidFill>
                    <a:srgbClr val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๒. การสงวนน้ำไว้ใช้ </a:t>
              </a:r>
              <a:r>
                <a:rPr lang="th-TH" sz="2800" dirty="0" err="1">
                  <a:solidFill>
                    <a:srgbClr val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การทำ</a:t>
              </a:r>
              <a:r>
                <a:rPr lang="th-TH" sz="2800" dirty="0">
                  <a:solidFill>
                    <a:srgbClr val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บ่อเก็บน้ำ การสร้างโอ่งน้ำ ขุดลอกแหล่งน้ำรวมทั้งการสร้างอ่างเก็บน้ำ และระบบชลประทาน</a:t>
              </a:r>
              <a:endPara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DE8C6A19-08B1-4FFF-B630-59BD97EA4444}"/>
              </a:ext>
            </a:extLst>
          </p:cNvPr>
          <p:cNvGrpSpPr/>
          <p:nvPr/>
        </p:nvGrpSpPr>
        <p:grpSpPr>
          <a:xfrm>
            <a:off x="5378725" y="267689"/>
            <a:ext cx="3596187" cy="3006052"/>
            <a:chOff x="5378725" y="267689"/>
            <a:chExt cx="3596187" cy="3006052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C6A5CBF2-8572-44E4-AB05-7D7EFC5B1CCA}"/>
                </a:ext>
              </a:extLst>
            </p:cNvPr>
            <p:cNvSpPr/>
            <p:nvPr/>
          </p:nvSpPr>
          <p:spPr>
            <a:xfrm>
              <a:off x="5378725" y="267689"/>
              <a:ext cx="3596187" cy="3006052"/>
            </a:xfrm>
            <a:prstGeom prst="roundRect">
              <a:avLst/>
            </a:prstGeom>
            <a:solidFill>
              <a:srgbClr val="F8B2BA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A0836865-F0DE-4C59-8A5E-D36BED5FC7E0}"/>
                </a:ext>
              </a:extLst>
            </p:cNvPr>
            <p:cNvSpPr/>
            <p:nvPr/>
          </p:nvSpPr>
          <p:spPr>
            <a:xfrm>
              <a:off x="5551510" y="454194"/>
              <a:ext cx="3306308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>
                <a:spcAft>
                  <a:spcPts val="500"/>
                </a:spcAft>
              </a:pPr>
              <a:r>
                <a:rPr lang="th-TH" sz="2800" dirty="0">
                  <a:solidFill>
                    <a:srgbClr val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๓. การป้องกันน้ำเสีย การไม่ทิ้งขยะและสิ่งปฏิกูลและสารพิษลงในแหล่งน้ำ น้ำเสียที่เกิดจากโรงงานอุตสาหกรรม โรงพยาบาล ควรมีการบำบัดและขจัดสารพิษก่อนที่จะปล่อยลงสู่แหล่งน้ำ</a:t>
              </a:r>
              <a:endPara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58ABE68-93CF-4DC3-A04C-FCA8E9D1E092}"/>
              </a:ext>
            </a:extLst>
          </p:cNvPr>
          <p:cNvGrpSpPr/>
          <p:nvPr/>
        </p:nvGrpSpPr>
        <p:grpSpPr>
          <a:xfrm>
            <a:off x="4667534" y="5117762"/>
            <a:ext cx="4733559" cy="683579"/>
            <a:chOff x="4667534" y="5117762"/>
            <a:chExt cx="4733559" cy="68357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1ECDED52-8F9C-44AA-A1C1-66BC5D855B5D}"/>
                </a:ext>
              </a:extLst>
            </p:cNvPr>
            <p:cNvSpPr/>
            <p:nvPr/>
          </p:nvSpPr>
          <p:spPr>
            <a:xfrm>
              <a:off x="4667534" y="5117762"/>
              <a:ext cx="4067033" cy="683579"/>
            </a:xfrm>
            <a:prstGeom prst="roundRect">
              <a:avLst/>
            </a:prstGeom>
            <a:solidFill>
              <a:srgbClr val="F8B2BA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C7A1FE0-00FD-48C3-8F68-A97067EB8EAD}"/>
                </a:ext>
              </a:extLst>
            </p:cNvPr>
            <p:cNvSpPr/>
            <p:nvPr/>
          </p:nvSpPr>
          <p:spPr>
            <a:xfrm>
              <a:off x="4829093" y="5278121"/>
              <a:ext cx="4572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th-TH" sz="2800" dirty="0">
                  <a:solidFill>
                    <a:srgbClr val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๔. การบำบัดน้ำเสียกลับมาใช้ประโยชน์</a:t>
              </a:r>
              <a:endPara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AFED510-482B-41F5-B378-F53C88138A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3737"/>
          <a:stretch/>
        </p:blipFill>
        <p:spPr>
          <a:xfrm>
            <a:off x="0" y="0"/>
            <a:ext cx="5827594" cy="275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53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6052E90-5040-4B05-B204-27566A534DE1}"/>
              </a:ext>
            </a:extLst>
          </p:cNvPr>
          <p:cNvGrpSpPr/>
          <p:nvPr/>
        </p:nvGrpSpPr>
        <p:grpSpPr>
          <a:xfrm>
            <a:off x="28832" y="1994829"/>
            <a:ext cx="9144000" cy="967263"/>
            <a:chOff x="0" y="2180359"/>
            <a:chExt cx="9144000" cy="96726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B7FB113E-C92A-455B-9F0D-04E663B9C4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426" b="98148" l="1433" r="98925">
                          <a14:foregroundMark x1="11259" y1="22685" x2="5988" y2="17130"/>
                          <a14:foregroundMark x1="5988" y1="17130" x2="4504" y2="62963"/>
                          <a14:foregroundMark x1="4504" y1="62963" x2="11975" y2="78241"/>
                          <a14:foregroundMark x1="11975" y1="78241" x2="1586" y2="89815"/>
                          <a14:foregroundMark x1="88127" y1="25926" x2="94371" y2="25463"/>
                          <a14:foregroundMark x1="94371" y1="25463" x2="96418" y2="70370"/>
                          <a14:foregroundMark x1="96418" y1="70370" x2="91402" y2="86111"/>
                          <a14:foregroundMark x1="91402" y1="86111" x2="87922" y2="81481"/>
                          <a14:foregroundMark x1="93961" y1="20833" x2="98976" y2="57870"/>
                          <a14:foregroundMark x1="94166" y1="18056" x2="95189" y2="14352"/>
                          <a14:foregroundMark x1="95189" y1="55093" x2="93142" y2="98148"/>
                          <a14:foregroundMark x1="93142" y1="98148" x2="92375" y2="981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08"/>
            <a:stretch/>
          </p:blipFill>
          <p:spPr>
            <a:xfrm>
              <a:off x="0" y="2180359"/>
              <a:ext cx="9144000" cy="96726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E590BBF-C5A9-4355-A00C-EAC7B05EA336}"/>
                </a:ext>
              </a:extLst>
            </p:cNvPr>
            <p:cNvSpPr txBox="1"/>
            <p:nvPr/>
          </p:nvSpPr>
          <p:spPr>
            <a:xfrm>
              <a:off x="1061112" y="2415096"/>
              <a:ext cx="7021773" cy="5693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1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แบบทดสอบปรนัยเพื่อพัฒนาทักษะกระบวนการทางวิทยาศาสตร์</a:t>
              </a:r>
              <a:endParaRPr lang="en-US" sz="31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AE68468-50A2-4EFF-A02E-9878198EA2D9}"/>
              </a:ext>
            </a:extLst>
          </p:cNvPr>
          <p:cNvGrpSpPr/>
          <p:nvPr/>
        </p:nvGrpSpPr>
        <p:grpSpPr>
          <a:xfrm>
            <a:off x="28832" y="3333220"/>
            <a:ext cx="9115168" cy="822086"/>
            <a:chOff x="28832" y="3333220"/>
            <a:chExt cx="9115168" cy="82208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B57DD69-D1E6-4F5B-B3A2-FF234367E3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" t="2620"/>
            <a:stretch/>
          </p:blipFill>
          <p:spPr>
            <a:xfrm>
              <a:off x="28832" y="3333220"/>
              <a:ext cx="9115168" cy="82208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1651470-02EE-4569-AF5E-9D31CE3BB1E3}"/>
                </a:ext>
              </a:extLst>
            </p:cNvPr>
            <p:cNvSpPr txBox="1"/>
            <p:nvPr/>
          </p:nvSpPr>
          <p:spPr>
            <a:xfrm>
              <a:off x="1842052" y="3469341"/>
              <a:ext cx="5459895" cy="63094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5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หน่วยการเรียนรู้ที่ ๗ น้ำในท้องถิ่นของเรา</a:t>
              </a:r>
              <a:endParaRPr lang="en-US" sz="35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841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xmlns="" id="{3442C7F7-C50A-4C61-BDDD-988CAF221959}"/>
              </a:ext>
            </a:extLst>
          </p:cNvPr>
          <p:cNvSpPr/>
          <p:nvPr/>
        </p:nvSpPr>
        <p:spPr>
          <a:xfrm>
            <a:off x="1779759" y="1224137"/>
            <a:ext cx="454527" cy="457200"/>
          </a:xfrm>
          <a:prstGeom prst="ellipse">
            <a:avLst/>
          </a:prstGeom>
          <a:solidFill>
            <a:srgbClr val="F57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814CA4C4-2EDA-4939-A4D5-EA1164D32AA1}"/>
              </a:ext>
            </a:extLst>
          </p:cNvPr>
          <p:cNvSpPr/>
          <p:nvPr/>
        </p:nvSpPr>
        <p:spPr>
          <a:xfrm>
            <a:off x="1770422" y="3578643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๔</a:t>
            </a:r>
            <a:endParaRPr lang="en-US" sz="4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3F1D0D72-2425-467D-AB0A-29D123352282}"/>
              </a:ext>
            </a:extLst>
          </p:cNvPr>
          <p:cNvSpPr/>
          <p:nvPr/>
        </p:nvSpPr>
        <p:spPr>
          <a:xfrm>
            <a:off x="1770422" y="1999178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๒</a:t>
            </a:r>
            <a:endParaRPr lang="en-US" sz="4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149409D9-4ED0-4321-9390-5FB362E174D0}"/>
              </a:ext>
            </a:extLst>
          </p:cNvPr>
          <p:cNvSpPr/>
          <p:nvPr/>
        </p:nvSpPr>
        <p:spPr>
          <a:xfrm>
            <a:off x="1776017" y="1223629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๑</a:t>
            </a:r>
            <a:endParaRPr lang="en-US" sz="4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7A7CCF63-C4AC-4706-AC6F-D13C6D3BA039}"/>
              </a:ext>
            </a:extLst>
          </p:cNvPr>
          <p:cNvSpPr/>
          <p:nvPr/>
        </p:nvSpPr>
        <p:spPr>
          <a:xfrm>
            <a:off x="1770422" y="279194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๓</a:t>
            </a:r>
            <a:endParaRPr lang="en-US" sz="4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EA4811A-619B-4E06-98F3-E881A11885B2}"/>
              </a:ext>
            </a:extLst>
          </p:cNvPr>
          <p:cNvSpPr/>
          <p:nvPr/>
        </p:nvSpPr>
        <p:spPr>
          <a:xfrm>
            <a:off x="1616923" y="445599"/>
            <a:ext cx="29530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ข้อใดเป็นแหล่งน้ำผิวดิน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27BF842-93DB-4EB1-AE14-B7000E439B9E}"/>
              </a:ext>
            </a:extLst>
          </p:cNvPr>
          <p:cNvSpPr/>
          <p:nvPr/>
        </p:nvSpPr>
        <p:spPr>
          <a:xfrm>
            <a:off x="2293002" y="1244871"/>
            <a:ext cx="42169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ลำธาร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324C2E9-CC59-4712-ADE4-7872DF0CE632}"/>
              </a:ext>
            </a:extLst>
          </p:cNvPr>
          <p:cNvSpPr/>
          <p:nvPr/>
        </p:nvSpPr>
        <p:spPr>
          <a:xfrm>
            <a:off x="2286555" y="2022731"/>
            <a:ext cx="7825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น้ำบ่อ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753CF84-C5BE-4C3E-A96D-D1D115AB9C74}"/>
              </a:ext>
            </a:extLst>
          </p:cNvPr>
          <p:cNvSpPr/>
          <p:nvPr/>
        </p:nvSpPr>
        <p:spPr>
          <a:xfrm>
            <a:off x="2286555" y="2822004"/>
            <a:ext cx="117371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น้ำบาดาล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B4D0DD3-77C7-4DF2-B083-49F46722F28F}"/>
              </a:ext>
            </a:extLst>
          </p:cNvPr>
          <p:cNvSpPr/>
          <p:nvPr/>
        </p:nvSpPr>
        <p:spPr>
          <a:xfrm>
            <a:off x="2293003" y="3604223"/>
            <a:ext cx="103586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น้ำในดิน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9C09EC0-D71F-424D-8169-FE7CF364D5DA}"/>
              </a:ext>
            </a:extLst>
          </p:cNvPr>
          <p:cNvGrpSpPr/>
          <p:nvPr/>
        </p:nvGrpSpPr>
        <p:grpSpPr>
          <a:xfrm>
            <a:off x="457796" y="4125467"/>
            <a:ext cx="8686204" cy="2166151"/>
            <a:chOff x="457796" y="4125467"/>
            <a:chExt cx="8686204" cy="216615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D69ADD9A-CF98-4D41-BBBD-62DD925782E6}"/>
                </a:ext>
              </a:extLst>
            </p:cNvPr>
            <p:cNvGrpSpPr/>
            <p:nvPr/>
          </p:nvGrpSpPr>
          <p:grpSpPr>
            <a:xfrm>
              <a:off x="457796" y="4125467"/>
              <a:ext cx="8686204" cy="2166151"/>
              <a:chOff x="457796" y="4125467"/>
              <a:chExt cx="8686204" cy="2166151"/>
            </a:xfrm>
          </p:grpSpPr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xmlns="" id="{1B759135-F34F-4DCF-8A4E-DB97C0128D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457796" y="4125467"/>
                <a:ext cx="8686204" cy="2166151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B98AD956-2B88-4B8D-B36E-74EA747E0DBD}"/>
                  </a:ext>
                </a:extLst>
              </p:cNvPr>
              <p:cNvSpPr/>
              <p:nvPr/>
            </p:nvSpPr>
            <p:spPr>
              <a:xfrm>
                <a:off x="1036522" y="4702238"/>
                <a:ext cx="7528752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thai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เฉลย	  เหตุผล น้ำผิวดิน คือ แหล่งน้ำตามธรรมชาติที่อยู่บนผิวของพื้นดิน</a:t>
                </a:r>
              </a:p>
              <a:p>
                <a:pPr marL="0" marR="0" lvl="0" indent="0" algn="thai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ได้แก่ ลำธาร ส่วนน้ำบ่อเป็นน้ำในดิน น้ำบาดาลและน้ำในดิน เป็นแหล่งน้ำตามธรรมชาติประเภทน้ำใต้ดิน</a:t>
                </a:r>
              </a:p>
            </p:txBody>
          </p:sp>
        </p:grp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3C79EE20-D9E6-42DD-B692-945BB6B5660B}"/>
                </a:ext>
              </a:extLst>
            </p:cNvPr>
            <p:cNvSpPr/>
            <p:nvPr/>
          </p:nvSpPr>
          <p:spPr>
            <a:xfrm>
              <a:off x="1681261" y="4613122"/>
              <a:ext cx="454527" cy="457200"/>
            </a:xfrm>
            <a:prstGeom prst="ellipse">
              <a:avLst/>
            </a:prstGeom>
            <a:solidFill>
              <a:srgbClr val="F57B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9F3D54A0-81AC-40BF-8E94-2C32714E2D85}"/>
                </a:ext>
              </a:extLst>
            </p:cNvPr>
            <p:cNvSpPr/>
            <p:nvPr/>
          </p:nvSpPr>
          <p:spPr>
            <a:xfrm>
              <a:off x="1677519" y="4612614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400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๑</a:t>
              </a:r>
              <a:endParaRPr lang="en-US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24E7210C-7AB7-4DB3-BED0-97C3694282D3}"/>
              </a:ext>
            </a:extLst>
          </p:cNvPr>
          <p:cNvGrpSpPr/>
          <p:nvPr/>
        </p:nvGrpSpPr>
        <p:grpSpPr>
          <a:xfrm>
            <a:off x="740639" y="227882"/>
            <a:ext cx="876284" cy="889363"/>
            <a:chOff x="740639" y="227882"/>
            <a:chExt cx="876284" cy="889363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656180A3-EDD3-43E8-9520-70A3F1E4A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39" y="227882"/>
              <a:ext cx="876284" cy="889363"/>
            </a:xfrm>
            <a:prstGeom prst="rect">
              <a:avLst/>
            </a:prstGeom>
          </p:spPr>
        </p:pic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7E27F8C5-388C-4454-9911-3914FFBD1C81}"/>
                </a:ext>
              </a:extLst>
            </p:cNvPr>
            <p:cNvSpPr/>
            <p:nvPr/>
          </p:nvSpPr>
          <p:spPr>
            <a:xfrm>
              <a:off x="900351" y="407387"/>
              <a:ext cx="534275" cy="530352"/>
            </a:xfrm>
            <a:prstGeom prst="ellipse">
              <a:avLst/>
            </a:prstGeom>
            <a:solidFill>
              <a:srgbClr val="A8D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41A86A7F-8562-4711-A7F0-214B47DF858C}"/>
                </a:ext>
              </a:extLst>
            </p:cNvPr>
            <p:cNvSpPr txBox="1"/>
            <p:nvPr/>
          </p:nvSpPr>
          <p:spPr>
            <a:xfrm>
              <a:off x="921360" y="227882"/>
              <a:ext cx="57099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4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๑.</a:t>
              </a:r>
              <a:endParaRPr lang="en-US" sz="48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3970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xmlns="" id="{16709153-21FA-470C-8EF0-AD9B2EF001B2}"/>
              </a:ext>
            </a:extLst>
          </p:cNvPr>
          <p:cNvSpPr/>
          <p:nvPr/>
        </p:nvSpPr>
        <p:spPr>
          <a:xfrm>
            <a:off x="1777354" y="3575349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๔</a:t>
            </a:r>
            <a:endParaRPr lang="en-US" sz="4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E06A7849-2536-4CD6-A804-4BC4DCCA453A}"/>
              </a:ext>
            </a:extLst>
          </p:cNvPr>
          <p:cNvSpPr/>
          <p:nvPr/>
        </p:nvSpPr>
        <p:spPr>
          <a:xfrm>
            <a:off x="1777354" y="1995884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๒</a:t>
            </a:r>
            <a:endParaRPr lang="en-US" sz="4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B5EADD91-D860-4E4D-A1F5-1C5F6DFD2505}"/>
              </a:ext>
            </a:extLst>
          </p:cNvPr>
          <p:cNvSpPr/>
          <p:nvPr/>
        </p:nvSpPr>
        <p:spPr>
          <a:xfrm>
            <a:off x="1782949" y="2793334"/>
            <a:ext cx="454527" cy="457200"/>
          </a:xfrm>
          <a:prstGeom prst="ellipse">
            <a:avLst/>
          </a:prstGeom>
          <a:solidFill>
            <a:srgbClr val="F57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A665BD43-9829-49B1-BCEF-8D348985BE79}"/>
              </a:ext>
            </a:extLst>
          </p:cNvPr>
          <p:cNvSpPr/>
          <p:nvPr/>
        </p:nvSpPr>
        <p:spPr>
          <a:xfrm>
            <a:off x="1782949" y="1220335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๑</a:t>
            </a:r>
            <a:endParaRPr lang="en-US" sz="4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CD20CE19-BD2C-4478-90A6-91D663D1EE86}"/>
              </a:ext>
            </a:extLst>
          </p:cNvPr>
          <p:cNvSpPr/>
          <p:nvPr/>
        </p:nvSpPr>
        <p:spPr>
          <a:xfrm>
            <a:off x="1777354" y="2788646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๓</a:t>
            </a:r>
            <a:endParaRPr lang="en-US" sz="4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896617A-B2B6-4746-BA2D-C63FED4DB72E}"/>
              </a:ext>
            </a:extLst>
          </p:cNvPr>
          <p:cNvSpPr/>
          <p:nvPr/>
        </p:nvSpPr>
        <p:spPr>
          <a:xfrm>
            <a:off x="1616923" y="445599"/>
            <a:ext cx="4838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น้ำในดินจัดอยู่กลุ่มเดียวกับแหล่งน้ำข้อใด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83A12E49-F3C9-4916-ACA6-73BF19BE17F0}"/>
              </a:ext>
            </a:extLst>
          </p:cNvPr>
          <p:cNvSpPr/>
          <p:nvPr/>
        </p:nvSpPr>
        <p:spPr>
          <a:xfrm>
            <a:off x="2293002" y="1244871"/>
            <a:ext cx="42169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ลำธาร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7604C7D-0FC3-42EE-8E3A-DAB28EDD1AB7}"/>
              </a:ext>
            </a:extLst>
          </p:cNvPr>
          <p:cNvSpPr/>
          <p:nvPr/>
        </p:nvSpPr>
        <p:spPr>
          <a:xfrm>
            <a:off x="2286555" y="2022731"/>
            <a:ext cx="7729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หนอง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3066AAA-9A9F-440A-B08C-011F053641D0}"/>
              </a:ext>
            </a:extLst>
          </p:cNvPr>
          <p:cNvSpPr/>
          <p:nvPr/>
        </p:nvSpPr>
        <p:spPr>
          <a:xfrm>
            <a:off x="2286555" y="2822004"/>
            <a:ext cx="117371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น้ำบาดาล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E0A7ED82-9615-42D3-A292-8ACA46F782B2}"/>
              </a:ext>
            </a:extLst>
          </p:cNvPr>
          <p:cNvSpPr/>
          <p:nvPr/>
        </p:nvSpPr>
        <p:spPr>
          <a:xfrm>
            <a:off x="2293003" y="3604223"/>
            <a:ext cx="12121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มหาสมุ</a:t>
            </a:r>
            <a:r>
              <a:rPr kumimoji="0" lang="th-TH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ทร</a:t>
            </a: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A901C04-646B-4896-BB0A-0527D7CF1A2A}"/>
              </a:ext>
            </a:extLst>
          </p:cNvPr>
          <p:cNvGrpSpPr/>
          <p:nvPr/>
        </p:nvGrpSpPr>
        <p:grpSpPr>
          <a:xfrm>
            <a:off x="457796" y="4125467"/>
            <a:ext cx="8686204" cy="2166151"/>
            <a:chOff x="457796" y="4125467"/>
            <a:chExt cx="8686204" cy="216615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59188107-8B7C-479C-8F3E-06AECFFC4A5E}"/>
                </a:ext>
              </a:extLst>
            </p:cNvPr>
            <p:cNvGrpSpPr/>
            <p:nvPr/>
          </p:nvGrpSpPr>
          <p:grpSpPr>
            <a:xfrm>
              <a:off x="457796" y="4125467"/>
              <a:ext cx="8686204" cy="2166151"/>
              <a:chOff x="457796" y="4125467"/>
              <a:chExt cx="8686204" cy="2166151"/>
            </a:xfrm>
          </p:grpSpPr>
          <p:pic>
            <p:nvPicPr>
              <p:cNvPr id="21" name="Graphic 20">
                <a:extLst>
                  <a:ext uri="{FF2B5EF4-FFF2-40B4-BE49-F238E27FC236}">
                    <a16:creationId xmlns:a16="http://schemas.microsoft.com/office/drawing/2014/main" xmlns="" id="{88D115B8-48AA-4233-B4BE-CA992BF8B7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457796" y="4125467"/>
                <a:ext cx="8686204" cy="2166151"/>
              </a:xfrm>
              <a:prstGeom prst="rect">
                <a:avLst/>
              </a:prstGeom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E1D1BDD2-5C0C-49A5-91CC-147CEFCD8A95}"/>
                  </a:ext>
                </a:extLst>
              </p:cNvPr>
              <p:cNvSpPr/>
              <p:nvPr/>
            </p:nvSpPr>
            <p:spPr>
              <a:xfrm>
                <a:off x="1036522" y="4702238"/>
                <a:ext cx="7528752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thai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เฉลย	  เหตุผล น้ำในดินและน้ำบาดาลเป็นแหล่งน้ำที่เกิดจากการสะสมของน้ำฝนที่ซึมผ่านชั้นดินและชั้นหินลงไปแล้วกักเก็บเอาไว้ใต้ดิน ส่วนลำธาร หนอง และมหาสมุทรจัดเป็นแหล่งน้ำผิวดิน</a:t>
                </a:r>
              </a:p>
            </p:txBody>
          </p:sp>
        </p:grp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7A7FF5EB-EAC8-4F7D-839C-EDD8D297B974}"/>
                </a:ext>
              </a:extLst>
            </p:cNvPr>
            <p:cNvSpPr/>
            <p:nvPr/>
          </p:nvSpPr>
          <p:spPr>
            <a:xfrm>
              <a:off x="1663159" y="4605898"/>
              <a:ext cx="454527" cy="457200"/>
            </a:xfrm>
            <a:prstGeom prst="ellipse">
              <a:avLst/>
            </a:prstGeom>
            <a:solidFill>
              <a:srgbClr val="F57B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9458588D-08C2-47BA-8E97-E67B7688BA29}"/>
                </a:ext>
              </a:extLst>
            </p:cNvPr>
            <p:cNvSpPr/>
            <p:nvPr/>
          </p:nvSpPr>
          <p:spPr>
            <a:xfrm>
              <a:off x="1657564" y="4601210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400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๓</a:t>
              </a:r>
              <a:endParaRPr lang="en-US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608629F8-F9DA-4A42-AB91-5E96416E8A02}"/>
              </a:ext>
            </a:extLst>
          </p:cNvPr>
          <p:cNvGrpSpPr/>
          <p:nvPr/>
        </p:nvGrpSpPr>
        <p:grpSpPr>
          <a:xfrm>
            <a:off x="740639" y="227882"/>
            <a:ext cx="876284" cy="889363"/>
            <a:chOff x="740639" y="227882"/>
            <a:chExt cx="876284" cy="889363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D53FBE52-0B7D-4434-A5DA-7CB091A13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39" y="227882"/>
              <a:ext cx="876284" cy="889363"/>
            </a:xfrm>
            <a:prstGeom prst="rect">
              <a:avLst/>
            </a:prstGeom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8CFF4870-0903-4628-BC82-7EB372F76FAD}"/>
                </a:ext>
              </a:extLst>
            </p:cNvPr>
            <p:cNvSpPr/>
            <p:nvPr/>
          </p:nvSpPr>
          <p:spPr>
            <a:xfrm>
              <a:off x="900351" y="407387"/>
              <a:ext cx="534275" cy="530352"/>
            </a:xfrm>
            <a:prstGeom prst="ellipse">
              <a:avLst/>
            </a:prstGeom>
            <a:solidFill>
              <a:srgbClr val="A8D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D93E9031-194E-4B11-8247-E73EE2F384CE}"/>
                </a:ext>
              </a:extLst>
            </p:cNvPr>
            <p:cNvSpPr txBox="1"/>
            <p:nvPr/>
          </p:nvSpPr>
          <p:spPr>
            <a:xfrm>
              <a:off x="913142" y="286248"/>
              <a:ext cx="57099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4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๒.</a:t>
              </a:r>
              <a:endParaRPr lang="en-US" sz="48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51402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xmlns="" id="{D9C79D71-E950-4326-856E-A39D3772E3A4}"/>
              </a:ext>
            </a:extLst>
          </p:cNvPr>
          <p:cNvSpPr/>
          <p:nvPr/>
        </p:nvSpPr>
        <p:spPr>
          <a:xfrm>
            <a:off x="1766245" y="3574725"/>
            <a:ext cx="454527" cy="457200"/>
          </a:xfrm>
          <a:prstGeom prst="ellipse">
            <a:avLst/>
          </a:prstGeom>
          <a:solidFill>
            <a:srgbClr val="F57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8AB2B20A-D749-42B5-B225-5357856B57C4}"/>
              </a:ext>
            </a:extLst>
          </p:cNvPr>
          <p:cNvSpPr/>
          <p:nvPr/>
        </p:nvSpPr>
        <p:spPr>
          <a:xfrm>
            <a:off x="1763572" y="2779099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๓</a:t>
            </a:r>
            <a:endParaRPr lang="en-US" sz="4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23C602D3-6231-4504-8D44-C15FAD709697}"/>
              </a:ext>
            </a:extLst>
          </p:cNvPr>
          <p:cNvSpPr/>
          <p:nvPr/>
        </p:nvSpPr>
        <p:spPr>
          <a:xfrm>
            <a:off x="1763572" y="1986337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๒</a:t>
            </a:r>
            <a:endParaRPr lang="en-US" sz="4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6C58C34C-5C6A-47C8-8FC3-F1331CFF9988}"/>
              </a:ext>
            </a:extLst>
          </p:cNvPr>
          <p:cNvSpPr/>
          <p:nvPr/>
        </p:nvSpPr>
        <p:spPr>
          <a:xfrm>
            <a:off x="1769167" y="1210788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๑</a:t>
            </a:r>
            <a:endParaRPr lang="en-US" sz="4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9F94EB5D-CC21-41F7-ACA5-A1393D512B80}"/>
              </a:ext>
            </a:extLst>
          </p:cNvPr>
          <p:cNvSpPr/>
          <p:nvPr/>
        </p:nvSpPr>
        <p:spPr>
          <a:xfrm>
            <a:off x="1763572" y="3567548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๔</a:t>
            </a:r>
            <a:endParaRPr lang="en-US" sz="4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405CD93-4B7F-4058-A98C-DD9EA12466AE}"/>
              </a:ext>
            </a:extLst>
          </p:cNvPr>
          <p:cNvSpPr/>
          <p:nvPr/>
        </p:nvSpPr>
        <p:spPr>
          <a:xfrm>
            <a:off x="1670939" y="196048"/>
            <a:ext cx="71176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บ่อน้ำแห่งหนึ่งใช้แรงคนขุด เพื่อนำน้ำขึ้นมาใช้ น้ำในบ่อเป็นน้ำประเภทใด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94079690-B33C-4FF4-A987-2735C638B900}"/>
              </a:ext>
            </a:extLst>
          </p:cNvPr>
          <p:cNvSpPr/>
          <p:nvPr/>
        </p:nvSpPr>
        <p:spPr>
          <a:xfrm>
            <a:off x="2293002" y="1244871"/>
            <a:ext cx="42169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น้ำผิวดิน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E9EB9264-9F8E-491D-92CA-123B599C6764}"/>
              </a:ext>
            </a:extLst>
          </p:cNvPr>
          <p:cNvSpPr/>
          <p:nvPr/>
        </p:nvSpPr>
        <p:spPr>
          <a:xfrm>
            <a:off x="2286555" y="2022731"/>
            <a:ext cx="117371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น้ำบาดาล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15F30FC1-C58C-4A0F-B0D5-50B754323DCF}"/>
              </a:ext>
            </a:extLst>
          </p:cNvPr>
          <p:cNvSpPr/>
          <p:nvPr/>
        </p:nvSpPr>
        <p:spPr>
          <a:xfrm>
            <a:off x="2286555" y="2822004"/>
            <a:ext cx="102463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น้ำใต้ดิน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A9F6683E-467E-4D7A-BAEB-36D5048C3663}"/>
              </a:ext>
            </a:extLst>
          </p:cNvPr>
          <p:cNvSpPr/>
          <p:nvPr/>
        </p:nvSpPr>
        <p:spPr>
          <a:xfrm>
            <a:off x="2293003" y="3604223"/>
            <a:ext cx="103586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น้ำในดิน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FC80598-B50D-47A3-8FCC-A5B4E13C172E}"/>
              </a:ext>
            </a:extLst>
          </p:cNvPr>
          <p:cNvGrpSpPr/>
          <p:nvPr/>
        </p:nvGrpSpPr>
        <p:grpSpPr>
          <a:xfrm>
            <a:off x="457796" y="4125467"/>
            <a:ext cx="8686204" cy="2166151"/>
            <a:chOff x="457796" y="4125467"/>
            <a:chExt cx="8686204" cy="216615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5B581652-811B-4855-9A5F-918091CADAF8}"/>
                </a:ext>
              </a:extLst>
            </p:cNvPr>
            <p:cNvGrpSpPr/>
            <p:nvPr/>
          </p:nvGrpSpPr>
          <p:grpSpPr>
            <a:xfrm>
              <a:off x="457796" y="4125467"/>
              <a:ext cx="8686204" cy="2166151"/>
              <a:chOff x="457796" y="4125467"/>
              <a:chExt cx="8686204" cy="2166151"/>
            </a:xfrm>
          </p:grpSpPr>
          <p:pic>
            <p:nvPicPr>
              <p:cNvPr id="18" name="Graphic 17">
                <a:extLst>
                  <a:ext uri="{FF2B5EF4-FFF2-40B4-BE49-F238E27FC236}">
                    <a16:creationId xmlns:a16="http://schemas.microsoft.com/office/drawing/2014/main" xmlns="" id="{72FEF387-9717-4455-B2F1-8E08B3C51B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457796" y="4125467"/>
                <a:ext cx="8686204" cy="2166151"/>
              </a:xfrm>
              <a:prstGeom prst="rect">
                <a:avLst/>
              </a:prstGeom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2CDB3B44-F5D8-48F4-B661-51A13AB00F56}"/>
                  </a:ext>
                </a:extLst>
              </p:cNvPr>
              <p:cNvSpPr/>
              <p:nvPr/>
            </p:nvSpPr>
            <p:spPr>
              <a:xfrm>
                <a:off x="1036522" y="4702238"/>
                <a:ext cx="7528752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thai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เฉลย	  เหตุผล เนื่องจากน้ำในดิน คือ แหล่งน้ำที่เกิดจากการไหลซึมของน้ำผิวดินหรือน้ำฝนลงไปใต้ผิวดิน น้ำในดินนำขึ้นมาใช้โดยการขุดบ่อลงไปลึกกว่าระดับน้ำในดิน แล้วใช้ภาชนะผูกเชือกหย่อนลงไปตักน้ำขึ้นมา</a:t>
                </a:r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E1AD6D22-1C33-484D-B9B4-3E6D9A62AAE3}"/>
                </a:ext>
              </a:extLst>
            </p:cNvPr>
            <p:cNvSpPr/>
            <p:nvPr/>
          </p:nvSpPr>
          <p:spPr>
            <a:xfrm>
              <a:off x="1673612" y="4625858"/>
              <a:ext cx="454527" cy="457200"/>
            </a:xfrm>
            <a:prstGeom prst="ellipse">
              <a:avLst/>
            </a:prstGeom>
            <a:solidFill>
              <a:srgbClr val="F57B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B1BDB516-5368-4DD5-9342-711A95A1D9CD}"/>
                </a:ext>
              </a:extLst>
            </p:cNvPr>
            <p:cNvSpPr/>
            <p:nvPr/>
          </p:nvSpPr>
          <p:spPr>
            <a:xfrm>
              <a:off x="1670939" y="4618681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400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๔</a:t>
              </a:r>
              <a:endParaRPr lang="en-US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9160121E-93CB-4138-9191-F61BBF19BA08}"/>
              </a:ext>
            </a:extLst>
          </p:cNvPr>
          <p:cNvGrpSpPr/>
          <p:nvPr/>
        </p:nvGrpSpPr>
        <p:grpSpPr>
          <a:xfrm>
            <a:off x="740639" y="227882"/>
            <a:ext cx="876284" cy="889363"/>
            <a:chOff x="740639" y="227882"/>
            <a:chExt cx="876284" cy="889363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E0B05C1E-2383-4868-8064-666EDE292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39" y="227882"/>
              <a:ext cx="876284" cy="889363"/>
            </a:xfrm>
            <a:prstGeom prst="rect">
              <a:avLst/>
            </a:prstGeom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437B891A-A5D9-4B5A-AD91-BA5CC5110628}"/>
                </a:ext>
              </a:extLst>
            </p:cNvPr>
            <p:cNvSpPr/>
            <p:nvPr/>
          </p:nvSpPr>
          <p:spPr>
            <a:xfrm>
              <a:off x="900351" y="407387"/>
              <a:ext cx="534275" cy="530352"/>
            </a:xfrm>
            <a:prstGeom prst="ellipse">
              <a:avLst/>
            </a:prstGeom>
            <a:solidFill>
              <a:srgbClr val="A8D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4F0A69F7-1DE7-4185-B85A-989D045EEF03}"/>
                </a:ext>
              </a:extLst>
            </p:cNvPr>
            <p:cNvSpPr txBox="1"/>
            <p:nvPr/>
          </p:nvSpPr>
          <p:spPr>
            <a:xfrm>
              <a:off x="921360" y="227882"/>
              <a:ext cx="55976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4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๓.</a:t>
              </a:r>
              <a:endParaRPr lang="en-US" sz="48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5373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xmlns="" id="{7ECF54A6-A794-40EF-82B8-159057BE4396}"/>
              </a:ext>
            </a:extLst>
          </p:cNvPr>
          <p:cNvSpPr/>
          <p:nvPr/>
        </p:nvSpPr>
        <p:spPr>
          <a:xfrm>
            <a:off x="1783358" y="1228325"/>
            <a:ext cx="454527" cy="457200"/>
          </a:xfrm>
          <a:prstGeom prst="ellipse">
            <a:avLst/>
          </a:prstGeom>
          <a:solidFill>
            <a:srgbClr val="F57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D80B6366-5F7A-4B9B-BF0A-BC9742CCCBA1}"/>
              </a:ext>
            </a:extLst>
          </p:cNvPr>
          <p:cNvSpPr/>
          <p:nvPr/>
        </p:nvSpPr>
        <p:spPr>
          <a:xfrm>
            <a:off x="1774021" y="3582831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๔</a:t>
            </a:r>
            <a:endParaRPr lang="en-US" sz="4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C8EBF54F-04BF-4345-B6E6-FF1A612840FF}"/>
              </a:ext>
            </a:extLst>
          </p:cNvPr>
          <p:cNvSpPr/>
          <p:nvPr/>
        </p:nvSpPr>
        <p:spPr>
          <a:xfrm>
            <a:off x="1774021" y="2003366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๒</a:t>
            </a:r>
            <a:endParaRPr lang="en-US" sz="4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644ACCAB-1751-4919-8BC4-0EB63E9ABBC5}"/>
              </a:ext>
            </a:extLst>
          </p:cNvPr>
          <p:cNvSpPr/>
          <p:nvPr/>
        </p:nvSpPr>
        <p:spPr>
          <a:xfrm>
            <a:off x="1779616" y="1227817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๑</a:t>
            </a:r>
            <a:endParaRPr lang="en-US" sz="4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19FCD80E-1535-4892-ABB1-0960657CDFAE}"/>
              </a:ext>
            </a:extLst>
          </p:cNvPr>
          <p:cNvSpPr/>
          <p:nvPr/>
        </p:nvSpPr>
        <p:spPr>
          <a:xfrm>
            <a:off x="1774021" y="2796128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๓</a:t>
            </a:r>
            <a:endParaRPr lang="en-US" sz="4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745D5DE-60C9-4E92-9C17-68D6BBC74844}"/>
              </a:ext>
            </a:extLst>
          </p:cNvPr>
          <p:cNvSpPr/>
          <p:nvPr/>
        </p:nvSpPr>
        <p:spPr>
          <a:xfrm>
            <a:off x="2293002" y="1263145"/>
            <a:ext cx="54862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ทะเล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614A227-CDBF-4902-AEC0-E3F2425DD0AC}"/>
              </a:ext>
            </a:extLst>
          </p:cNvPr>
          <p:cNvSpPr/>
          <p:nvPr/>
        </p:nvSpPr>
        <p:spPr>
          <a:xfrm>
            <a:off x="2286555" y="2041005"/>
            <a:ext cx="11304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น้ำในสระ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3EE6BEA-5639-4543-B98A-221AA7AC5F92}"/>
              </a:ext>
            </a:extLst>
          </p:cNvPr>
          <p:cNvSpPr/>
          <p:nvPr/>
        </p:nvSpPr>
        <p:spPr>
          <a:xfrm>
            <a:off x="2286555" y="2840278"/>
            <a:ext cx="124585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อ่างเก็บน้ำ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2FA7FF7-15F1-4EB3-BFB4-6C1792B05704}"/>
              </a:ext>
            </a:extLst>
          </p:cNvPr>
          <p:cNvSpPr/>
          <p:nvPr/>
        </p:nvSpPr>
        <p:spPr>
          <a:xfrm>
            <a:off x="2293003" y="3622497"/>
            <a:ext cx="19111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คลองชลประทาน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D79DE64-A0D9-4573-A385-C00D15B4C421}"/>
              </a:ext>
            </a:extLst>
          </p:cNvPr>
          <p:cNvSpPr/>
          <p:nvPr/>
        </p:nvSpPr>
        <p:spPr>
          <a:xfrm>
            <a:off x="1616923" y="445599"/>
            <a:ext cx="37289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ข้อใดเป็นแหล่งน้ำตามธรรมชาติ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9A75C09-1D78-4BAA-8854-96AD6028F851}"/>
              </a:ext>
            </a:extLst>
          </p:cNvPr>
          <p:cNvGrpSpPr/>
          <p:nvPr/>
        </p:nvGrpSpPr>
        <p:grpSpPr>
          <a:xfrm>
            <a:off x="477672" y="4323672"/>
            <a:ext cx="8666328" cy="1930053"/>
            <a:chOff x="477672" y="4323672"/>
            <a:chExt cx="8666328" cy="193005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42119BC6-13C5-4F01-A1E5-89A35BCF7E9B}"/>
                </a:ext>
              </a:extLst>
            </p:cNvPr>
            <p:cNvGrpSpPr/>
            <p:nvPr/>
          </p:nvGrpSpPr>
          <p:grpSpPr>
            <a:xfrm>
              <a:off x="477672" y="4323672"/>
              <a:ext cx="8666328" cy="1930053"/>
              <a:chOff x="477672" y="4323672"/>
              <a:chExt cx="8666328" cy="1930053"/>
            </a:xfrm>
          </p:grpSpPr>
          <p:pic>
            <p:nvPicPr>
              <p:cNvPr id="28" name="Graphic 27">
                <a:extLst>
                  <a:ext uri="{FF2B5EF4-FFF2-40B4-BE49-F238E27FC236}">
                    <a16:creationId xmlns:a16="http://schemas.microsoft.com/office/drawing/2014/main" xmlns="" id="{3BD96B0F-3320-4CCA-8273-FBB206999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477672" y="4323672"/>
                <a:ext cx="8666328" cy="1930053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6A267518-6C6C-482A-8D87-F1E6FE76A5E8}"/>
                  </a:ext>
                </a:extLst>
              </p:cNvPr>
              <p:cNvSpPr/>
              <p:nvPr/>
            </p:nvSpPr>
            <p:spPr>
              <a:xfrm>
                <a:off x="1126533" y="5020761"/>
                <a:ext cx="736860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thai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เฉลย	  เหตุผล ทะเล เป็นแหล่งน้ำตามธรรมชาติส่วน </a:t>
                </a:r>
              </a:p>
              <a:p>
                <a:pPr marL="0" marR="0" lvl="0" indent="0" algn="thai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เป็นแหล่งน้ำที่มนุษย์สร้างขึ้น</a:t>
                </a:r>
              </a:p>
            </p:txBody>
          </p: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677AAE19-4260-4B21-B3A3-044DD3D48D58}"/>
                </a:ext>
              </a:extLst>
            </p:cNvPr>
            <p:cNvSpPr/>
            <p:nvPr/>
          </p:nvSpPr>
          <p:spPr>
            <a:xfrm>
              <a:off x="1777763" y="4967603"/>
              <a:ext cx="454527" cy="457200"/>
            </a:xfrm>
            <a:prstGeom prst="ellipse">
              <a:avLst/>
            </a:prstGeom>
            <a:solidFill>
              <a:srgbClr val="F57B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DB81BF2C-1BE7-46ED-B4EC-9CDA06472E0E}"/>
                </a:ext>
              </a:extLst>
            </p:cNvPr>
            <p:cNvSpPr/>
            <p:nvPr/>
          </p:nvSpPr>
          <p:spPr>
            <a:xfrm>
              <a:off x="1774021" y="4967095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400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๑</a:t>
              </a:r>
              <a:endParaRPr lang="en-US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45AC2620-6A08-468B-8ABE-55F0FC1946FC}"/>
                </a:ext>
              </a:extLst>
            </p:cNvPr>
            <p:cNvSpPr/>
            <p:nvPr/>
          </p:nvSpPr>
          <p:spPr>
            <a:xfrm>
              <a:off x="7818160" y="4928247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400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๔</a:t>
              </a:r>
              <a:endParaRPr lang="en-US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30404419-FF09-40D1-8950-1E89D75CC8C2}"/>
                </a:ext>
              </a:extLst>
            </p:cNvPr>
            <p:cNvSpPr/>
            <p:nvPr/>
          </p:nvSpPr>
          <p:spPr>
            <a:xfrm>
              <a:off x="6492320" y="4928247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400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๒</a:t>
              </a:r>
              <a:endParaRPr lang="en-US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56828420-6B27-4175-93E8-494B9A4FEC95}"/>
                </a:ext>
              </a:extLst>
            </p:cNvPr>
            <p:cNvSpPr/>
            <p:nvPr/>
          </p:nvSpPr>
          <p:spPr>
            <a:xfrm>
              <a:off x="7136967" y="4928247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400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๓</a:t>
              </a:r>
              <a:endParaRPr lang="en-US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8DA2E194-BDD2-440C-8411-1F9EC1171F49}"/>
              </a:ext>
            </a:extLst>
          </p:cNvPr>
          <p:cNvGrpSpPr/>
          <p:nvPr/>
        </p:nvGrpSpPr>
        <p:grpSpPr>
          <a:xfrm>
            <a:off x="740639" y="227882"/>
            <a:ext cx="876284" cy="889363"/>
            <a:chOff x="740639" y="227882"/>
            <a:chExt cx="876284" cy="889363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3DBA1923-4CC5-4C21-9C41-BB9EA1369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39" y="227882"/>
              <a:ext cx="876284" cy="889363"/>
            </a:xfrm>
            <a:prstGeom prst="rect">
              <a:avLst/>
            </a:prstGeom>
          </p:spPr>
        </p:pic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AAEB33EC-CF18-4077-B375-BCB2148B48BA}"/>
                </a:ext>
              </a:extLst>
            </p:cNvPr>
            <p:cNvSpPr/>
            <p:nvPr/>
          </p:nvSpPr>
          <p:spPr>
            <a:xfrm>
              <a:off x="900351" y="407387"/>
              <a:ext cx="534275" cy="530352"/>
            </a:xfrm>
            <a:prstGeom prst="ellipse">
              <a:avLst/>
            </a:prstGeom>
            <a:solidFill>
              <a:srgbClr val="A8D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FE8A24BB-B40E-4F8C-9B46-B2895A5FF09A}"/>
                </a:ext>
              </a:extLst>
            </p:cNvPr>
            <p:cNvSpPr txBox="1"/>
            <p:nvPr/>
          </p:nvSpPr>
          <p:spPr>
            <a:xfrm>
              <a:off x="900351" y="257064"/>
              <a:ext cx="55976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4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๔.</a:t>
              </a:r>
              <a:endParaRPr lang="en-US" sz="48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7263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xmlns="" id="{B7F8145A-73D9-408A-A2BF-610CAD153602}"/>
              </a:ext>
            </a:extLst>
          </p:cNvPr>
          <p:cNvSpPr/>
          <p:nvPr/>
        </p:nvSpPr>
        <p:spPr>
          <a:xfrm>
            <a:off x="1785530" y="1986143"/>
            <a:ext cx="454527" cy="457200"/>
          </a:xfrm>
          <a:prstGeom prst="ellipse">
            <a:avLst/>
          </a:prstGeom>
          <a:solidFill>
            <a:srgbClr val="F57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C59724B9-63A6-4C3D-BF05-DC0AF0BEB95E}"/>
              </a:ext>
            </a:extLst>
          </p:cNvPr>
          <p:cNvSpPr/>
          <p:nvPr/>
        </p:nvSpPr>
        <p:spPr>
          <a:xfrm>
            <a:off x="1779935" y="2778905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๓</a:t>
            </a:r>
            <a:endParaRPr lang="en-US" sz="4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3F8CB571-682F-4505-AE42-E11B5450B8E7}"/>
              </a:ext>
            </a:extLst>
          </p:cNvPr>
          <p:cNvSpPr/>
          <p:nvPr/>
        </p:nvSpPr>
        <p:spPr>
          <a:xfrm>
            <a:off x="1779935" y="1986143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๒</a:t>
            </a:r>
            <a:endParaRPr lang="en-US" sz="4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BD14DDDA-AF66-48C5-A8FD-6E4A106EEFE3}"/>
              </a:ext>
            </a:extLst>
          </p:cNvPr>
          <p:cNvSpPr/>
          <p:nvPr/>
        </p:nvSpPr>
        <p:spPr>
          <a:xfrm>
            <a:off x="1785530" y="1210594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๑</a:t>
            </a:r>
            <a:endParaRPr lang="en-US" sz="4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EBE23697-736C-4FED-9BE0-0F9BA9329CF6}"/>
              </a:ext>
            </a:extLst>
          </p:cNvPr>
          <p:cNvSpPr/>
          <p:nvPr/>
        </p:nvSpPr>
        <p:spPr>
          <a:xfrm>
            <a:off x="1779935" y="3567354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๔</a:t>
            </a:r>
            <a:endParaRPr lang="en-US" sz="4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5981F57-6F45-4DC6-A13A-4AC002217E13}"/>
              </a:ext>
            </a:extLst>
          </p:cNvPr>
          <p:cNvSpPr/>
          <p:nvPr/>
        </p:nvSpPr>
        <p:spPr>
          <a:xfrm>
            <a:off x="1616923" y="445599"/>
            <a:ext cx="3243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น้ำจากแหล่งใดสะอาดที่สุด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D6BEAA34-6302-4BB3-8584-201AEA0C563F}"/>
              </a:ext>
            </a:extLst>
          </p:cNvPr>
          <p:cNvSpPr/>
          <p:nvPr/>
        </p:nvSpPr>
        <p:spPr>
          <a:xfrm>
            <a:off x="2293002" y="1244871"/>
            <a:ext cx="42169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อ่างเก็บน้ำ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9BD8F8F3-7A51-4D34-BB52-D6BB2DF5806F}"/>
              </a:ext>
            </a:extLst>
          </p:cNvPr>
          <p:cNvSpPr/>
          <p:nvPr/>
        </p:nvSpPr>
        <p:spPr>
          <a:xfrm>
            <a:off x="2286555" y="2022731"/>
            <a:ext cx="120417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บ่อบาดาล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CF9E41B-4F5D-4421-9D06-507EF07D94EE}"/>
              </a:ext>
            </a:extLst>
          </p:cNvPr>
          <p:cNvSpPr/>
          <p:nvPr/>
        </p:nvSpPr>
        <p:spPr>
          <a:xfrm>
            <a:off x="2286555" y="2822004"/>
            <a:ext cx="7665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แม่น้ำ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C76137D9-6A36-4351-A886-6865ED422E5C}"/>
              </a:ext>
            </a:extLst>
          </p:cNvPr>
          <p:cNvSpPr/>
          <p:nvPr/>
        </p:nvSpPr>
        <p:spPr>
          <a:xfrm>
            <a:off x="2293003" y="3604223"/>
            <a:ext cx="7681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น้ำตก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EE8A92C-811A-40BA-9224-F0F491A77735}"/>
              </a:ext>
            </a:extLst>
          </p:cNvPr>
          <p:cNvGrpSpPr/>
          <p:nvPr/>
        </p:nvGrpSpPr>
        <p:grpSpPr>
          <a:xfrm>
            <a:off x="457796" y="4125467"/>
            <a:ext cx="8686204" cy="2166151"/>
            <a:chOff x="457796" y="4125467"/>
            <a:chExt cx="8686204" cy="216615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0ABDAAB4-7EFA-4909-83D6-A54459A5E002}"/>
                </a:ext>
              </a:extLst>
            </p:cNvPr>
            <p:cNvGrpSpPr/>
            <p:nvPr/>
          </p:nvGrpSpPr>
          <p:grpSpPr>
            <a:xfrm>
              <a:off x="457796" y="4125467"/>
              <a:ext cx="8686204" cy="2166151"/>
              <a:chOff x="457796" y="4125467"/>
              <a:chExt cx="8686204" cy="2166151"/>
            </a:xfrm>
          </p:grpSpPr>
          <p:pic>
            <p:nvPicPr>
              <p:cNvPr id="21" name="Graphic 20">
                <a:extLst>
                  <a:ext uri="{FF2B5EF4-FFF2-40B4-BE49-F238E27FC236}">
                    <a16:creationId xmlns:a16="http://schemas.microsoft.com/office/drawing/2014/main" xmlns="" id="{2AE28EF7-9750-4C45-9BEF-7A240FE1D5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457796" y="4125467"/>
                <a:ext cx="8686204" cy="2166151"/>
              </a:xfrm>
              <a:prstGeom prst="rect">
                <a:avLst/>
              </a:prstGeom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7D20897E-3B79-4D8F-88B5-714C09A3CFCA}"/>
                  </a:ext>
                </a:extLst>
              </p:cNvPr>
              <p:cNvSpPr/>
              <p:nvPr/>
            </p:nvSpPr>
            <p:spPr>
              <a:xfrm>
                <a:off x="1036522" y="4702238"/>
                <a:ext cx="7528752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thai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เฉลย	  เหตุผล น้ำในบ่อบาดาลเป็นแหล่งน้ำที่สะอาดที่สุด เนื่องจากเป็นน้ำในดินที่ซึมลงลึกต่อไปจนถูกเก็บกักอยู่ระหว่างชั้นหิน ซึ่งเป็นวิธีการกรองโดยธรรมชาติ</a:t>
                </a:r>
              </a:p>
            </p:txBody>
          </p:sp>
        </p:grp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61FD4DD2-610C-4310-8C60-E65585712AF4}"/>
                </a:ext>
              </a:extLst>
            </p:cNvPr>
            <p:cNvSpPr/>
            <p:nvPr/>
          </p:nvSpPr>
          <p:spPr>
            <a:xfrm>
              <a:off x="1688698" y="4618435"/>
              <a:ext cx="454527" cy="457200"/>
            </a:xfrm>
            <a:prstGeom prst="ellipse">
              <a:avLst/>
            </a:prstGeom>
            <a:solidFill>
              <a:srgbClr val="F57B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DF4F0689-4D77-4AFE-80C0-E4F87EFDED32}"/>
                </a:ext>
              </a:extLst>
            </p:cNvPr>
            <p:cNvSpPr/>
            <p:nvPr/>
          </p:nvSpPr>
          <p:spPr>
            <a:xfrm>
              <a:off x="1683103" y="4618435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400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๒</a:t>
              </a:r>
              <a:endParaRPr lang="en-US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9DD2B109-9CA4-491F-A96D-1473FD1E31A5}"/>
              </a:ext>
            </a:extLst>
          </p:cNvPr>
          <p:cNvGrpSpPr/>
          <p:nvPr/>
        </p:nvGrpSpPr>
        <p:grpSpPr>
          <a:xfrm>
            <a:off x="740639" y="227882"/>
            <a:ext cx="876284" cy="889363"/>
            <a:chOff x="740639" y="227882"/>
            <a:chExt cx="876284" cy="889363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6ACC78C2-3BC1-4FB3-B85B-FA3F0DBF0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39" y="227882"/>
              <a:ext cx="876284" cy="889363"/>
            </a:xfrm>
            <a:prstGeom prst="rect">
              <a:avLst/>
            </a:prstGeom>
          </p:spPr>
        </p:pic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72B99173-B514-4C5D-B5C1-D4287DE2A7F1}"/>
                </a:ext>
              </a:extLst>
            </p:cNvPr>
            <p:cNvSpPr/>
            <p:nvPr/>
          </p:nvSpPr>
          <p:spPr>
            <a:xfrm>
              <a:off x="900351" y="407387"/>
              <a:ext cx="534275" cy="530352"/>
            </a:xfrm>
            <a:prstGeom prst="ellipse">
              <a:avLst/>
            </a:prstGeom>
            <a:solidFill>
              <a:srgbClr val="A8D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6429554E-D401-4A62-9444-7F38D85D6286}"/>
                </a:ext>
              </a:extLst>
            </p:cNvPr>
            <p:cNvSpPr txBox="1"/>
            <p:nvPr/>
          </p:nvSpPr>
          <p:spPr>
            <a:xfrm>
              <a:off x="900351" y="257064"/>
              <a:ext cx="55976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4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๕.</a:t>
              </a:r>
              <a:endParaRPr lang="en-US" sz="48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61220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9106A6B6-92B6-4A88-8367-FDBE7717CD10}"/>
              </a:ext>
            </a:extLst>
          </p:cNvPr>
          <p:cNvSpPr/>
          <p:nvPr/>
        </p:nvSpPr>
        <p:spPr>
          <a:xfrm>
            <a:off x="1600815" y="2148451"/>
            <a:ext cx="71742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ข้อใดจำแนก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ไม่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ถูกต้อง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3871BDA9-97EA-4932-8472-F3CE8525ED30}"/>
              </a:ext>
            </a:extLst>
          </p:cNvPr>
          <p:cNvSpPr/>
          <p:nvPr/>
        </p:nvSpPr>
        <p:spPr>
          <a:xfrm>
            <a:off x="2359235" y="2799174"/>
            <a:ext cx="3022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บึง</a:t>
            </a: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3B0BDF15-5FEA-40DC-A26A-C8EE7A1065AC}"/>
              </a:ext>
            </a:extLst>
          </p:cNvPr>
          <p:cNvSpPr/>
          <p:nvPr/>
        </p:nvSpPr>
        <p:spPr>
          <a:xfrm>
            <a:off x="5649365" y="2756235"/>
            <a:ext cx="7665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แม่น้ำ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F0112F6F-D9C5-4A5D-9AC2-EE1BA62EF0B2}"/>
              </a:ext>
            </a:extLst>
          </p:cNvPr>
          <p:cNvSpPr/>
          <p:nvPr/>
        </p:nvSpPr>
        <p:spPr>
          <a:xfrm>
            <a:off x="2346339" y="3613216"/>
            <a:ext cx="8258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ลำธาร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4A4FAE35-5A47-499E-90C7-818F3412BCED}"/>
              </a:ext>
            </a:extLst>
          </p:cNvPr>
          <p:cNvSpPr/>
          <p:nvPr/>
        </p:nvSpPr>
        <p:spPr>
          <a:xfrm>
            <a:off x="5655813" y="3605768"/>
            <a:ext cx="117371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น้ำบาดาล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85E578-D861-46E5-9C3C-A24BABE2F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815" y="952180"/>
            <a:ext cx="5800299" cy="1101927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B01E0C21-6FB3-47EF-83B6-06704A8DE596}"/>
              </a:ext>
            </a:extLst>
          </p:cNvPr>
          <p:cNvSpPr/>
          <p:nvPr/>
        </p:nvSpPr>
        <p:spPr>
          <a:xfrm>
            <a:off x="1616923" y="445599"/>
            <a:ext cx="5549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จำแนกแหล่งน้ำบนโลกออกเป็น 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๒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ประเภท ดังนี้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8016DF63-EE37-4210-9106-0184BF1FDB3B}"/>
              </a:ext>
            </a:extLst>
          </p:cNvPr>
          <p:cNvSpPr/>
          <p:nvPr/>
        </p:nvSpPr>
        <p:spPr>
          <a:xfrm>
            <a:off x="1836560" y="3596235"/>
            <a:ext cx="454527" cy="457200"/>
          </a:xfrm>
          <a:prstGeom prst="ellipse">
            <a:avLst/>
          </a:prstGeom>
          <a:solidFill>
            <a:srgbClr val="F57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A102F2A0-3823-46A3-81D6-81CA93674904}"/>
              </a:ext>
            </a:extLst>
          </p:cNvPr>
          <p:cNvSpPr/>
          <p:nvPr/>
        </p:nvSpPr>
        <p:spPr>
          <a:xfrm>
            <a:off x="5142078" y="3567209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๔</a:t>
            </a:r>
            <a:endParaRPr lang="en-US" sz="4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29DD1E92-6EF2-4D8B-B0F5-85B826600F35}"/>
              </a:ext>
            </a:extLst>
          </p:cNvPr>
          <p:cNvSpPr/>
          <p:nvPr/>
        </p:nvSpPr>
        <p:spPr>
          <a:xfrm>
            <a:off x="5142078" y="2747745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๒</a:t>
            </a:r>
            <a:endParaRPr lang="en-US" sz="4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D9927E0A-4897-4232-B3ED-A3DE05051426}"/>
              </a:ext>
            </a:extLst>
          </p:cNvPr>
          <p:cNvSpPr/>
          <p:nvPr/>
        </p:nvSpPr>
        <p:spPr>
          <a:xfrm>
            <a:off x="1835224" y="2771318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๑</a:t>
            </a:r>
            <a:endParaRPr lang="en-US" sz="4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CE74F51E-76D5-4ACE-B525-56065D3376AD}"/>
              </a:ext>
            </a:extLst>
          </p:cNvPr>
          <p:cNvSpPr/>
          <p:nvPr/>
        </p:nvSpPr>
        <p:spPr>
          <a:xfrm>
            <a:off x="1835224" y="3588788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๓</a:t>
            </a:r>
            <a:endParaRPr lang="en-US" sz="4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A4C3AE4-38D3-401E-95FD-AEC527F81CE8}"/>
              </a:ext>
            </a:extLst>
          </p:cNvPr>
          <p:cNvGrpSpPr/>
          <p:nvPr/>
        </p:nvGrpSpPr>
        <p:grpSpPr>
          <a:xfrm>
            <a:off x="477672" y="4167213"/>
            <a:ext cx="8666328" cy="2245187"/>
            <a:chOff x="477672" y="4167213"/>
            <a:chExt cx="8666328" cy="224518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CAB32DED-269D-463C-A3F0-DFF3F55AEED9}"/>
                </a:ext>
              </a:extLst>
            </p:cNvPr>
            <p:cNvGrpSpPr/>
            <p:nvPr/>
          </p:nvGrpSpPr>
          <p:grpSpPr>
            <a:xfrm>
              <a:off x="477672" y="4167213"/>
              <a:ext cx="8666328" cy="2245187"/>
              <a:chOff x="477672" y="4167213"/>
              <a:chExt cx="8666328" cy="2245187"/>
            </a:xfrm>
          </p:grpSpPr>
          <p:pic>
            <p:nvPicPr>
              <p:cNvPr id="31" name="Graphic 30">
                <a:extLst>
                  <a:ext uri="{FF2B5EF4-FFF2-40B4-BE49-F238E27FC236}">
                    <a16:creationId xmlns:a16="http://schemas.microsoft.com/office/drawing/2014/main" xmlns="" id="{EDF606F0-EEA0-4C0C-91C1-95195584A6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477672" y="4167213"/>
                <a:ext cx="8666328" cy="2245187"/>
              </a:xfrm>
              <a:prstGeom prst="rect">
                <a:avLst/>
              </a:prstGeom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E533363C-8C06-41A3-BF6F-4C2DD7A039BE}"/>
                  </a:ext>
                </a:extLst>
              </p:cNvPr>
              <p:cNvSpPr/>
              <p:nvPr/>
            </p:nvSpPr>
            <p:spPr>
              <a:xfrm>
                <a:off x="1023582" y="4787159"/>
                <a:ext cx="7533564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thai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เฉลย	  เหตุผล น้ำทั้งหมดของโลก แบ่งได้ </a:t>
                </a:r>
                <a:r>
                  <a:rPr kumimoji="0" lang="th-TH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๒ </a:t>
                </a:r>
                <a:r>
                  <a: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ประเภท ได้แก่ น้ำเค็มและ</a:t>
                </a:r>
              </a:p>
              <a:p>
                <a:pPr marL="0" marR="0" lvl="0" indent="0" algn="thai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น้ำจืด น้ำเค็ม เช่น ทะเล มหาสมุทร น้ำจืด เช่น น้ำใต้ดิน บึงน้ำ แม่น้ำ และน้ำในสิ่งมีชีวิต</a:t>
                </a:r>
              </a:p>
            </p:txBody>
          </p: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2C3183AE-272E-4965-B209-52770676A21D}"/>
                </a:ext>
              </a:extLst>
            </p:cNvPr>
            <p:cNvSpPr/>
            <p:nvPr/>
          </p:nvSpPr>
          <p:spPr>
            <a:xfrm>
              <a:off x="1656807" y="4725558"/>
              <a:ext cx="454527" cy="457200"/>
            </a:xfrm>
            <a:prstGeom prst="ellipse">
              <a:avLst/>
            </a:prstGeom>
            <a:solidFill>
              <a:srgbClr val="F57B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EA2ADD0C-E9DA-42FB-A0C6-85EEDCE56F56}"/>
                </a:ext>
              </a:extLst>
            </p:cNvPr>
            <p:cNvSpPr/>
            <p:nvPr/>
          </p:nvSpPr>
          <p:spPr>
            <a:xfrm>
              <a:off x="1655471" y="4718111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400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๓</a:t>
              </a:r>
              <a:endParaRPr lang="en-US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7AF13540-A68C-463F-BD97-BEA9F1DF71E5}"/>
              </a:ext>
            </a:extLst>
          </p:cNvPr>
          <p:cNvGrpSpPr/>
          <p:nvPr/>
        </p:nvGrpSpPr>
        <p:grpSpPr>
          <a:xfrm>
            <a:off x="740639" y="227882"/>
            <a:ext cx="876284" cy="889363"/>
            <a:chOff x="740639" y="227882"/>
            <a:chExt cx="876284" cy="889363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AE2EF204-E783-442A-8123-977B70868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39" y="227882"/>
              <a:ext cx="876284" cy="889363"/>
            </a:xfrm>
            <a:prstGeom prst="rect">
              <a:avLst/>
            </a:prstGeom>
          </p:spPr>
        </p:pic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A28A087B-55B1-470B-B421-EF8D9EA70804}"/>
                </a:ext>
              </a:extLst>
            </p:cNvPr>
            <p:cNvSpPr/>
            <p:nvPr/>
          </p:nvSpPr>
          <p:spPr>
            <a:xfrm>
              <a:off x="900351" y="407387"/>
              <a:ext cx="534275" cy="530352"/>
            </a:xfrm>
            <a:prstGeom prst="ellipse">
              <a:avLst/>
            </a:prstGeom>
            <a:solidFill>
              <a:srgbClr val="A8D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50CD2CCA-6AE1-481A-9DEE-684146510B84}"/>
                </a:ext>
              </a:extLst>
            </p:cNvPr>
            <p:cNvSpPr txBox="1"/>
            <p:nvPr/>
          </p:nvSpPr>
          <p:spPr>
            <a:xfrm>
              <a:off x="900351" y="257064"/>
              <a:ext cx="55976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4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๖.</a:t>
              </a:r>
              <a:endParaRPr lang="en-US" sz="48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28184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>
            <a:extLst>
              <a:ext uri="{FF2B5EF4-FFF2-40B4-BE49-F238E27FC236}">
                <a16:creationId xmlns:a16="http://schemas.microsoft.com/office/drawing/2014/main" xmlns="" id="{66BD72F6-3762-496F-BA96-039B2656CC48}"/>
              </a:ext>
            </a:extLst>
          </p:cNvPr>
          <p:cNvSpPr/>
          <p:nvPr/>
        </p:nvSpPr>
        <p:spPr>
          <a:xfrm>
            <a:off x="1777354" y="3575349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๔</a:t>
            </a:r>
            <a:endParaRPr lang="en-US" sz="4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1F639A25-C324-4154-96AC-A20221884401}"/>
              </a:ext>
            </a:extLst>
          </p:cNvPr>
          <p:cNvSpPr/>
          <p:nvPr/>
        </p:nvSpPr>
        <p:spPr>
          <a:xfrm>
            <a:off x="1777354" y="1995884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๒</a:t>
            </a:r>
            <a:endParaRPr lang="en-US" sz="4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AC6E0E67-EB97-4F6C-920E-27F6D115C617}"/>
              </a:ext>
            </a:extLst>
          </p:cNvPr>
          <p:cNvSpPr/>
          <p:nvPr/>
        </p:nvSpPr>
        <p:spPr>
          <a:xfrm>
            <a:off x="1782949" y="2793334"/>
            <a:ext cx="454527" cy="457200"/>
          </a:xfrm>
          <a:prstGeom prst="ellipse">
            <a:avLst/>
          </a:prstGeom>
          <a:solidFill>
            <a:srgbClr val="F57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B996FAE8-DD11-4ED3-8FD8-8CB51CCD6384}"/>
              </a:ext>
            </a:extLst>
          </p:cNvPr>
          <p:cNvSpPr/>
          <p:nvPr/>
        </p:nvSpPr>
        <p:spPr>
          <a:xfrm>
            <a:off x="1782949" y="1220335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๑</a:t>
            </a:r>
            <a:endParaRPr lang="en-US" sz="4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FF81EA0F-6247-4D02-866D-18129A6DE3D5}"/>
              </a:ext>
            </a:extLst>
          </p:cNvPr>
          <p:cNvSpPr/>
          <p:nvPr/>
        </p:nvSpPr>
        <p:spPr>
          <a:xfrm>
            <a:off x="1777354" y="2788646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๓</a:t>
            </a:r>
            <a:endParaRPr lang="en-US" sz="4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44B39134-5EBB-4605-8187-8A0FC581678C}"/>
              </a:ext>
            </a:extLst>
          </p:cNvPr>
          <p:cNvSpPr/>
          <p:nvPr/>
        </p:nvSpPr>
        <p:spPr>
          <a:xfrm>
            <a:off x="1616923" y="445599"/>
            <a:ext cx="37208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ข้อใดเป็นการอนุรักษ์น้ำในคลอง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D8791F4E-33D8-4CD7-81E5-F30287940E6E}"/>
              </a:ext>
            </a:extLst>
          </p:cNvPr>
          <p:cNvSpPr/>
          <p:nvPr/>
        </p:nvSpPr>
        <p:spPr>
          <a:xfrm>
            <a:off x="2293002" y="1244871"/>
            <a:ext cx="42169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สร้างร้านอาหารริมคลอง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B9A5E44-CB57-4558-BD9A-3DEFAB777694}"/>
              </a:ext>
            </a:extLst>
          </p:cNvPr>
          <p:cNvSpPr/>
          <p:nvPr/>
        </p:nvSpPr>
        <p:spPr>
          <a:xfrm>
            <a:off x="2286555" y="2022731"/>
            <a:ext cx="35141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ทำการประมงในคลองจำนวนมาก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C3A97F6-EEEE-4A3D-8FEE-69798BC10759}"/>
              </a:ext>
            </a:extLst>
          </p:cNvPr>
          <p:cNvSpPr/>
          <p:nvPr/>
        </p:nvSpPr>
        <p:spPr>
          <a:xfrm>
            <a:off x="2286555" y="2822004"/>
            <a:ext cx="402706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กำจัดผักตบชวาในคลองที่มีจำนวนมาก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6567EE8A-F2A9-4FCD-A825-CAF82E2AE7B3}"/>
              </a:ext>
            </a:extLst>
          </p:cNvPr>
          <p:cNvSpPr/>
          <p:nvPr/>
        </p:nvSpPr>
        <p:spPr>
          <a:xfrm>
            <a:off x="2293003" y="3604223"/>
            <a:ext cx="514275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เทน้ำทิ้งจากครัวเรือนลงสู่คลองเพื่อเพิ่มปริมาณน้ำ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1F31211-F4EF-4EFE-A2D8-81E384C3614E}"/>
              </a:ext>
            </a:extLst>
          </p:cNvPr>
          <p:cNvGrpSpPr/>
          <p:nvPr/>
        </p:nvGrpSpPr>
        <p:grpSpPr>
          <a:xfrm>
            <a:off x="495949" y="4292895"/>
            <a:ext cx="8666328" cy="1998361"/>
            <a:chOff x="495949" y="4292895"/>
            <a:chExt cx="8666328" cy="199836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1ABEE4C0-EE00-4DB3-9DAA-F1B5B694F5D2}"/>
                </a:ext>
              </a:extLst>
            </p:cNvPr>
            <p:cNvGrpSpPr/>
            <p:nvPr/>
          </p:nvGrpSpPr>
          <p:grpSpPr>
            <a:xfrm>
              <a:off x="495949" y="4292895"/>
              <a:ext cx="8666328" cy="1998361"/>
              <a:chOff x="495949" y="4292895"/>
              <a:chExt cx="8666328" cy="1998361"/>
            </a:xfrm>
          </p:grpSpPr>
          <p:pic>
            <p:nvPicPr>
              <p:cNvPr id="33" name="Graphic 32">
                <a:extLst>
                  <a:ext uri="{FF2B5EF4-FFF2-40B4-BE49-F238E27FC236}">
                    <a16:creationId xmlns:a16="http://schemas.microsoft.com/office/drawing/2014/main" xmlns="" id="{6A2BEC8B-B544-481D-84A3-952EB529D9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495949" y="4292895"/>
                <a:ext cx="8666328" cy="1998361"/>
              </a:xfrm>
              <a:prstGeom prst="rect">
                <a:avLst/>
              </a:prstGeom>
            </p:spPr>
          </p:pic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1973C68D-07F8-4B32-9F9B-797CAE7B1D2C}"/>
                  </a:ext>
                </a:extLst>
              </p:cNvPr>
              <p:cNvSpPr/>
              <p:nvPr/>
            </p:nvSpPr>
            <p:spPr>
              <a:xfrm>
                <a:off x="1037673" y="5031851"/>
                <a:ext cx="7582879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thai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เฉลย	  เหตุผล การกำจัดผักตบชวาที่มีมากในคลองทำให้น้ำในคลองมีปริมาณออกซิเจนมากขึ้น ส่งผลให้ระบบนิเวศน้ำในคลองเกิดความสมดุล</a:t>
                </a:r>
              </a:p>
            </p:txBody>
          </p:sp>
        </p:grp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6352CD16-FB2C-4E66-89E6-DF8025AD0B7A}"/>
                </a:ext>
              </a:extLst>
            </p:cNvPr>
            <p:cNvSpPr/>
            <p:nvPr/>
          </p:nvSpPr>
          <p:spPr>
            <a:xfrm>
              <a:off x="1659906" y="4966700"/>
              <a:ext cx="454527" cy="457200"/>
            </a:xfrm>
            <a:prstGeom prst="ellipse">
              <a:avLst/>
            </a:prstGeom>
            <a:solidFill>
              <a:srgbClr val="F57B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37F6293F-CE0B-4AF0-BA57-1850A555CAC1}"/>
                </a:ext>
              </a:extLst>
            </p:cNvPr>
            <p:cNvSpPr/>
            <p:nvPr/>
          </p:nvSpPr>
          <p:spPr>
            <a:xfrm>
              <a:off x="1654311" y="4962012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400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๓</a:t>
              </a:r>
              <a:endParaRPr lang="en-US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8397632F-5059-42E5-A1EB-1A8A39A571BA}"/>
              </a:ext>
            </a:extLst>
          </p:cNvPr>
          <p:cNvGrpSpPr/>
          <p:nvPr/>
        </p:nvGrpSpPr>
        <p:grpSpPr>
          <a:xfrm>
            <a:off x="740639" y="227882"/>
            <a:ext cx="876284" cy="889363"/>
            <a:chOff x="740639" y="227882"/>
            <a:chExt cx="876284" cy="889363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EADDD6CD-EF33-4291-9FA4-49E58937C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39" y="227882"/>
              <a:ext cx="876284" cy="889363"/>
            </a:xfrm>
            <a:prstGeom prst="rect">
              <a:avLst/>
            </a:prstGeom>
          </p:spPr>
        </p:pic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5625EE9F-94E3-4323-98F7-9F7AB7518F68}"/>
                </a:ext>
              </a:extLst>
            </p:cNvPr>
            <p:cNvSpPr/>
            <p:nvPr/>
          </p:nvSpPr>
          <p:spPr>
            <a:xfrm>
              <a:off x="900351" y="407387"/>
              <a:ext cx="534275" cy="530352"/>
            </a:xfrm>
            <a:prstGeom prst="ellipse">
              <a:avLst/>
            </a:prstGeom>
            <a:solidFill>
              <a:srgbClr val="A8D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4078D180-B768-4074-A549-7A6C5BD66B78}"/>
                </a:ext>
              </a:extLst>
            </p:cNvPr>
            <p:cNvSpPr txBox="1"/>
            <p:nvPr/>
          </p:nvSpPr>
          <p:spPr>
            <a:xfrm>
              <a:off x="900351" y="257064"/>
              <a:ext cx="55976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4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๗.</a:t>
              </a:r>
              <a:endParaRPr lang="en-US" sz="48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3184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ell Tree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5BA5AAC2-F8FD-4123-A00F-BC7BB021678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367" end="13090.31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60261" y="4560177"/>
            <a:ext cx="609600" cy="650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B470F9B-0408-4E60-8CD2-D6ADC20F7E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104" y="2351880"/>
            <a:ext cx="9980207" cy="3899244"/>
          </a:xfrm>
          <a:prstGeom prst="rect">
            <a:avLst/>
          </a:prstGeom>
        </p:spPr>
      </p:pic>
      <p:sp>
        <p:nvSpPr>
          <p:cNvPr id="6" name="Scroll: Horizontal 5">
            <a:extLst>
              <a:ext uri="{FF2B5EF4-FFF2-40B4-BE49-F238E27FC236}">
                <a16:creationId xmlns:a16="http://schemas.microsoft.com/office/drawing/2014/main" xmlns="" id="{799F30D9-A78F-4728-BA1D-047C88094F04}"/>
              </a:ext>
            </a:extLst>
          </p:cNvPr>
          <p:cNvSpPr/>
          <p:nvPr/>
        </p:nvSpPr>
        <p:spPr>
          <a:xfrm>
            <a:off x="834886" y="161717"/>
            <a:ext cx="7243553" cy="1245704"/>
          </a:xfrm>
          <a:prstGeom prst="horizontalScroll">
            <a:avLst/>
          </a:prstGeom>
          <a:solidFill>
            <a:srgbClr val="F37A8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หน่วยการเรียนรู้ที่ ๗ น้ำในท้องถิ่นของเรา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xmlns="" id="{7C4D72B2-5C56-4F31-94F8-5859B8D89960}"/>
              </a:ext>
            </a:extLst>
          </p:cNvPr>
          <p:cNvSpPr/>
          <p:nvPr/>
        </p:nvSpPr>
        <p:spPr>
          <a:xfrm>
            <a:off x="180145" y="1607981"/>
            <a:ext cx="3636481" cy="543339"/>
          </a:xfrm>
          <a:prstGeom prst="homePlate">
            <a:avLst/>
          </a:prstGeom>
          <a:solidFill>
            <a:srgbClr val="FA9D3E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แผนผังหัวข้อหน่วยการเรียนรู้</a:t>
            </a:r>
          </a:p>
        </p:txBody>
      </p:sp>
    </p:spTree>
    <p:extLst>
      <p:ext uri="{BB962C8B-B14F-4D97-AF65-F5344CB8AC3E}">
        <p14:creationId xmlns:p14="http://schemas.microsoft.com/office/powerpoint/2010/main" val="244478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3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xmlns="" id="{307231D6-E2D4-43B3-8EAA-8952F224F80B}"/>
              </a:ext>
            </a:extLst>
          </p:cNvPr>
          <p:cNvSpPr/>
          <p:nvPr/>
        </p:nvSpPr>
        <p:spPr>
          <a:xfrm>
            <a:off x="1766245" y="3574725"/>
            <a:ext cx="454527" cy="457200"/>
          </a:xfrm>
          <a:prstGeom prst="ellipse">
            <a:avLst/>
          </a:prstGeom>
          <a:solidFill>
            <a:srgbClr val="F57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24001644-715C-43AB-9F7B-74C80A28A10F}"/>
              </a:ext>
            </a:extLst>
          </p:cNvPr>
          <p:cNvSpPr/>
          <p:nvPr/>
        </p:nvSpPr>
        <p:spPr>
          <a:xfrm>
            <a:off x="1763572" y="2779099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๓</a:t>
            </a:r>
            <a:endParaRPr lang="en-US" sz="4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0D164ACB-6F87-48DF-B51E-4A65E6EF81C9}"/>
              </a:ext>
            </a:extLst>
          </p:cNvPr>
          <p:cNvSpPr/>
          <p:nvPr/>
        </p:nvSpPr>
        <p:spPr>
          <a:xfrm>
            <a:off x="1763572" y="1986337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๒</a:t>
            </a:r>
            <a:endParaRPr lang="en-US" sz="4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EE317D68-D0B2-4F1D-A124-49B5626DEEF5}"/>
              </a:ext>
            </a:extLst>
          </p:cNvPr>
          <p:cNvSpPr/>
          <p:nvPr/>
        </p:nvSpPr>
        <p:spPr>
          <a:xfrm>
            <a:off x="1769167" y="1210788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๑</a:t>
            </a:r>
            <a:endParaRPr lang="en-US" sz="4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E5C9C66A-5953-4D12-9E7E-40858897E79F}"/>
              </a:ext>
            </a:extLst>
          </p:cNvPr>
          <p:cNvSpPr/>
          <p:nvPr/>
        </p:nvSpPr>
        <p:spPr>
          <a:xfrm>
            <a:off x="1763572" y="3567548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๔</a:t>
            </a:r>
            <a:endParaRPr lang="en-US" sz="4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E5B8295B-4AA7-46D1-87FE-30188376BFA8}"/>
              </a:ext>
            </a:extLst>
          </p:cNvPr>
          <p:cNvSpPr/>
          <p:nvPr/>
        </p:nvSpPr>
        <p:spPr>
          <a:xfrm>
            <a:off x="1616923" y="445599"/>
            <a:ext cx="54906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การกระทำในข้อใดที่ก่อให้เกิดผลเสียต่อแหล่งน้ำ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63FB489D-C0E3-448B-B2FB-EE6ACEB66F88}"/>
              </a:ext>
            </a:extLst>
          </p:cNvPr>
          <p:cNvSpPr/>
          <p:nvPr/>
        </p:nvSpPr>
        <p:spPr>
          <a:xfrm>
            <a:off x="2293002" y="1244871"/>
            <a:ext cx="42169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จับปลาในแม่น้ำ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089EAAD4-D833-40B0-B4BA-C16B5CBDB12D}"/>
              </a:ext>
            </a:extLst>
          </p:cNvPr>
          <p:cNvSpPr/>
          <p:nvPr/>
        </p:nvSpPr>
        <p:spPr>
          <a:xfrm>
            <a:off x="2286555" y="2022731"/>
            <a:ext cx="19367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เลี้ยงปลาในแม่น้ำ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471584D2-CEAB-4E15-9316-6F3ABFC1A94C}"/>
              </a:ext>
            </a:extLst>
          </p:cNvPr>
          <p:cNvSpPr/>
          <p:nvPr/>
        </p:nvSpPr>
        <p:spPr>
          <a:xfrm>
            <a:off x="2286555" y="2822004"/>
            <a:ext cx="20553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พายเรือในลำคลอง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54B5E82B-35D9-48A2-A203-645BD544A86B}"/>
              </a:ext>
            </a:extLst>
          </p:cNvPr>
          <p:cNvSpPr/>
          <p:nvPr/>
        </p:nvSpPr>
        <p:spPr>
          <a:xfrm>
            <a:off x="2293003" y="3604223"/>
            <a:ext cx="26516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ทิ้งเศษอาหารลงแหล่งน้ำ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D511406D-4F2B-44C3-A9C2-0FC4B616AC9D}"/>
              </a:ext>
            </a:extLst>
          </p:cNvPr>
          <p:cNvGrpSpPr/>
          <p:nvPr/>
        </p:nvGrpSpPr>
        <p:grpSpPr>
          <a:xfrm>
            <a:off x="740639" y="227882"/>
            <a:ext cx="876284" cy="889363"/>
            <a:chOff x="740639" y="227882"/>
            <a:chExt cx="876284" cy="889363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FDEE68B2-20CF-4658-8E17-02DBB360E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39" y="227882"/>
              <a:ext cx="876284" cy="889363"/>
            </a:xfrm>
            <a:prstGeom prst="rect">
              <a:avLst/>
            </a:prstGeom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FDDB9494-E0C2-4C76-85D8-3EAB0134E4D8}"/>
                </a:ext>
              </a:extLst>
            </p:cNvPr>
            <p:cNvSpPr/>
            <p:nvPr/>
          </p:nvSpPr>
          <p:spPr>
            <a:xfrm>
              <a:off x="900351" y="407387"/>
              <a:ext cx="534275" cy="530352"/>
            </a:xfrm>
            <a:prstGeom prst="ellipse">
              <a:avLst/>
            </a:prstGeom>
            <a:solidFill>
              <a:srgbClr val="A8D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AE8DC4F-DBCB-45D5-8496-45475552CDD8}"/>
                </a:ext>
              </a:extLst>
            </p:cNvPr>
            <p:cNvSpPr txBox="1"/>
            <p:nvPr/>
          </p:nvSpPr>
          <p:spPr>
            <a:xfrm>
              <a:off x="900351" y="257064"/>
              <a:ext cx="55976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4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๘.</a:t>
              </a:r>
              <a:endParaRPr lang="en-US" sz="48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B588B33-8343-4E82-AA10-07FF225D8661}"/>
              </a:ext>
            </a:extLst>
          </p:cNvPr>
          <p:cNvGrpSpPr/>
          <p:nvPr/>
        </p:nvGrpSpPr>
        <p:grpSpPr>
          <a:xfrm>
            <a:off x="495949" y="4292895"/>
            <a:ext cx="8666328" cy="1998361"/>
            <a:chOff x="495949" y="4292895"/>
            <a:chExt cx="8666328" cy="199836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68E02918-45D7-4A15-9907-D05525974F05}"/>
                </a:ext>
              </a:extLst>
            </p:cNvPr>
            <p:cNvGrpSpPr/>
            <p:nvPr/>
          </p:nvGrpSpPr>
          <p:grpSpPr>
            <a:xfrm>
              <a:off x="495949" y="4292895"/>
              <a:ext cx="8666328" cy="1998361"/>
              <a:chOff x="495949" y="4292895"/>
              <a:chExt cx="8666328" cy="1998361"/>
            </a:xfrm>
          </p:grpSpPr>
          <p:pic>
            <p:nvPicPr>
              <p:cNvPr id="33" name="Graphic 32">
                <a:extLst>
                  <a:ext uri="{FF2B5EF4-FFF2-40B4-BE49-F238E27FC236}">
                    <a16:creationId xmlns:a16="http://schemas.microsoft.com/office/drawing/2014/main" xmlns="" id="{7EC6EC7C-F342-4382-9194-2B6C48B56B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495949" y="4292895"/>
                <a:ext cx="8666328" cy="1998361"/>
              </a:xfrm>
              <a:prstGeom prst="rect">
                <a:avLst/>
              </a:prstGeom>
            </p:spPr>
          </p:pic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C7DF711D-D59B-4DA4-98D2-DC52460A9C0A}"/>
                  </a:ext>
                </a:extLst>
              </p:cNvPr>
              <p:cNvSpPr/>
              <p:nvPr/>
            </p:nvSpPr>
            <p:spPr>
              <a:xfrm>
                <a:off x="1094499" y="5050406"/>
                <a:ext cx="746922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thai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2A00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เฉลย	  เหตุผล เนื่องจากการทิ้งเศษอาหารลงแหล่งน้ำ ทำให้แหล่งน้ำมีขยะ</a:t>
                </a:r>
              </a:p>
              <a:p>
                <a:pPr marL="0" marR="0" lvl="0" indent="0" algn="thai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2A00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และเกิดการเน่าเสียได้</a:t>
                </a:r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E0C26AE9-A9E9-4695-90F0-EC546E71673E}"/>
                </a:ext>
              </a:extLst>
            </p:cNvPr>
            <p:cNvSpPr/>
            <p:nvPr/>
          </p:nvSpPr>
          <p:spPr>
            <a:xfrm>
              <a:off x="1722702" y="4955995"/>
              <a:ext cx="454527" cy="457200"/>
            </a:xfrm>
            <a:prstGeom prst="ellipse">
              <a:avLst/>
            </a:prstGeom>
            <a:solidFill>
              <a:srgbClr val="F57B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AACB6FC3-ABDA-4DCE-9821-BD0471F65255}"/>
                </a:ext>
              </a:extLst>
            </p:cNvPr>
            <p:cNvSpPr/>
            <p:nvPr/>
          </p:nvSpPr>
          <p:spPr>
            <a:xfrm>
              <a:off x="1720029" y="4948818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400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๔</a:t>
              </a:r>
              <a:endParaRPr lang="en-US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2660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xmlns="" id="{39C23AAF-DA04-43FA-BF0C-EFCE50049C14}"/>
              </a:ext>
            </a:extLst>
          </p:cNvPr>
          <p:cNvSpPr/>
          <p:nvPr/>
        </p:nvSpPr>
        <p:spPr>
          <a:xfrm>
            <a:off x="1816595" y="1242360"/>
            <a:ext cx="454527" cy="457200"/>
          </a:xfrm>
          <a:prstGeom prst="ellipse">
            <a:avLst/>
          </a:prstGeom>
          <a:solidFill>
            <a:srgbClr val="F57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5FD81B57-4EBE-409F-854F-7D1348EFFF5A}"/>
              </a:ext>
            </a:extLst>
          </p:cNvPr>
          <p:cNvSpPr/>
          <p:nvPr/>
        </p:nvSpPr>
        <p:spPr>
          <a:xfrm>
            <a:off x="1807258" y="3596866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๔</a:t>
            </a:r>
            <a:endParaRPr lang="en-US" sz="4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867E7E47-D889-400A-84B8-793664DE223D}"/>
              </a:ext>
            </a:extLst>
          </p:cNvPr>
          <p:cNvSpPr/>
          <p:nvPr/>
        </p:nvSpPr>
        <p:spPr>
          <a:xfrm>
            <a:off x="1807258" y="2017401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๒</a:t>
            </a:r>
            <a:endParaRPr lang="en-US" sz="4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E75C6A3F-1EA5-4FC9-822E-0DA37FC34AFF}"/>
              </a:ext>
            </a:extLst>
          </p:cNvPr>
          <p:cNvSpPr/>
          <p:nvPr/>
        </p:nvSpPr>
        <p:spPr>
          <a:xfrm>
            <a:off x="1812853" y="1241852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๑</a:t>
            </a:r>
            <a:endParaRPr lang="en-US" sz="4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4E674521-EE1D-4B78-9FBD-05A12700F861}"/>
              </a:ext>
            </a:extLst>
          </p:cNvPr>
          <p:cNvSpPr/>
          <p:nvPr/>
        </p:nvSpPr>
        <p:spPr>
          <a:xfrm>
            <a:off x="1807258" y="2810163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๓</a:t>
            </a:r>
            <a:endParaRPr lang="en-US" sz="4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E034CBA-F3A1-4AD7-8D31-BFE3E23768B0}"/>
              </a:ext>
            </a:extLst>
          </p:cNvPr>
          <p:cNvSpPr/>
          <p:nvPr/>
        </p:nvSpPr>
        <p:spPr>
          <a:xfrm>
            <a:off x="1616923" y="445599"/>
            <a:ext cx="3252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ข้อใดเป็นวิธีการประหยัดน้ำ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461731F-11F9-4E9B-872F-9C32545F80CC}"/>
              </a:ext>
            </a:extLst>
          </p:cNvPr>
          <p:cNvSpPr/>
          <p:nvPr/>
        </p:nvSpPr>
        <p:spPr>
          <a:xfrm>
            <a:off x="2321571" y="1277788"/>
            <a:ext cx="42663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ใช้น้ำบ้วนปากและแปรงฟันโดยใช้แก้ว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48829DD-0899-4B6F-8B8E-070F38DC6DE9}"/>
              </a:ext>
            </a:extLst>
          </p:cNvPr>
          <p:cNvSpPr/>
          <p:nvPr/>
        </p:nvSpPr>
        <p:spPr>
          <a:xfrm>
            <a:off x="2315124" y="2055648"/>
            <a:ext cx="38299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ใช้สายยางฉีดล้างทำความสะอาดพื้น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5DAAA61-782D-4A73-9586-862EA5838434}"/>
              </a:ext>
            </a:extLst>
          </p:cNvPr>
          <p:cNvSpPr/>
          <p:nvPr/>
        </p:nvSpPr>
        <p:spPr>
          <a:xfrm>
            <a:off x="2315123" y="2854921"/>
            <a:ext cx="253947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ใช้น้ำประปารดน้ำต้นไม้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8E55F98-99F4-405A-B04E-D68ADEE54516}"/>
              </a:ext>
            </a:extLst>
          </p:cNvPr>
          <p:cNvSpPr/>
          <p:nvPr/>
        </p:nvSpPr>
        <p:spPr>
          <a:xfrm>
            <a:off x="2315123" y="3610446"/>
            <a:ext cx="23246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ซักผ้าครั้งละ </a:t>
            </a:r>
            <a:r>
              <a:rPr lang="th-TH" sz="3000" dirty="0" smtClean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๑-๒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</a:t>
            </a: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ชิ้น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9537E20-87B7-4DAF-BAD2-A465BC0B6702}"/>
              </a:ext>
            </a:extLst>
          </p:cNvPr>
          <p:cNvGrpSpPr/>
          <p:nvPr/>
        </p:nvGrpSpPr>
        <p:grpSpPr>
          <a:xfrm>
            <a:off x="645177" y="4164444"/>
            <a:ext cx="8498823" cy="2085244"/>
            <a:chOff x="645177" y="4164444"/>
            <a:chExt cx="8498823" cy="208524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0F3139E0-EA5C-4A5F-8BE6-871B45B88A20}"/>
                </a:ext>
              </a:extLst>
            </p:cNvPr>
            <p:cNvGrpSpPr/>
            <p:nvPr/>
          </p:nvGrpSpPr>
          <p:grpSpPr>
            <a:xfrm>
              <a:off x="645177" y="4164444"/>
              <a:ext cx="8498823" cy="2085244"/>
              <a:chOff x="645177" y="4164444"/>
              <a:chExt cx="8498823" cy="2085244"/>
            </a:xfrm>
          </p:grpSpPr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xmlns="" id="{839D8A88-243C-4AFF-BC24-21E7309A85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645177" y="4164444"/>
                <a:ext cx="8498823" cy="208524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C001403E-F3FC-489B-933C-009CF46FCFB4}"/>
                  </a:ext>
                </a:extLst>
              </p:cNvPr>
              <p:cNvSpPr/>
              <p:nvPr/>
            </p:nvSpPr>
            <p:spPr>
              <a:xfrm>
                <a:off x="1200355" y="4896589"/>
                <a:ext cx="7338763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thai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เฉลย	   เหตุผล การใช้น้ำบ้วนปากและแปรงฟันโดยใช้แก้วเป็นวิธีการประหยัดมากกว่าการปล่อยให้น้ำไหลจากก๊อกตลอดการแปรงฟัน</a:t>
                </a:r>
              </a:p>
            </p:txBody>
          </p: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DAA7A084-6C8E-4772-A466-FC2874E3BA9D}"/>
                </a:ext>
              </a:extLst>
            </p:cNvPr>
            <p:cNvSpPr/>
            <p:nvPr/>
          </p:nvSpPr>
          <p:spPr>
            <a:xfrm>
              <a:off x="1861665" y="4833433"/>
              <a:ext cx="454527" cy="457200"/>
            </a:xfrm>
            <a:prstGeom prst="ellipse">
              <a:avLst/>
            </a:prstGeom>
            <a:solidFill>
              <a:srgbClr val="F57B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8643959C-BAB6-49BE-87E0-A92A0023B0A3}"/>
                </a:ext>
              </a:extLst>
            </p:cNvPr>
            <p:cNvSpPr/>
            <p:nvPr/>
          </p:nvSpPr>
          <p:spPr>
            <a:xfrm>
              <a:off x="1857923" y="4832925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400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๑</a:t>
              </a:r>
              <a:endParaRPr lang="en-US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3A80202A-1D59-494B-BEC3-F1F711644582}"/>
              </a:ext>
            </a:extLst>
          </p:cNvPr>
          <p:cNvGrpSpPr/>
          <p:nvPr/>
        </p:nvGrpSpPr>
        <p:grpSpPr>
          <a:xfrm>
            <a:off x="740639" y="227882"/>
            <a:ext cx="876284" cy="889363"/>
            <a:chOff x="740639" y="227882"/>
            <a:chExt cx="876284" cy="889363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94C363FF-52E8-4785-96A9-46FB82FBD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39" y="227882"/>
              <a:ext cx="876284" cy="889363"/>
            </a:xfrm>
            <a:prstGeom prst="rect">
              <a:avLst/>
            </a:prstGeom>
          </p:spPr>
        </p:pic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2E6758C0-27F8-4FC8-B953-B855C79B9545}"/>
                </a:ext>
              </a:extLst>
            </p:cNvPr>
            <p:cNvSpPr/>
            <p:nvPr/>
          </p:nvSpPr>
          <p:spPr>
            <a:xfrm>
              <a:off x="900351" y="407387"/>
              <a:ext cx="534275" cy="530352"/>
            </a:xfrm>
            <a:prstGeom prst="ellipse">
              <a:avLst/>
            </a:prstGeom>
            <a:solidFill>
              <a:srgbClr val="A8D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2FCC11FD-EA9D-4E6D-BB03-820E4A14BC37}"/>
                </a:ext>
              </a:extLst>
            </p:cNvPr>
            <p:cNvSpPr txBox="1"/>
            <p:nvPr/>
          </p:nvSpPr>
          <p:spPr>
            <a:xfrm>
              <a:off x="900351" y="257064"/>
              <a:ext cx="55976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4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๙.</a:t>
              </a:r>
              <a:endParaRPr lang="en-US" sz="48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2864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xmlns="" id="{521E644C-9160-4C44-9A87-3F8D4A8EDB07}"/>
              </a:ext>
            </a:extLst>
          </p:cNvPr>
          <p:cNvSpPr/>
          <p:nvPr/>
        </p:nvSpPr>
        <p:spPr>
          <a:xfrm>
            <a:off x="1804104" y="2043640"/>
            <a:ext cx="454527" cy="457200"/>
          </a:xfrm>
          <a:prstGeom prst="ellipse">
            <a:avLst/>
          </a:prstGeom>
          <a:solidFill>
            <a:srgbClr val="F57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ED400D95-53D3-48FD-A9F0-157C5BD5ECF2}"/>
              </a:ext>
            </a:extLst>
          </p:cNvPr>
          <p:cNvSpPr/>
          <p:nvPr/>
        </p:nvSpPr>
        <p:spPr>
          <a:xfrm>
            <a:off x="1798509" y="2836402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๓</a:t>
            </a:r>
            <a:endParaRPr lang="en-US" sz="4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07EDCAD3-3D8B-4DB7-AF11-0117819A5DDB}"/>
              </a:ext>
            </a:extLst>
          </p:cNvPr>
          <p:cNvSpPr/>
          <p:nvPr/>
        </p:nvSpPr>
        <p:spPr>
          <a:xfrm>
            <a:off x="1798509" y="204364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๒</a:t>
            </a:r>
            <a:endParaRPr lang="en-US" sz="4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4F9A1DB8-E3A8-4C6B-961C-FF5B9DAACFC1}"/>
              </a:ext>
            </a:extLst>
          </p:cNvPr>
          <p:cNvSpPr/>
          <p:nvPr/>
        </p:nvSpPr>
        <p:spPr>
          <a:xfrm>
            <a:off x="1804104" y="1268091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๑</a:t>
            </a:r>
            <a:endParaRPr lang="en-US" sz="4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C0FDF17C-526A-45DE-A601-6CC8FEA89833}"/>
              </a:ext>
            </a:extLst>
          </p:cNvPr>
          <p:cNvSpPr/>
          <p:nvPr/>
        </p:nvSpPr>
        <p:spPr>
          <a:xfrm>
            <a:off x="1798509" y="3624851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๔</a:t>
            </a:r>
            <a:endParaRPr lang="en-US" sz="4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727CCA5-2265-4C27-9A94-D5535D479BB3}"/>
              </a:ext>
            </a:extLst>
          </p:cNvPr>
          <p:cNvSpPr/>
          <p:nvPr/>
        </p:nvSpPr>
        <p:spPr>
          <a:xfrm>
            <a:off x="1616923" y="445599"/>
            <a:ext cx="6774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การติดตั้งกังหันบำบัดน้ำในแหล่งน้ำมีวัตถุประสงค์ตามข้อใด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436A5DB7-D76B-46EA-ABDE-F1CF315A363E}"/>
              </a:ext>
            </a:extLst>
          </p:cNvPr>
          <p:cNvSpPr/>
          <p:nvPr/>
        </p:nvSpPr>
        <p:spPr>
          <a:xfrm>
            <a:off x="2309047" y="1277788"/>
            <a:ext cx="42663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ช่วยลดปริมาณออกซิเจนในแหล่งน้ำ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B194A00-E15F-446C-8164-379229F96348}"/>
              </a:ext>
            </a:extLst>
          </p:cNvPr>
          <p:cNvSpPr/>
          <p:nvPr/>
        </p:nvSpPr>
        <p:spPr>
          <a:xfrm>
            <a:off x="2302600" y="2055648"/>
            <a:ext cx="38299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ช่วยเพิ่มปริมาณออกซิเจนในแหล่งน้ำ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ED15AD7-F3FA-4979-A613-9818E839B670}"/>
              </a:ext>
            </a:extLst>
          </p:cNvPr>
          <p:cNvSpPr/>
          <p:nvPr/>
        </p:nvSpPr>
        <p:spPr>
          <a:xfrm>
            <a:off x="2302599" y="2854921"/>
            <a:ext cx="336983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ช่วยลดปริมาณวัชพืชในแหล่งน้ำ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DE1E5B0-116B-44B2-A054-4F1FE767B35C}"/>
              </a:ext>
            </a:extLst>
          </p:cNvPr>
          <p:cNvSpPr/>
          <p:nvPr/>
        </p:nvSpPr>
        <p:spPr>
          <a:xfrm>
            <a:off x="2302599" y="3610446"/>
            <a:ext cx="347723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ช่วยเพิ่มปริมาณวัชพืชในแหล่งน้ำ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0696510-C7EA-455D-83E1-18B6F468D57A}"/>
              </a:ext>
            </a:extLst>
          </p:cNvPr>
          <p:cNvGrpSpPr/>
          <p:nvPr/>
        </p:nvGrpSpPr>
        <p:grpSpPr>
          <a:xfrm>
            <a:off x="645177" y="4164444"/>
            <a:ext cx="8498823" cy="2085244"/>
            <a:chOff x="645177" y="4164444"/>
            <a:chExt cx="8498823" cy="208524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63801262-D83B-4185-BEEE-00BB9951ECEA}"/>
                </a:ext>
              </a:extLst>
            </p:cNvPr>
            <p:cNvGrpSpPr/>
            <p:nvPr/>
          </p:nvGrpSpPr>
          <p:grpSpPr>
            <a:xfrm>
              <a:off x="645177" y="4164444"/>
              <a:ext cx="8498823" cy="2085244"/>
              <a:chOff x="645177" y="4164444"/>
              <a:chExt cx="8498823" cy="2085244"/>
            </a:xfrm>
          </p:grpSpPr>
          <p:pic>
            <p:nvPicPr>
              <p:cNvPr id="32" name="Graphic 31">
                <a:extLst>
                  <a:ext uri="{FF2B5EF4-FFF2-40B4-BE49-F238E27FC236}">
                    <a16:creationId xmlns:a16="http://schemas.microsoft.com/office/drawing/2014/main" xmlns="" id="{FD6C42AD-8740-4013-BB6D-945F1245FA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645177" y="4164444"/>
                <a:ext cx="8498823" cy="2085244"/>
              </a:xfrm>
              <a:prstGeom prst="rect">
                <a:avLst/>
              </a:prstGeom>
            </p:spPr>
          </p:pic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42C6DCD4-A939-4F11-981D-CACF12ACE2E1}"/>
                  </a:ext>
                </a:extLst>
              </p:cNvPr>
              <p:cNvSpPr/>
              <p:nvPr/>
            </p:nvSpPr>
            <p:spPr>
              <a:xfrm>
                <a:off x="1200355" y="4896589"/>
                <a:ext cx="7338763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thai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เฉลย	   เหตุผล การติดตั้งกังหันบำบัดน้ำเสีย </a:t>
                </a:r>
                <a:r>
                  <a:rPr kumimoji="0" lang="th-TH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เมื่อกังหัน</a:t>
                </a:r>
                <a:r>
                  <a: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หมุนจะตีกระทบกับน้ำเป็นการช่วยเพิ่มปริมาณออกซิเจนในแหล่งน้ำ</a:t>
                </a:r>
              </a:p>
            </p:txBody>
          </p:sp>
        </p:grp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46F1F534-156E-422E-A97A-DAB0667EBC95}"/>
                </a:ext>
              </a:extLst>
            </p:cNvPr>
            <p:cNvSpPr/>
            <p:nvPr/>
          </p:nvSpPr>
          <p:spPr>
            <a:xfrm>
              <a:off x="1857442" y="4814196"/>
              <a:ext cx="454527" cy="457200"/>
            </a:xfrm>
            <a:prstGeom prst="ellipse">
              <a:avLst/>
            </a:prstGeom>
            <a:solidFill>
              <a:srgbClr val="F57B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52F3980C-87F7-494D-93CF-E65989133B97}"/>
                </a:ext>
              </a:extLst>
            </p:cNvPr>
            <p:cNvSpPr/>
            <p:nvPr/>
          </p:nvSpPr>
          <p:spPr>
            <a:xfrm>
              <a:off x="1851847" y="4814196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400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๒</a:t>
              </a:r>
              <a:endParaRPr lang="en-US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15E450BE-5AB8-4893-961E-5348FC02FAA0}"/>
              </a:ext>
            </a:extLst>
          </p:cNvPr>
          <p:cNvGrpSpPr/>
          <p:nvPr/>
        </p:nvGrpSpPr>
        <p:grpSpPr>
          <a:xfrm>
            <a:off x="740639" y="227882"/>
            <a:ext cx="876284" cy="889363"/>
            <a:chOff x="740639" y="227882"/>
            <a:chExt cx="876284" cy="889363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B0245316-A2B3-4567-8C2E-DB5ABF3EE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39" y="227882"/>
              <a:ext cx="876284" cy="889363"/>
            </a:xfrm>
            <a:prstGeom prst="rect">
              <a:avLst/>
            </a:prstGeom>
          </p:spPr>
        </p:pic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7618DB35-3B3B-4D84-A934-7C9E0B152D03}"/>
                </a:ext>
              </a:extLst>
            </p:cNvPr>
            <p:cNvSpPr/>
            <p:nvPr/>
          </p:nvSpPr>
          <p:spPr>
            <a:xfrm>
              <a:off x="900351" y="407387"/>
              <a:ext cx="534275" cy="530352"/>
            </a:xfrm>
            <a:prstGeom prst="ellipse">
              <a:avLst/>
            </a:prstGeom>
            <a:solidFill>
              <a:srgbClr val="A8D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5FC692EB-982A-4FF0-9C0E-4D3E2E37036A}"/>
                </a:ext>
              </a:extLst>
            </p:cNvPr>
            <p:cNvSpPr txBox="1"/>
            <p:nvPr/>
          </p:nvSpPr>
          <p:spPr>
            <a:xfrm>
              <a:off x="813938" y="322488"/>
              <a:ext cx="72968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๑๐.</a:t>
              </a:r>
              <a:endPara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7926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8E25C21-2D03-4F09-93AB-548B4A0AA5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6" t="20095" r="8157" b="42228"/>
          <a:stretch/>
        </p:blipFill>
        <p:spPr>
          <a:xfrm>
            <a:off x="1497494" y="2355342"/>
            <a:ext cx="5989983" cy="3775376"/>
          </a:xfr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D7F4E12-51E2-4694-909E-FD109A3C776B}"/>
              </a:ext>
            </a:extLst>
          </p:cNvPr>
          <p:cNvGrpSpPr/>
          <p:nvPr/>
        </p:nvGrpSpPr>
        <p:grpSpPr>
          <a:xfrm>
            <a:off x="344554" y="1078457"/>
            <a:ext cx="8295861" cy="1223170"/>
            <a:chOff x="344554" y="1078457"/>
            <a:chExt cx="8295861" cy="122317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6173749B-15B3-47F9-8EF5-7F2BAFE16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554" y="1078457"/>
              <a:ext cx="8295861" cy="122317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1953267-DBD9-48BC-B566-E3D11A27BE7B}"/>
                </a:ext>
              </a:extLst>
            </p:cNvPr>
            <p:cNvSpPr/>
            <p:nvPr/>
          </p:nvSpPr>
          <p:spPr>
            <a:xfrm>
              <a:off x="702362" y="1212988"/>
              <a:ext cx="758024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th-TH" sz="2800" dirty="0">
                  <a:solidFill>
                    <a:srgbClr val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น้ำเป็นทรัพยากรธรรมชาติซึ่งเป็นปัจจัยที่มีความสำคัญกับการดำรงชีวิตของ สิ่งมีชีวิตทุกชนิด นักเรียนทราบหรือไม่ว่า โลกของเรามีน้ำอยู่ที่ใดบ้าง</a:t>
              </a:r>
              <a:endPara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xmlns="" id="{EEABC5A7-C75C-451E-8C53-807182DE116D}"/>
              </a:ext>
            </a:extLst>
          </p:cNvPr>
          <p:cNvSpPr/>
          <p:nvPr/>
        </p:nvSpPr>
        <p:spPr>
          <a:xfrm>
            <a:off x="4053392" y="6184433"/>
            <a:ext cx="1037215" cy="510778"/>
          </a:xfrm>
          <a:prstGeom prst="flowChartAlternateProcess">
            <a:avLst/>
          </a:prstGeom>
          <a:solidFill>
            <a:schemeClr val="bg1">
              <a:alpha val="9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แผนที่โลก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46DC988-8FF7-4183-9A79-76EB3B43041D}"/>
              </a:ext>
            </a:extLst>
          </p:cNvPr>
          <p:cNvGrpSpPr/>
          <p:nvPr/>
        </p:nvGrpSpPr>
        <p:grpSpPr>
          <a:xfrm>
            <a:off x="116467" y="129457"/>
            <a:ext cx="5997730" cy="830997"/>
            <a:chOff x="116467" y="129457"/>
            <a:chExt cx="5997730" cy="830997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xmlns="" id="{85F90332-ADD6-4FA5-A456-A9D023592B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26494" r="2426"/>
            <a:stretch/>
          </p:blipFill>
          <p:spPr>
            <a:xfrm>
              <a:off x="618676" y="162789"/>
              <a:ext cx="5495521" cy="76433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xmlns="" id="{AB8F233F-EC4F-49FD-B847-103CA5C92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16467" y="162789"/>
              <a:ext cx="827623" cy="76433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111F00A2-155D-44B2-9F01-E48F761E7E72}"/>
                </a:ext>
              </a:extLst>
            </p:cNvPr>
            <p:cNvSpPr txBox="1"/>
            <p:nvPr/>
          </p:nvSpPr>
          <p:spPr>
            <a:xfrm>
              <a:off x="297682" y="129457"/>
              <a:ext cx="4651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๑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B1D0849-22F4-4EDC-9436-EBF866336FF6}"/>
                </a:ext>
              </a:extLst>
            </p:cNvPr>
            <p:cNvSpPr/>
            <p:nvPr/>
          </p:nvSpPr>
          <p:spPr>
            <a:xfrm>
              <a:off x="886611" y="280792"/>
              <a:ext cx="51283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 แหล่งน้ำในท้องถิ่นและการใช้ประโยชน์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124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B5DE993-E89C-41A8-9378-5E4621CEC0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65"/>
          <a:stretch/>
        </p:blipFill>
        <p:spPr>
          <a:xfrm flipH="1">
            <a:off x="6963072" y="-28304"/>
            <a:ext cx="2252809" cy="462294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C6477BD-0F68-4748-A107-E28DC74420BA}"/>
              </a:ext>
            </a:extLst>
          </p:cNvPr>
          <p:cNvGrpSpPr/>
          <p:nvPr/>
        </p:nvGrpSpPr>
        <p:grpSpPr>
          <a:xfrm>
            <a:off x="866322" y="-3063"/>
            <a:ext cx="6696437" cy="2816386"/>
            <a:chOff x="866322" y="-3063"/>
            <a:chExt cx="6696437" cy="28163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94F8363A-F96D-4B67-A902-489FD277C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72" b="89577" l="8204" r="92461">
                          <a14:foregroundMark x1="10421" y1="35831" x2="8204" y2="54723"/>
                          <a14:foregroundMark x1="8204" y1="54723" x2="8204" y2="55049"/>
                          <a14:foregroundMark x1="79393" y1="66864" x2="79157" y2="67427"/>
                          <a14:backgroundMark x1="78714" y1="35179" x2="72062" y2="21173"/>
                          <a14:backgroundMark x1="72062" y1="21173" x2="58537" y2="13029"/>
                          <a14:backgroundMark x1="26829" y1="11075" x2="11973" y2="19218"/>
                          <a14:backgroundMark x1="5765" y1="58632" x2="13082" y2="76873"/>
                          <a14:backgroundMark x1="13304" y1="77850" x2="15743" y2="85016"/>
                          <a14:backgroundMark x1="16630" y1="80782" x2="26164" y2="84691"/>
                          <a14:backgroundMark x1="25721" y1="82085" x2="31486" y2="84365"/>
                          <a14:backgroundMark x1="31042" y1="85016" x2="46341" y2="85342"/>
                          <a14:backgroundMark x1="45455" y1="85342" x2="59202" y2="85342"/>
                          <a14:backgroundMark x1="59867" y1="85993" x2="68514" y2="83388"/>
                          <a14:backgroundMark x1="71619" y1="85668" x2="75166" y2="85668"/>
                          <a14:backgroundMark x1="74501" y1="73941" x2="74501" y2="73941"/>
                          <a14:backgroundMark x1="70953" y1="78176" x2="70953" y2="78176"/>
                          <a14:backgroundMark x1="73836" y1="80456" x2="73836" y2="80456"/>
                          <a14:backgroundMark x1="73614" y1="79479" x2="73614" y2="79479"/>
                          <a14:backgroundMark x1="74279" y1="80782" x2="74279" y2="80782"/>
                          <a14:backgroundMark x1="12417" y1="20521" x2="6208" y2="30293"/>
                          <a14:backgroundMark x1="6208" y1="30293" x2="5322" y2="41694"/>
                          <a14:backgroundMark x1="78271" y1="35179" x2="80044" y2="54723"/>
                          <a14:backgroundMark x1="80044" y1="54723" x2="79157" y2="58958"/>
                          <a14:backgroundMark x1="77862" y1="66377" x2="76940" y2="72638"/>
                          <a14:backgroundMark x1="80534" y1="68543" x2="79601" y2="73616"/>
                          <a14:backgroundMark x1="81493" y1="63330" x2="81442" y2="63606"/>
                          <a14:backgroundMark x1="77605" y1="74267" x2="83814" y2="80130"/>
                          <a14:backgroundMark x1="86696" y1="80456" x2="93792" y2="81107"/>
                          <a14:backgroundMark x1="75831" y1="79479" x2="75831" y2="79479"/>
                          <a14:backgroundMark x1="78936" y1="88274" x2="93348" y2="88274"/>
                          <a14:backgroundMark x1="80931" y1="59935" x2="80710" y2="61238"/>
                          <a14:backgroundMark x1="78271" y1="69381" x2="81153" y2="60912"/>
                          <a14:backgroundMark x1="82262" y1="62541" x2="80044" y2="67427"/>
                          <a14:backgroundMark x1="80931" y1="59283" x2="79601" y2="641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322" y="-3063"/>
              <a:ext cx="6696437" cy="281638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7A3A2D5C-0F59-4027-92AB-739A1545B27F}"/>
                </a:ext>
              </a:extLst>
            </p:cNvPr>
            <p:cNvSpPr/>
            <p:nvPr/>
          </p:nvSpPr>
          <p:spPr>
            <a:xfrm>
              <a:off x="1499991" y="595974"/>
              <a:ext cx="4572000" cy="138499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th-TH" sz="2800" dirty="0">
                  <a:solidFill>
                    <a:srgbClr val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รอบตัวของเรามีแหล่งน้ำอยู่หลายแหล่ง นักเรียนทราบหรือไม่ว่า โลกของเรามีแหล่งน้ำ ประเภทใดบ้าง</a:t>
              </a:r>
              <a:endPara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C996B5A-FE5C-4FB5-93E4-8CE8CC6ADD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4"/>
          <a:stretch/>
        </p:blipFill>
        <p:spPr>
          <a:xfrm flipH="1">
            <a:off x="0" y="2487378"/>
            <a:ext cx="2428517" cy="377464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A5D1F0A-8A42-46AD-BFFB-53F1A09239D1}"/>
              </a:ext>
            </a:extLst>
          </p:cNvPr>
          <p:cNvGrpSpPr/>
          <p:nvPr/>
        </p:nvGrpSpPr>
        <p:grpSpPr>
          <a:xfrm>
            <a:off x="1499991" y="2511693"/>
            <a:ext cx="8053089" cy="4411244"/>
            <a:chOff x="1499991" y="2511693"/>
            <a:chExt cx="8053089" cy="441124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239DB9B-6A4A-4758-82F8-11A320E77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991" y="2511693"/>
              <a:ext cx="8053089" cy="441124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683D8A35-BC93-4DED-8637-F5CCBEE582A7}"/>
                </a:ext>
              </a:extLst>
            </p:cNvPr>
            <p:cNvSpPr/>
            <p:nvPr/>
          </p:nvSpPr>
          <p:spPr>
            <a:xfrm>
              <a:off x="2955235" y="3593930"/>
              <a:ext cx="5605669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800" dirty="0">
                  <a:solidFill>
                    <a:srgbClr val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	เมื่อเทน้ำลงไปที่แบบจำลองแหล่งน้ำ จะพบว่าน้ำไหลไปยังส่วนต่าง ๆ ของแบบจำลอง ซึ่งเปรียบเทียบกับแหล่งน้ำในธรรมชาติบนโลกได้ว่า โลกมีแหล่งน้ำ ๒ ประเภท ได้แก่ แหล่งน้ำผิวดิน เช่น ทะเล มหาสมุทร บึง แม่น้ำ และแหล่งน้ำใต้ดิน เช่น น้ำในดิน น้ำบาดาล</a:t>
              </a:r>
              <a:endPara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0" name="กลุ่ม 11">
            <a:extLst>
              <a:ext uri="{FF2B5EF4-FFF2-40B4-BE49-F238E27FC236}">
                <a16:creationId xmlns:a16="http://schemas.microsoft.com/office/drawing/2014/main" xmlns="" id="{198CC975-010C-4D6F-9F30-E52B42AC27B9}"/>
              </a:ext>
            </a:extLst>
          </p:cNvPr>
          <p:cNvGrpSpPr/>
          <p:nvPr/>
        </p:nvGrpSpPr>
        <p:grpSpPr>
          <a:xfrm>
            <a:off x="8792" y="6155443"/>
            <a:ext cx="3468599" cy="652605"/>
            <a:chOff x="281237" y="58440"/>
            <a:chExt cx="7697252" cy="1551688"/>
          </a:xfrm>
        </p:grpSpPr>
        <p:sp>
          <p:nvSpPr>
            <p:cNvPr id="11" name="สี่เหลี่ยมผืนผ้า 12">
              <a:extLst>
                <a:ext uri="{FF2B5EF4-FFF2-40B4-BE49-F238E27FC236}">
                  <a16:creationId xmlns:a16="http://schemas.microsoft.com/office/drawing/2014/main" xmlns="" id="{D53EC058-79EC-40BF-9ACF-A59B306F46B8}"/>
                </a:ext>
              </a:extLst>
            </p:cNvPr>
            <p:cNvSpPr/>
            <p:nvPr userDrawn="1"/>
          </p:nvSpPr>
          <p:spPr>
            <a:xfrm>
              <a:off x="1552718" y="424182"/>
              <a:ext cx="5303800" cy="933571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h-TH" sz="22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วิทยาศาสตร์และเทคโนโลยี</a:t>
              </a:r>
              <a:endParaRPr lang="en-US" sz="22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12" name="รูปภาพ 13">
              <a:extLst>
                <a:ext uri="{FF2B5EF4-FFF2-40B4-BE49-F238E27FC236}">
                  <a16:creationId xmlns:a16="http://schemas.microsoft.com/office/drawing/2014/main" xmlns="" id="{0542038A-EFA7-4AA2-BFC3-99B8B9C744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194" b="96998" l="952" r="97884">
                          <a14:foregroundMark x1="47725" y1="25982" x2="63280" y2="43649"/>
                          <a14:foregroundMark x1="63280" y1="43649" x2="67302" y2="73903"/>
                          <a14:foregroundMark x1="49735" y1="24134" x2="70899" y2="31293"/>
                          <a14:foregroundMark x1="70899" y1="31293" x2="77037" y2="36259"/>
                          <a14:foregroundMark x1="53968" y1="18476" x2="77989" y2="33372"/>
                          <a14:foregroundMark x1="67090" y1="17783" x2="80635" y2="38453"/>
                          <a14:foregroundMark x1="80635" y1="38453" x2="82116" y2="44226"/>
                          <a14:foregroundMark x1="87619" y1="27945" x2="76402" y2="12702"/>
                          <a14:foregroundMark x1="76402" y1="12702" x2="60317" y2="4042"/>
                          <a14:foregroundMark x1="60317" y1="4042" x2="42857" y2="5889"/>
                          <a14:foregroundMark x1="42857" y1="5889" x2="28042" y2="15589"/>
                          <a14:foregroundMark x1="28042" y1="15589" x2="17037" y2="30139"/>
                          <a14:foregroundMark x1="17037" y1="30139" x2="13651" y2="51848"/>
                          <a14:foregroundMark x1="13651" y1="51848" x2="16931" y2="69861"/>
                          <a14:foregroundMark x1="16931" y1="69861" x2="27407" y2="86028"/>
                          <a14:foregroundMark x1="27407" y1="86028" x2="43704" y2="94111"/>
                          <a14:foregroundMark x1="43704" y1="94111" x2="60423" y2="93995"/>
                          <a14:foregroundMark x1="60423" y1="93995" x2="77672" y2="88337"/>
                          <a14:foregroundMark x1="77672" y1="88337" x2="88677" y2="74711"/>
                          <a14:foregroundMark x1="88677" y1="74711" x2="95450" y2="57852"/>
                          <a14:foregroundMark x1="95450" y1="57852" x2="94286" y2="38222"/>
                          <a14:foregroundMark x1="94286" y1="38222" x2="87937" y2="25520"/>
                          <a14:foregroundMark x1="93439" y1="39145" x2="95238" y2="58776"/>
                          <a14:foregroundMark x1="95344" y1="43418" x2="98095" y2="52194"/>
                          <a14:foregroundMark x1="77884" y1="16513" x2="61058" y2="5658"/>
                          <a14:foregroundMark x1="61058" y1="5658" x2="44444" y2="4850"/>
                          <a14:foregroundMark x1="44444" y1="4850" x2="34815" y2="9007"/>
                          <a14:foregroundMark x1="75556" y1="83949" x2="60741" y2="94111"/>
                          <a14:foregroundMark x1="60741" y1="94111" x2="43810" y2="92956"/>
                          <a14:foregroundMark x1="43810" y1="92956" x2="41799" y2="91686"/>
                          <a14:foregroundMark x1="43492" y1="92841" x2="60212" y2="95381"/>
                          <a14:foregroundMark x1="60212" y1="95381" x2="60847" y2="95266"/>
                          <a14:foregroundMark x1="27407" y1="77367" x2="40106" y2="89261"/>
                          <a14:foregroundMark x1="24127" y1="73557" x2="36931" y2="87760"/>
                          <a14:foregroundMark x1="36931" y1="87760" x2="40952" y2="89145"/>
                          <a14:foregroundMark x1="31111" y1="48152" x2="38624" y2="65012"/>
                          <a14:foregroundMark x1="38624" y1="65012" x2="63175" y2="87875"/>
                          <a14:foregroundMark x1="18519" y1="51155" x2="23492" y2="30370"/>
                          <a14:foregroundMark x1="23492" y1="30370" x2="37460" y2="15820"/>
                          <a14:foregroundMark x1="37460" y1="15820" x2="56720" y2="10624"/>
                          <a14:foregroundMark x1="56720" y1="10624" x2="62116" y2="11085"/>
                          <a14:foregroundMark x1="38307" y1="10508" x2="56190" y2="8199"/>
                          <a14:foregroundMark x1="56190" y1="8199" x2="56190" y2="8199"/>
                          <a14:foregroundMark x1="13439" y1="42379" x2="5608" y2="41686"/>
                          <a14:foregroundMark x1="29947" y1="33718" x2="30582" y2="59469"/>
                          <a14:foregroundMark x1="12275" y1="48961" x2="10476" y2="53811"/>
                          <a14:foregroundMark x1="12698" y1="52540" x2="12487" y2="65012"/>
                          <a14:foregroundMark x1="12593" y1="64434" x2="19788" y2="79561"/>
                          <a14:foregroundMark x1="19153" y1="77367" x2="29206" y2="89145"/>
                          <a14:foregroundMark x1="20741" y1="76328" x2="31217" y2="90416"/>
                          <a14:foregroundMark x1="31217" y1="90416" x2="31429" y2="90416"/>
                          <a14:foregroundMark x1="19471" y1="79099" x2="29418" y2="89376"/>
                          <a14:foregroundMark x1="54392" y1="67436" x2="62751" y2="80023"/>
                          <a14:foregroundMark x1="43280" y1="94919" x2="60000" y2="97113"/>
                          <a14:foregroundMark x1="60000" y1="97113" x2="64127" y2="96305"/>
                          <a14:foregroundMark x1="46243" y1="95497" x2="63175" y2="96074"/>
                          <a14:foregroundMark x1="63175" y1="96074" x2="71852" y2="93303"/>
                          <a14:foregroundMark x1="45291" y1="95727" x2="62011" y2="96998"/>
                          <a14:foregroundMark x1="62011" y1="96998" x2="70688" y2="93880"/>
                          <a14:foregroundMark x1="10688" y1="41570" x2="16825" y2="25058"/>
                          <a14:foregroundMark x1="16296" y1="25520" x2="27407" y2="12009"/>
                          <a14:foregroundMark x1="27407" y1="12009" x2="41481" y2="4273"/>
                          <a14:foregroundMark x1="40635" y1="4157" x2="57249" y2="2194"/>
                          <a14:foregroundMark x1="57249" y1="2194" x2="64550" y2="3695"/>
                          <a14:foregroundMark x1="3492" y1="41570" x2="952" y2="413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37" y="58440"/>
              <a:ext cx="1574266" cy="1536512"/>
            </a:xfrm>
            <a:prstGeom prst="rect">
              <a:avLst/>
            </a:prstGeom>
          </p:spPr>
        </p:pic>
        <p:sp>
          <p:nvSpPr>
            <p:cNvPr id="13" name="วงรี 14">
              <a:extLst>
                <a:ext uri="{FF2B5EF4-FFF2-40B4-BE49-F238E27FC236}">
                  <a16:creationId xmlns:a16="http://schemas.microsoft.com/office/drawing/2014/main" xmlns="" id="{C6E7EB04-53C7-4C2B-96FF-5B0C8C98D24E}"/>
                </a:ext>
              </a:extLst>
            </p:cNvPr>
            <p:cNvSpPr/>
            <p:nvPr userDrawn="1"/>
          </p:nvSpPr>
          <p:spPr>
            <a:xfrm>
              <a:off x="6620212" y="168688"/>
              <a:ext cx="1358277" cy="1441440"/>
            </a:xfrm>
            <a:prstGeom prst="ellipse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9728" rIns="0" bIns="411480" rtlCol="0" anchor="t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h-TH" sz="24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</a:t>
              </a:r>
              <a:r>
                <a:rPr lang="en-US" sz="24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.</a:t>
              </a:r>
              <a:r>
                <a:rPr lang="th-TH" sz="24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๕</a:t>
              </a:r>
              <a:endParaRPr lang="en-US" sz="2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917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201BC62-4040-4D4E-A3EF-B7C8259CB200}"/>
              </a:ext>
            </a:extLst>
          </p:cNvPr>
          <p:cNvGrpSpPr/>
          <p:nvPr/>
        </p:nvGrpSpPr>
        <p:grpSpPr>
          <a:xfrm>
            <a:off x="0" y="878232"/>
            <a:ext cx="9263270" cy="4715872"/>
            <a:chOff x="0" y="878232"/>
            <a:chExt cx="9263270" cy="47158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70DC7E31-E384-4B4A-879C-2829BD066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78232"/>
              <a:ext cx="9263270" cy="4205094"/>
            </a:xfrm>
            <a:prstGeom prst="rect">
              <a:avLst/>
            </a:prstGeom>
          </p:spPr>
        </p:pic>
        <p:sp>
          <p:nvSpPr>
            <p:cNvPr id="5" name="Flowchart: Alternate Process 4">
              <a:extLst>
                <a:ext uri="{FF2B5EF4-FFF2-40B4-BE49-F238E27FC236}">
                  <a16:creationId xmlns:a16="http://schemas.microsoft.com/office/drawing/2014/main" xmlns="" id="{1E713C98-A7E7-43FC-A025-12D5BDCB6F67}"/>
                </a:ext>
              </a:extLst>
            </p:cNvPr>
            <p:cNvSpPr/>
            <p:nvPr/>
          </p:nvSpPr>
          <p:spPr>
            <a:xfrm>
              <a:off x="3349353" y="5083326"/>
              <a:ext cx="2445294" cy="510778"/>
            </a:xfrm>
            <a:prstGeom prst="flowChartAlternateProcess">
              <a:avLst/>
            </a:prstGeom>
            <a:solidFill>
              <a:schemeClr val="bg1">
                <a:alpha val="9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แหล่งน้ำต่าง ๆ ในธรรมชาติ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015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67B2703-A249-4565-BFAD-FF946E015C8E}"/>
              </a:ext>
            </a:extLst>
          </p:cNvPr>
          <p:cNvGrpSpPr/>
          <p:nvPr/>
        </p:nvGrpSpPr>
        <p:grpSpPr>
          <a:xfrm>
            <a:off x="0" y="3914334"/>
            <a:ext cx="9144000" cy="2252869"/>
            <a:chOff x="0" y="3914334"/>
            <a:chExt cx="9144000" cy="225286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C418A17A-0B9A-44EB-B036-C30ACE1CE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14334"/>
              <a:ext cx="9144000" cy="225286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0E1999B-AC63-41CF-9C9E-CFD5586634B1}"/>
                </a:ext>
              </a:extLst>
            </p:cNvPr>
            <p:cNvSpPr/>
            <p:nvPr/>
          </p:nvSpPr>
          <p:spPr>
            <a:xfrm>
              <a:off x="271668" y="4179144"/>
              <a:ext cx="8600660" cy="18800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th-TH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	แหล่งน้ำผิวดิน </a:t>
              </a:r>
              <a:r>
                <a:rPr lang="th-TH" sz="2800" dirty="0">
                  <a:solidFill>
                    <a:srgbClr val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เป็นแหล่งน้ำที่อยู่บนผิวของพื้นดิน เช่น น้ำจากแหล่งต่าง ๆ เช่น แม่น้ำ บึง ทะเลสาบ ทะเล มหาสมุทร</a:t>
              </a:r>
              <a:endPara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>
                <a:spcAft>
                  <a:spcPts val="500"/>
                </a:spcAft>
              </a:pPr>
              <a:r>
                <a:rPr lang="th-TH" sz="2800" dirty="0">
                  <a:solidFill>
                    <a:srgbClr val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แหล่งน้ำใต้ดิน </a:t>
              </a:r>
              <a:r>
                <a:rPr lang="th-TH" sz="2800" dirty="0">
                  <a:solidFill>
                    <a:srgbClr val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เป็นแหล่งน้ำที่เกิดจากการสะสมของน้ำฝนที่ซึมผ่านชั้นดิน และชั้นหินลงไปแล้วกักเก็บเอาไว้ใต้ดิน ประกอบด้วย น้ำในดินและน้ำบาดาล</a:t>
              </a:r>
              <a:endPara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481C942-1652-4374-BC1E-0068883E43B0}"/>
              </a:ext>
            </a:extLst>
          </p:cNvPr>
          <p:cNvGrpSpPr/>
          <p:nvPr/>
        </p:nvGrpSpPr>
        <p:grpSpPr>
          <a:xfrm>
            <a:off x="988943" y="-12364"/>
            <a:ext cx="7166113" cy="3845279"/>
            <a:chOff x="988943" y="-12364"/>
            <a:chExt cx="7166113" cy="384527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EDC22E18-F301-4049-9463-0618B7ACC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943" y="-12364"/>
              <a:ext cx="7166113" cy="3253082"/>
            </a:xfrm>
            <a:prstGeom prst="rect">
              <a:avLst/>
            </a:prstGeom>
          </p:spPr>
        </p:pic>
        <p:sp>
          <p:nvSpPr>
            <p:cNvPr id="8" name="Flowchart: Alternate Process 7">
              <a:extLst>
                <a:ext uri="{FF2B5EF4-FFF2-40B4-BE49-F238E27FC236}">
                  <a16:creationId xmlns:a16="http://schemas.microsoft.com/office/drawing/2014/main" xmlns="" id="{C22767D0-2091-451D-BAF0-869202CAD966}"/>
                </a:ext>
              </a:extLst>
            </p:cNvPr>
            <p:cNvSpPr/>
            <p:nvPr/>
          </p:nvSpPr>
          <p:spPr>
            <a:xfrm>
              <a:off x="3358228" y="3322137"/>
              <a:ext cx="2427540" cy="510778"/>
            </a:xfrm>
            <a:prstGeom prst="flowChartAlternateProcess">
              <a:avLst/>
            </a:prstGeom>
            <a:solidFill>
              <a:schemeClr val="bg1">
                <a:alpha val="9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แหล่งน้ำต่าง ๆ ในธรรมชาติ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7778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BDE1017-B3FF-4158-AFEF-0DE6E13F13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4"/>
          <a:stretch/>
        </p:blipFill>
        <p:spPr>
          <a:xfrm>
            <a:off x="6264322" y="163773"/>
            <a:ext cx="2428517" cy="37746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1430F4B-9321-4C32-B920-A5F7E098A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6761" y="2760926"/>
            <a:ext cx="3548511" cy="366138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8867625-03F8-4F83-8396-9C70D7658547}"/>
              </a:ext>
            </a:extLst>
          </p:cNvPr>
          <p:cNvGrpSpPr/>
          <p:nvPr/>
        </p:nvGrpSpPr>
        <p:grpSpPr>
          <a:xfrm>
            <a:off x="2187803" y="3684896"/>
            <a:ext cx="6777992" cy="2088108"/>
            <a:chOff x="2187803" y="3684896"/>
            <a:chExt cx="6777992" cy="208810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176292AC-382B-45E8-8452-9C0B3CB64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87803" y="3684896"/>
              <a:ext cx="6777992" cy="208810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0823CF36-D553-4916-B98E-FE4EB755F463}"/>
                </a:ext>
              </a:extLst>
            </p:cNvPr>
            <p:cNvSpPr/>
            <p:nvPr/>
          </p:nvSpPr>
          <p:spPr>
            <a:xfrm>
              <a:off x="3431569" y="4222499"/>
              <a:ext cx="460949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800" dirty="0">
                  <a:solidFill>
                    <a:srgbClr val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น้ำที่ถูกขังอยู่ภายในช่องว่างของชั้นหินที่อยู่ลึกลงไป เรียกว่า น้ำบาดาล</a:t>
              </a:r>
              <a:endPara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85150EA-92FA-4EA3-B69D-519F1FA96915}"/>
              </a:ext>
            </a:extLst>
          </p:cNvPr>
          <p:cNvGrpSpPr/>
          <p:nvPr/>
        </p:nvGrpSpPr>
        <p:grpSpPr>
          <a:xfrm>
            <a:off x="328332" y="926342"/>
            <a:ext cx="6777992" cy="1653085"/>
            <a:chOff x="328332" y="926342"/>
            <a:chExt cx="6777992" cy="165308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8B71022-5560-4E91-9574-4CBC46407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8332" y="926342"/>
              <a:ext cx="6777992" cy="165308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0B95558F-49BB-4898-B355-47754FE4780A}"/>
                </a:ext>
              </a:extLst>
            </p:cNvPr>
            <p:cNvSpPr/>
            <p:nvPr/>
          </p:nvSpPr>
          <p:spPr>
            <a:xfrm>
              <a:off x="1625076" y="1435265"/>
              <a:ext cx="395172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800" dirty="0">
                  <a:solidFill>
                    <a:srgbClr val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น้ำที่แทรกอยู่ในเนื้อดิน เรียกว่า น้ำในดิน</a:t>
              </a:r>
              <a:endPara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098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D335FC2-83B8-40FE-81AF-1A899FDAD0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365"/>
          <a:stretch/>
        </p:blipFill>
        <p:spPr>
          <a:xfrm>
            <a:off x="422427" y="-192813"/>
            <a:ext cx="2355171" cy="41648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4E646D1-9A5E-4567-B074-380F5FA174CE}"/>
              </a:ext>
            </a:extLst>
          </p:cNvPr>
          <p:cNvGrpSpPr/>
          <p:nvPr/>
        </p:nvGrpSpPr>
        <p:grpSpPr>
          <a:xfrm>
            <a:off x="0" y="3664424"/>
            <a:ext cx="9144000" cy="2580315"/>
            <a:chOff x="0" y="3837525"/>
            <a:chExt cx="9144000" cy="258031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8B4F54D-C4F0-4791-AF38-C255E3AA0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837525"/>
              <a:ext cx="9144000" cy="258031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BB2F810-FD1E-4CAD-8AC7-282A94F47345}"/>
                </a:ext>
              </a:extLst>
            </p:cNvPr>
            <p:cNvSpPr/>
            <p:nvPr/>
          </p:nvSpPr>
          <p:spPr>
            <a:xfrm>
              <a:off x="395785" y="4051631"/>
              <a:ext cx="8420669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>
                <a:spcAft>
                  <a:spcPts val="500"/>
                </a:spcAft>
              </a:pPr>
              <a:r>
                <a:rPr lang="th-TH" sz="2800" dirty="0">
                  <a:solidFill>
                    <a:srgbClr val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น้ำทั้งหมดของโลกแบ่งเป็นน้ำเค็มประมาณร้อยละ ๙๗.๕ ซึ่งอยู่ในมหาสมุทร และแหล่งน้ำอื่น ๆ และที่เหลืออีกประมาณร้อยละ ๒.๕ เป็นน้ำจืด ถ้าเรียงลำดับปริมาณน้ำจืดจากมากไปน้อยจะอยู่ที่ ธารน้ำแข็งและพืดน้ำแข็ง น้ำใต้ดิน ชั้นดินเยือกแข็งคงตัวและน้ำแข็งใต้ดิน ทะเลสาบ ความชื้นในดิน ความชื้นในบรรยากาศ บึง แม่น้ำ และน้ำในสิ่งมีชีวิต</a:t>
              </a:r>
              <a:endPara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9F55F0F-CF4B-44C6-BF15-EDB4953DBA9D}"/>
              </a:ext>
            </a:extLst>
          </p:cNvPr>
          <p:cNvGrpSpPr/>
          <p:nvPr/>
        </p:nvGrpSpPr>
        <p:grpSpPr>
          <a:xfrm>
            <a:off x="2141436" y="354843"/>
            <a:ext cx="6675018" cy="2838734"/>
            <a:chOff x="2141436" y="354843"/>
            <a:chExt cx="6675018" cy="283873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3B090815-84CE-488B-9986-7978A64DE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1436" y="354843"/>
              <a:ext cx="6675018" cy="283873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8EED4FC3-1D5A-4F37-B0D3-85FE91E88251}"/>
                </a:ext>
              </a:extLst>
            </p:cNvPr>
            <p:cNvSpPr/>
            <p:nvPr/>
          </p:nvSpPr>
          <p:spPr>
            <a:xfrm>
              <a:off x="3413760" y="1237146"/>
              <a:ext cx="4572000" cy="9541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th-TH" sz="2800" dirty="0">
                  <a:solidFill>
                    <a:srgbClr val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น้ำทั้งหมดของโลกแบ่งได้เป็น ๒ ประเภท ได้แก่ น้ำเค็มและน้ำจืด ซึ่งมีปริมาณไม่เท่ากัน</a:t>
              </a:r>
              <a:endPara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780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A8E2691-6969-453B-A713-6C537AF48FC8}"/>
              </a:ext>
            </a:extLst>
          </p:cNvPr>
          <p:cNvGrpSpPr/>
          <p:nvPr/>
        </p:nvGrpSpPr>
        <p:grpSpPr>
          <a:xfrm>
            <a:off x="116467" y="129457"/>
            <a:ext cx="6855464" cy="830997"/>
            <a:chOff x="116467" y="129457"/>
            <a:chExt cx="6855464" cy="830997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xmlns="" id="{482610D9-5E6A-466D-8301-B10CD6FD54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26494" r="2426"/>
            <a:stretch/>
          </p:blipFill>
          <p:spPr>
            <a:xfrm>
              <a:off x="618676" y="162789"/>
              <a:ext cx="6353255" cy="76433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xmlns="" id="{DCDD6F6E-6277-4E9D-9B4A-033EF3AA6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16467" y="162789"/>
              <a:ext cx="827623" cy="76433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5EF023D-7298-425A-BB50-65821D5E268A}"/>
                </a:ext>
              </a:extLst>
            </p:cNvPr>
            <p:cNvSpPr txBox="1"/>
            <p:nvPr/>
          </p:nvSpPr>
          <p:spPr>
            <a:xfrm>
              <a:off x="297682" y="129457"/>
              <a:ext cx="4651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๒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1ACA589-B883-4074-A7A8-0A4F1E31DE51}"/>
                </a:ext>
              </a:extLst>
            </p:cNvPr>
            <p:cNvSpPr/>
            <p:nvPr/>
          </p:nvSpPr>
          <p:spPr>
            <a:xfrm>
              <a:off x="886611" y="280792"/>
              <a:ext cx="608532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ความจำเป็นของน้ำต่อชีวิตและการประหยัดน้ำ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A8BEFBF-1F7A-403F-A7BC-028C6E07ADDD}"/>
              </a:ext>
            </a:extLst>
          </p:cNvPr>
          <p:cNvGrpSpPr/>
          <p:nvPr/>
        </p:nvGrpSpPr>
        <p:grpSpPr>
          <a:xfrm>
            <a:off x="116467" y="1078458"/>
            <a:ext cx="8863760" cy="1842164"/>
            <a:chOff x="116467" y="1078458"/>
            <a:chExt cx="8863760" cy="184216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A1619B60-4A4A-45A9-9287-46D3B8689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467" y="1078458"/>
              <a:ext cx="8863760" cy="184216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902FE80B-27BD-4320-82EC-1EC9AD78A7C1}"/>
                </a:ext>
              </a:extLst>
            </p:cNvPr>
            <p:cNvSpPr/>
            <p:nvPr/>
          </p:nvSpPr>
          <p:spPr>
            <a:xfrm>
              <a:off x="530278" y="1362268"/>
              <a:ext cx="820230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800" dirty="0">
                  <a:solidFill>
                    <a:srgbClr val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นักเรียนได้ศึกษาถึงปริมาณน้ำบนโลกและปริมาณน้ำที่มนุษย์นำมาใช้ประโยชน์ได้มาแล้ว ซึ่งปริมาณน้ำที่มนุษย์สามารถนำมาใช้ประโยชน์ได้มีอยู่น้อยมาก นักเรียนจะมีแนวทางในการอนุรักษ์น้ำอย่างไร</a:t>
              </a:r>
              <a:endPara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0920A5E-63F6-4637-854B-2A36DDABE93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43"/>
          <a:stretch/>
        </p:blipFill>
        <p:spPr>
          <a:xfrm>
            <a:off x="6182436" y="3038626"/>
            <a:ext cx="2320119" cy="410321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A9BA037-6FE1-4BFE-9EE0-DDF5B83C96C7}"/>
              </a:ext>
            </a:extLst>
          </p:cNvPr>
          <p:cNvGrpSpPr/>
          <p:nvPr/>
        </p:nvGrpSpPr>
        <p:grpSpPr>
          <a:xfrm>
            <a:off x="0" y="3398913"/>
            <a:ext cx="7088247" cy="2575111"/>
            <a:chOff x="0" y="3398913"/>
            <a:chExt cx="7088247" cy="257511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65B63FEC-7886-47E1-A886-D8F2C9D6B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772" b="89577" l="8204" r="92461">
                          <a14:foregroundMark x1="10421" y1="35831" x2="8204" y2="54723"/>
                          <a14:foregroundMark x1="8204" y1="54723" x2="8204" y2="55049"/>
                          <a14:foregroundMark x1="79393" y1="66864" x2="79157" y2="67427"/>
                          <a14:backgroundMark x1="78714" y1="35179" x2="72062" y2="21173"/>
                          <a14:backgroundMark x1="72062" y1="21173" x2="58537" y2="13029"/>
                          <a14:backgroundMark x1="26829" y1="11075" x2="11973" y2="19218"/>
                          <a14:backgroundMark x1="5765" y1="58632" x2="13082" y2="76873"/>
                          <a14:backgroundMark x1="13304" y1="77850" x2="15743" y2="85016"/>
                          <a14:backgroundMark x1="16630" y1="80782" x2="26164" y2="84691"/>
                          <a14:backgroundMark x1="25721" y1="82085" x2="31486" y2="84365"/>
                          <a14:backgroundMark x1="31042" y1="85016" x2="46341" y2="85342"/>
                          <a14:backgroundMark x1="45455" y1="85342" x2="59202" y2="85342"/>
                          <a14:backgroundMark x1="59867" y1="85993" x2="68514" y2="83388"/>
                          <a14:backgroundMark x1="71619" y1="85668" x2="75166" y2="85668"/>
                          <a14:backgroundMark x1="74501" y1="73941" x2="74501" y2="73941"/>
                          <a14:backgroundMark x1="70953" y1="78176" x2="70953" y2="78176"/>
                          <a14:backgroundMark x1="73836" y1="80456" x2="73836" y2="80456"/>
                          <a14:backgroundMark x1="73614" y1="79479" x2="73614" y2="79479"/>
                          <a14:backgroundMark x1="74279" y1="80782" x2="74279" y2="80782"/>
                          <a14:backgroundMark x1="12417" y1="20521" x2="6208" y2="30293"/>
                          <a14:backgroundMark x1="6208" y1="30293" x2="5322" y2="41694"/>
                          <a14:backgroundMark x1="78271" y1="35179" x2="80044" y2="54723"/>
                          <a14:backgroundMark x1="80044" y1="54723" x2="79157" y2="58958"/>
                          <a14:backgroundMark x1="77862" y1="66377" x2="76940" y2="72638"/>
                          <a14:backgroundMark x1="80534" y1="68543" x2="79601" y2="73616"/>
                          <a14:backgroundMark x1="81493" y1="63330" x2="81442" y2="63606"/>
                          <a14:backgroundMark x1="77605" y1="74267" x2="83814" y2="80130"/>
                          <a14:backgroundMark x1="86696" y1="80456" x2="93792" y2="81107"/>
                          <a14:backgroundMark x1="75831" y1="79479" x2="75831" y2="79479"/>
                          <a14:backgroundMark x1="78936" y1="88274" x2="93348" y2="88274"/>
                          <a14:backgroundMark x1="80931" y1="59935" x2="80710" y2="61238"/>
                          <a14:backgroundMark x1="78271" y1="69381" x2="81153" y2="60912"/>
                          <a14:backgroundMark x1="82262" y1="62541" x2="80044" y2="67427"/>
                          <a14:backgroundMark x1="80931" y1="59283" x2="79601" y2="641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98913"/>
              <a:ext cx="7088247" cy="257511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BBD44550-B408-4294-872F-2ECB2C528FDC}"/>
                </a:ext>
              </a:extLst>
            </p:cNvPr>
            <p:cNvSpPr/>
            <p:nvPr/>
          </p:nvSpPr>
          <p:spPr>
            <a:xfrm>
              <a:off x="637653" y="4091588"/>
              <a:ext cx="502344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800" dirty="0">
                  <a:solidFill>
                    <a:srgbClr val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น้ำจืดที่มนุษย์นำมาใช้ได้มีปริมาณน้อยมาก </a:t>
              </a:r>
            </a:p>
            <a:p>
              <a:r>
                <a:rPr lang="th-TH" sz="2800" dirty="0">
                  <a:solidFill>
                    <a:srgbClr val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เราจึงควรใช้นำอย่างประหยัดและร่วมกันอนุรักษ์น้ำ</a:t>
              </a:r>
              <a:endPara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558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Badg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D71F8F05-6246-47AF-9E68-E57F6C93F792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624</TotalTime>
  <Words>504</Words>
  <Application>Microsoft Office PowerPoint</Application>
  <PresentationFormat>On-screen Show (4:3)</PresentationFormat>
  <Paragraphs>158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Arial</vt:lpstr>
      <vt:lpstr>Angsana New</vt:lpstr>
      <vt:lpstr>Cordia New</vt:lpstr>
      <vt:lpstr>Impact</vt:lpstr>
      <vt:lpstr>Calibri</vt:lpstr>
      <vt:lpstr>Wingdings 3</vt:lpstr>
      <vt:lpstr>Gill Sans MT</vt:lpstr>
      <vt:lpstr>TH Sarabun New</vt:lpstr>
      <vt:lpstr>TH NiramitIT๙</vt:lpstr>
      <vt:lpstr>Calibri Light</vt:lpstr>
      <vt:lpstr>Tw Cen MT</vt:lpstr>
      <vt:lpstr>Sarabun</vt:lpstr>
      <vt:lpstr>Droplet</vt:lpstr>
      <vt:lpstr>Badge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Bam Deawdeaw</dc:creator>
  <cp:lastModifiedBy>Sopin</cp:lastModifiedBy>
  <cp:revision>27</cp:revision>
  <dcterms:created xsi:type="dcterms:W3CDTF">2019-09-12T21:44:29Z</dcterms:created>
  <dcterms:modified xsi:type="dcterms:W3CDTF">2019-12-23T03:39:26Z</dcterms:modified>
</cp:coreProperties>
</file>