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4" r:id="rId2"/>
    <p:sldMasterId id="2147483686" r:id="rId3"/>
  </p:sldMasterIdLst>
  <p:notesMasterIdLst>
    <p:notesMasterId r:id="rId42"/>
  </p:notesMasterIdLst>
  <p:handoutMasterIdLst>
    <p:handoutMasterId r:id="rId43"/>
  </p:handoutMasterIdLst>
  <p:sldIdLst>
    <p:sldId id="4841" r:id="rId4"/>
    <p:sldId id="4816" r:id="rId5"/>
    <p:sldId id="4817" r:id="rId6"/>
    <p:sldId id="4818" r:id="rId7"/>
    <p:sldId id="4819" r:id="rId8"/>
    <p:sldId id="4820" r:id="rId9"/>
    <p:sldId id="4821" r:id="rId10"/>
    <p:sldId id="4822" r:id="rId11"/>
    <p:sldId id="4823" r:id="rId12"/>
    <p:sldId id="4824" r:id="rId13"/>
    <p:sldId id="4825" r:id="rId14"/>
    <p:sldId id="4826" r:id="rId15"/>
    <p:sldId id="4827" r:id="rId16"/>
    <p:sldId id="4828" r:id="rId17"/>
    <p:sldId id="4829" r:id="rId18"/>
    <p:sldId id="4830" r:id="rId19"/>
    <p:sldId id="4831" r:id="rId20"/>
    <p:sldId id="4832" r:id="rId21"/>
    <p:sldId id="4833" r:id="rId22"/>
    <p:sldId id="4834" r:id="rId23"/>
    <p:sldId id="4835" r:id="rId24"/>
    <p:sldId id="4836" r:id="rId25"/>
    <p:sldId id="4837" r:id="rId26"/>
    <p:sldId id="4838" r:id="rId27"/>
    <p:sldId id="4839" r:id="rId28"/>
    <p:sldId id="4840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8" r:id="rId39"/>
    <p:sldId id="266" r:id="rId40"/>
    <p:sldId id="267" r:id="rId41"/>
  </p:sldIdLst>
  <p:sldSz cx="9144000" cy="6858000" type="screen4x3"/>
  <p:notesSz cx="6858000" cy="9144000"/>
  <p:embeddedFontLst>
    <p:embeddedFont>
      <p:font typeface="Angsana New" pitchFamily="18" charset="-34"/>
      <p:regular r:id="rId44"/>
      <p:bold r:id="rId45"/>
      <p:italic r:id="rId46"/>
      <p:boldItalic r:id="rId47"/>
    </p:embeddedFont>
    <p:embeddedFont>
      <p:font typeface="TH Sarabun New" pitchFamily="34" charset="-34"/>
      <p:regular r:id="rId48"/>
      <p:bold r:id="rId49"/>
      <p:italic r:id="rId50"/>
      <p:boldItalic r:id="rId51"/>
    </p:embeddedFont>
    <p:embeddedFont>
      <p:font typeface="SimSun" pitchFamily="2" charset="-122"/>
      <p:regular r:id="rId52"/>
    </p:embeddedFont>
    <p:embeddedFont>
      <p:font typeface="Cordia New" pitchFamily="34" charset="-34"/>
      <p:regular r:id="rId53"/>
      <p:bold r:id="rId54"/>
      <p:italic r:id="rId55"/>
      <p:boldItalic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Wingdings 3" pitchFamily="18" charset="2"/>
      <p:regular r:id="rId61"/>
    </p:embeddedFont>
    <p:embeddedFont>
      <p:font typeface="TH NiramitIT๙" charset="-34"/>
      <p:regular r:id="rId62"/>
      <p:bold r:id="rId63"/>
      <p:italic r:id="rId64"/>
    </p:embeddedFont>
    <p:embeddedFont>
      <p:font typeface="Calibri Light" pitchFamily="34" charset="0"/>
      <p:regular r:id="rId65"/>
      <p:italic r:id="rId66"/>
    </p:embeddedFont>
    <p:embeddedFont>
      <p:font typeface="Impact" pitchFamily="34" charset="0"/>
      <p:regular r:id="rId67"/>
    </p:embeddedFont>
    <p:embeddedFont>
      <p:font typeface="Gill Sans MT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58C"/>
    <a:srgbClr val="FFFFFF"/>
    <a:srgbClr val="001220"/>
    <a:srgbClr val="9BD4FF"/>
    <a:srgbClr val="FAA85F"/>
    <a:srgbClr val="FDE3E2"/>
    <a:srgbClr val="87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9" autoAdjust="0"/>
    <p:restoredTop sz="94291" autoAdjust="0"/>
  </p:normalViewPr>
  <p:slideViewPr>
    <p:cSldViewPr snapToGrid="0">
      <p:cViewPr>
        <p:scale>
          <a:sx n="88" d="100"/>
          <a:sy n="88" d="100"/>
        </p:scale>
        <p:origin x="-132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4.xml"/><Relationship Id="rId71" Type="http://schemas.openxmlformats.org/officeDocument/2006/relationships/font" Target="fonts/font2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80E9F2D-4522-474B-9222-FACE9D5933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686FC8-E1BB-4061-AE73-1D400B2F91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DD3B2-2652-42BD-8370-BA2ADA7A600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88C1AF-6CEE-43C2-A914-272E9B1EBA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8DC1A9-DD83-4DEF-91EB-577F206BAC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87A8D-4D57-4713-92C1-0CEBB1B9F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95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9DC73-794E-43DE-B61C-085F24556617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18A4-B9CA-4667-8048-49DCACDED36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384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2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5920162" y="6206376"/>
            <a:ext cx="5512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87B8-9A4B-45E2-BBE5-FB86ADE287A3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611-6692-4583-86AB-5AB9B972BD4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" y="0"/>
            <a:ext cx="9143499" cy="685800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1960A8ED-8A9D-47AE-957B-87129554C152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2" name="Google Shape;55;p4">
            <a:extLst>
              <a:ext uri="{FF2B5EF4-FFF2-40B4-BE49-F238E27FC236}">
                <a16:creationId xmlns:a16="http://schemas.microsoft.com/office/drawing/2014/main" xmlns="" id="{81613F3B-2CC2-4BD7-BC12-1BE6EC8335C1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4858C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9AACA1D0-6B1C-4D76-86BE-B1FD8D1006B4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6" name="กลุ่ม 11">
            <a:extLst>
              <a:ext uri="{FF2B5EF4-FFF2-40B4-BE49-F238E27FC236}">
                <a16:creationId xmlns:a16="http://schemas.microsoft.com/office/drawing/2014/main" xmlns="" id="{46F5F09D-9636-41D8-B609-27F1E0CAEB52}"/>
              </a:ext>
            </a:extLst>
          </p:cNvPr>
          <p:cNvGrpSpPr/>
          <p:nvPr userDrawn="1"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:a16="http://schemas.microsoft.com/office/drawing/2014/main" xmlns="" id="{D5419316-B13B-44F1-940C-D67B36683A77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:a16="http://schemas.microsoft.com/office/drawing/2014/main" xmlns="" id="{EE9C44C5-390C-4B65-A32D-1AF19CC96A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:a16="http://schemas.microsoft.com/office/drawing/2014/main" xmlns="" id="{47E46991-68EE-48D4-AB34-1E27625E0331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45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534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592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748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F1A3-0EF8-4CF7-A0D7-97B60401BD0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oogle Shape;55;p4">
            <a:extLst>
              <a:ext uri="{FF2B5EF4-FFF2-40B4-BE49-F238E27FC236}">
                <a16:creationId xmlns="" xmlns:a16="http://schemas.microsoft.com/office/drawing/2014/main" id="{FE930199-C876-47DE-A77F-2DCFD3880A77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sz="3200" b="1" dirty="0">
              <a:solidFill>
                <a:prstClr val="black"/>
              </a:solidFill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112A7BF2-FD8E-4CFA-9E4C-30D1ED5E8E7E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075577-1048-4332-B841-95528600E26E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="" xmlns:a16="http://schemas.microsoft.com/office/drawing/2014/main" id="{4C292FCB-45DB-47C9-AA0A-B36923C3024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5EE06334-7560-44FF-A31C-71BE79362174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B2FE54C4-33C1-45DB-9300-DF4335DC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D02894E8-5B7D-42E6-9624-D7C151548AF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470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D2FA-D7AF-42E3-AD0C-83D6C74789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95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C56A-EE14-4A74-8938-8DAA99D3F93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2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CAA0-A6C6-42FB-8296-2073CD7EA5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62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FFB3-1B17-4514-8761-40766F576CA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43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95D7-5791-48E6-904D-8521AB061A3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81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889-7275-45AE-B00D-6DB84B8FCE6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820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B09E-5005-4359-8BD0-0B675BB5E9B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76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492A-E43C-4EA3-A1EF-A89F8F62E51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95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F9B3-5C90-410B-B1C1-77E6580E7F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99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F183-B24C-4771-B8C6-CF3773806CA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3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659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69019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74072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90832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385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pic>
        <p:nvPicPr>
          <p:cNvPr id="5" name="รูปภาพ 18">
            <a:extLst>
              <a:ext uri="{FF2B5EF4-FFF2-40B4-BE49-F238E27FC236}">
                <a16:creationId xmlns:a16="http://schemas.microsoft.com/office/drawing/2014/main" xmlns="" id="{32481022-EB84-4A28-8CA7-0E1162172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CABFA456-95C2-4B39-B049-DB6642BE70D2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3326802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ดาว ป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</a:p>
        </p:txBody>
      </p:sp>
      <p:sp>
        <p:nvSpPr>
          <p:cNvPr id="11" name="Google Shape;55;p4">
            <a:extLst>
              <a:ext uri="{FF2B5EF4-FFF2-40B4-BE49-F238E27FC236}">
                <a16:creationId xmlns:a16="http://schemas.microsoft.com/office/drawing/2014/main" xmlns="" id="{90F79BBC-CCAB-4920-AA35-D166EA1A2FFC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4858C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A2633965-6DA6-4D16-B24E-9EDA312BF1F8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630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90623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4" y="365780"/>
            <a:ext cx="7886418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4" y="1825890"/>
            <a:ext cx="7886418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4" y="6356750"/>
            <a:ext cx="205683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2" y="6356750"/>
            <a:ext cx="3086382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6" y="6356750"/>
            <a:ext cx="205683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1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650213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3" indent="-162553" algn="l" defTabSz="650213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60" indent="-162553" algn="l" defTabSz="65021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67" indent="-162553" algn="l" defTabSz="65021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874" indent="-162553" algn="l" defTabSz="65021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2981" indent="-162553" algn="l" defTabSz="65021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087" indent="-162553" algn="l" defTabSz="65021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194" indent="-162553" algn="l" defTabSz="65021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01" indent="-162553" algn="l" defTabSz="65021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08" indent="-162553" algn="l" defTabSz="650213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07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13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21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27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34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40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748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855" algn="l" defTabSz="650213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082224-786D-4F25-A395-EEC00C7C0F8C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F41C76-FEEA-4E46-B6B2-15B516F1452E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770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C409F-12BB-4312-ACB9-0D23C2CBBE0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2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7088" y="0"/>
            <a:ext cx="9350829" cy="6980845"/>
            <a:chOff x="-87088" y="0"/>
            <a:chExt cx="9350829" cy="69808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4389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088" y="4388330"/>
              <a:ext cx="2264228" cy="2469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122" y="4309028"/>
              <a:ext cx="2018619" cy="2671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55368" y="4473859"/>
              <a:ext cx="2786746" cy="2319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53" y="4522078"/>
              <a:ext cx="2514604" cy="2295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347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F56BE8-01DB-4F18-BEFC-5A179BD7E8BE}"/>
              </a:ext>
            </a:extLst>
          </p:cNvPr>
          <p:cNvGrpSpPr/>
          <p:nvPr/>
        </p:nvGrpSpPr>
        <p:grpSpPr>
          <a:xfrm>
            <a:off x="397564" y="165155"/>
            <a:ext cx="8375375" cy="2286497"/>
            <a:chOff x="397564" y="165155"/>
            <a:chExt cx="8375375" cy="22864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0508157-653D-4892-A3C8-8FDA1414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64" y="165155"/>
              <a:ext cx="8375375" cy="228649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84403F07-783F-4F79-A279-0964B24136FD}"/>
                </a:ext>
              </a:extLst>
            </p:cNvPr>
            <p:cNvSpPr/>
            <p:nvPr/>
          </p:nvSpPr>
          <p:spPr>
            <a:xfrm>
              <a:off x="848138" y="403688"/>
              <a:ext cx="747422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ดาวเคราะห์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planet)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มีรากศัพท์มาจากคำในภาษาละตินว่า 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wander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แปลว่า ผู้สัญจร หรือนักเดินทาง ตำแหน่งบนท้องฟ้าของดาวเคราะห์ที่เปลี่ยนไปทุกวัน เมื่อเทียบกับกลุ่มดาวฤกษ์ที่มีตำแหน่งประจำ ทำให้มองเห็นเป็นกลุ่มดาว ซึ่งมีรูปร่างคงที่ไม่เปลี่ยนแปลง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04D833-9823-4888-A62A-4D3C96FE7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72" y="1572888"/>
            <a:ext cx="4070086" cy="61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8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370D84-AF44-4079-8BE5-9E20189B7D19}"/>
              </a:ext>
            </a:extLst>
          </p:cNvPr>
          <p:cNvGrpSpPr/>
          <p:nvPr/>
        </p:nvGrpSpPr>
        <p:grpSpPr>
          <a:xfrm>
            <a:off x="92765" y="108946"/>
            <a:ext cx="7315200" cy="936812"/>
            <a:chOff x="92765" y="108946"/>
            <a:chExt cx="7315200" cy="9368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72A28E1-6D6E-44C6-93D1-061BA52ABC9D}"/>
                </a:ext>
              </a:extLst>
            </p:cNvPr>
            <p:cNvGrpSpPr/>
            <p:nvPr/>
          </p:nvGrpSpPr>
          <p:grpSpPr>
            <a:xfrm>
              <a:off x="92765" y="108946"/>
              <a:ext cx="7315200" cy="936812"/>
              <a:chOff x="5692588" y="1560606"/>
              <a:chExt cx="7315200" cy="93681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6C69677C-6ADA-4774-84E8-C92958759826}"/>
                  </a:ext>
                </a:extLst>
              </p:cNvPr>
              <p:cNvSpPr/>
              <p:nvPr/>
            </p:nvSpPr>
            <p:spPr>
              <a:xfrm>
                <a:off x="5800163" y="1625600"/>
                <a:ext cx="7207625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rgbClr val="F485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A06D6BC9-23B5-4347-9F79-0B103D35EA43}"/>
                  </a:ext>
                </a:extLst>
              </p:cNvPr>
              <p:cNvSpPr/>
              <p:nvPr/>
            </p:nvSpPr>
            <p:spPr>
              <a:xfrm>
                <a:off x="6279776" y="1780241"/>
                <a:ext cx="6548154" cy="497542"/>
              </a:xfrm>
              <a:prstGeom prst="roundRect">
                <a:avLst>
                  <a:gd name="adj" fmla="val 50000"/>
                </a:avLst>
              </a:prstGeom>
              <a:solidFill>
                <a:srgbClr val="F485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8FBC09E5-78EF-4FD0-8DB2-95A0A8415195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6B218F8D-3658-4385-9F50-6FBB03275114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rgbClr val="F485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003C970-02BA-4A10-AF15-A535BD4299B9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F28760C-2BB3-4B12-9EFA-7F26529C4211}"/>
                </a:ext>
              </a:extLst>
            </p:cNvPr>
            <p:cNvSpPr/>
            <p:nvPr/>
          </p:nvSpPr>
          <p:spPr>
            <a:xfrm>
              <a:off x="1086682" y="327005"/>
              <a:ext cx="61414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ตำแหน่งและเส้นทางการขึ้นและตกของกลุ่มดาว</a:t>
              </a:r>
              <a:endParaRPr lang="th-TH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55B9EC3-5187-4711-9D5F-00A7B05E0C10}"/>
              </a:ext>
            </a:extLst>
          </p:cNvPr>
          <p:cNvGrpSpPr/>
          <p:nvPr/>
        </p:nvGrpSpPr>
        <p:grpSpPr>
          <a:xfrm>
            <a:off x="201011" y="1338471"/>
            <a:ext cx="8741978" cy="4094920"/>
            <a:chOff x="201011" y="1338471"/>
            <a:chExt cx="8741978" cy="40949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EF01DF9-D8FC-4117-B324-8A3CA1149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11" y="1338471"/>
              <a:ext cx="8741978" cy="409492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00576D3-2195-454E-9978-602B0F759F1D}"/>
                </a:ext>
              </a:extLst>
            </p:cNvPr>
            <p:cNvSpPr/>
            <p:nvPr/>
          </p:nvSpPr>
          <p:spPr>
            <a:xfrm>
              <a:off x="605020" y="1659285"/>
              <a:ext cx="7933960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เมื่อเราสังเกตท้องฟ้าในพื้นที่โล่ง ท้องฟ้าจะมีลักษณะเป็นรูปทรงครึ่งวงกลม ครอบแผ่นดินไว้ แนวที่ท้องฟ้าจรดกับแผ่นดินเรียกว่า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เส้นขอบฟ้า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การหมุนรอบ ตัวเองของโลกแบบทวนเข็มนาฬิกา หรือจากตะวันตกไปตะวันออก ทำให้เรามองเห็น ดวงอาทิตย์ขึ้นทางทิศตะวันออกในตอนเช้า และค่อย ๆ เคลื่อนที่ไปบนท้องฟ้าจน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ตกลงตรงเส้นขอบฟ้าทางทิศตะวันตกในตอนเย็น 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เส้นทางการขึ้น-ตกของดวงอาทิตย์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ซึ่งเป็นทิศทางตรงข้ามกันเสมอ เส้นทางการขึ้น-ตกของดวงอาทิตย์ถูกใช้กำหนดทิศบนโลก หากเรายืนกางแขนให้แขนขวาชี้ไปทางทิศตะวันออก และแขนซ้ายชี้ไปทางทิศตะวันตก ด้านหน้าของเราจะเป็นทิศเหนือ ส่วนด้านหลังจะเป็นทิศใต้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5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8196678-E388-4507-8672-17CE80C2D607}"/>
              </a:ext>
            </a:extLst>
          </p:cNvPr>
          <p:cNvGrpSpPr/>
          <p:nvPr/>
        </p:nvGrpSpPr>
        <p:grpSpPr>
          <a:xfrm>
            <a:off x="-424070" y="0"/>
            <a:ext cx="9462052" cy="5985565"/>
            <a:chOff x="-424070" y="0"/>
            <a:chExt cx="9462052" cy="5985565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xmlns="" id="{17D7FA4A-0863-425B-A97B-44C9AD3C6A00}"/>
                </a:ext>
              </a:extLst>
            </p:cNvPr>
            <p:cNvSpPr/>
            <p:nvPr/>
          </p:nvSpPr>
          <p:spPr>
            <a:xfrm rot="16200000">
              <a:off x="3558213" y="-125896"/>
              <a:ext cx="2027583" cy="8719929"/>
            </a:xfrm>
            <a:prstGeom prst="flowChartConnector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3676A9E-42A8-4375-9514-367BC6EA6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070" y="0"/>
              <a:ext cx="9462052" cy="5474787"/>
            </a:xfrm>
            <a:prstGeom prst="rect">
              <a:avLst/>
            </a:prstGeom>
          </p:spPr>
        </p:pic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1414B2F6-4EF2-4AAC-8341-5BF3C988826B}"/>
                </a:ext>
              </a:extLst>
            </p:cNvPr>
            <p:cNvSpPr/>
            <p:nvPr/>
          </p:nvSpPr>
          <p:spPr>
            <a:xfrm>
              <a:off x="3468574" y="5474787"/>
              <a:ext cx="2988086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ตำแหน่งการขึ้น-ตกของดวงอาทิตย์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5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6AC143-33D1-4397-8F69-4B39F9BFED24}"/>
              </a:ext>
            </a:extLst>
          </p:cNvPr>
          <p:cNvGrpSpPr/>
          <p:nvPr/>
        </p:nvGrpSpPr>
        <p:grpSpPr>
          <a:xfrm>
            <a:off x="201011" y="558800"/>
            <a:ext cx="8741978" cy="5295899"/>
            <a:chOff x="201011" y="558800"/>
            <a:chExt cx="8741978" cy="52958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A95B050A-6B8B-4BCB-92CC-EA3D9FCA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11" y="558800"/>
              <a:ext cx="8741978" cy="529589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B54525D-CF55-4921-B838-BFB679B84926}"/>
                </a:ext>
              </a:extLst>
            </p:cNvPr>
            <p:cNvSpPr/>
            <p:nvPr/>
          </p:nvSpPr>
          <p:spPr>
            <a:xfrm>
              <a:off x="628650" y="1047740"/>
              <a:ext cx="7886700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การมองเห็นดวงจันทร์และดาวต่าง ๆ บนท้องฟ้าตอนกลางคืน ซึ่งมี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เส้นทางเดินของดาว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เคลื่อนที่จากทิศตะวันออกไปทางทิศตะวันตกเช่นเดียวกับ เส้นทางการขึ้น-ตกของดวงอาทิตย์ การสังเกตดาวตอนกลางคืน จำเป็นต้องรู้ตำแหน่งของทิศ หากไม่มีเข็มทิศ เราสามารถใช้ตำแหน่งของ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ดาวเหนือ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ซึ่งเป็นดาวฤกษ์ที่สว่างและอยู่ประจำที่บนท้องฟ้าเหนือขอบฟ้าทางทิศเหนือ ดาวเหนือจึงถูกใช้เป็นตำแหน่งหลักของการจัดทำแผนที่ดาวของแต่ละประเทศ ซึ่งแตกต่างกัน เนื่องจากโลกเป็นทรงกลม จึงทำให้ตำแหน่งของดาวเหนือที่สังเกตจากคนละพื้นที่ของโลกแตกต่างกัน ดังเช่นกรณีของการสังเกตดาวเหนือจากพื้นที่ใด ๆ บนโลกก็ตาม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ดาวฤกษ์สองดวงของกลุ่มดาวหมีใหญ่หรือที่ในประเทศไทยเรียกว่า กลุ่มดาวจระเข้ จะชี้ไปทางดาวเหนือซึ่งเป็นส่วนหนึ่งของกลุ่มดาวหมีเล็กเสมอ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4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85C2D9-1EB7-409C-AB06-653C5E9884B1}"/>
              </a:ext>
            </a:extLst>
          </p:cNvPr>
          <p:cNvGrpSpPr/>
          <p:nvPr/>
        </p:nvGrpSpPr>
        <p:grpSpPr>
          <a:xfrm>
            <a:off x="0" y="-581804"/>
            <a:ext cx="9144000" cy="7439804"/>
            <a:chOff x="0" y="-581804"/>
            <a:chExt cx="9144000" cy="74398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AADBD2A-89C8-44CB-AF17-BB949B567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" t="40413" r="8321" b="11175"/>
            <a:stretch/>
          </p:blipFill>
          <p:spPr>
            <a:xfrm>
              <a:off x="0" y="-581804"/>
              <a:ext cx="9144000" cy="7439804"/>
            </a:xfrm>
            <a:prstGeom prst="rect">
              <a:avLst/>
            </a:prstGeom>
          </p:spPr>
        </p:pic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3DEAA28E-7AE9-4730-8D68-979CA675DAD6}"/>
                </a:ext>
              </a:extLst>
            </p:cNvPr>
            <p:cNvSpPr/>
            <p:nvPr/>
          </p:nvSpPr>
          <p:spPr>
            <a:xfrm>
              <a:off x="4718009" y="5826029"/>
              <a:ext cx="3524933" cy="919401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ตําแหน่งของดาวเหนือเป็นส่วนหนึ่งของกลุ่มดาวหมีเล็ก</a:t>
              </a:r>
            </a:p>
          </p:txBody>
        </p:sp>
      </p:grpSp>
      <p:sp>
        <p:nvSpPr>
          <p:cNvPr id="9" name="Google Shape;55;p4">
            <a:extLst>
              <a:ext uri="{FF2B5EF4-FFF2-40B4-BE49-F238E27FC236}">
                <a16:creationId xmlns:a16="http://schemas.microsoft.com/office/drawing/2014/main" xmlns="" id="{56586469-0804-423E-87B6-E7592BE3C40A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4858C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1AE4DA4-4DDD-400C-8039-040400714765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sp>
        <p:nvSpPr>
          <p:cNvPr id="12" name="日期占位符 1">
            <a:extLst>
              <a:ext uri="{FF2B5EF4-FFF2-40B4-BE49-F238E27FC236}">
                <a16:creationId xmlns:a16="http://schemas.microsoft.com/office/drawing/2014/main" xmlns="" id="{14697D32-A221-43C2-98FE-DAAD9E81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94" y="6356750"/>
            <a:ext cx="2056836" cy="364275"/>
          </a:xfrm>
        </p:spPr>
        <p:txBody>
          <a:bodyPr/>
          <a:lstStyle/>
          <a:p>
            <a:fld id="{E3AD87B8-9A4B-45E2-BBE5-FB86ADE287A3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DBFCD136-70E6-4056-8410-51FAF5E7544B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grpSp>
        <p:nvGrpSpPr>
          <p:cNvPr id="14" name="กลุ่ม 11">
            <a:extLst>
              <a:ext uri="{FF2B5EF4-FFF2-40B4-BE49-F238E27FC236}">
                <a16:creationId xmlns:a16="http://schemas.microsoft.com/office/drawing/2014/main" xmlns="" id="{47CEEF2C-BA49-4415-B9A9-5D27A0C466E5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5" name="สี่เหลี่ยมผืนผ้า 12">
              <a:extLst>
                <a:ext uri="{FF2B5EF4-FFF2-40B4-BE49-F238E27FC236}">
                  <a16:creationId xmlns:a16="http://schemas.microsoft.com/office/drawing/2014/main" xmlns="" id="{FA1E7770-9358-4811-A94E-8929B33216F0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6" name="รูปภาพ 13">
              <a:extLst>
                <a:ext uri="{FF2B5EF4-FFF2-40B4-BE49-F238E27FC236}">
                  <a16:creationId xmlns:a16="http://schemas.microsoft.com/office/drawing/2014/main" xmlns="" id="{CDDA7436-52AC-4909-BF44-8B832FE931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7" name="วงรี 14">
              <a:extLst>
                <a:ext uri="{FF2B5EF4-FFF2-40B4-BE49-F238E27FC236}">
                  <a16:creationId xmlns:a16="http://schemas.microsoft.com/office/drawing/2014/main" xmlns="" id="{9CD92DA8-A37A-419A-8CCD-3E310261824F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3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3973437-0635-4472-87B3-A8C6464F9F5C}"/>
              </a:ext>
            </a:extLst>
          </p:cNvPr>
          <p:cNvGrpSpPr/>
          <p:nvPr/>
        </p:nvGrpSpPr>
        <p:grpSpPr>
          <a:xfrm>
            <a:off x="201011" y="800101"/>
            <a:ext cx="8741978" cy="4836310"/>
            <a:chOff x="201011" y="800101"/>
            <a:chExt cx="8741978" cy="48363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13F57DB1-82D4-4386-8BF3-CF529508C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11" y="800101"/>
              <a:ext cx="8741978" cy="483631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7281DB6-CB16-4CB3-BCB7-D9FEE859BB27}"/>
                </a:ext>
              </a:extLst>
            </p:cNvPr>
            <p:cNvSpPr/>
            <p:nvPr/>
          </p:nvSpPr>
          <p:spPr>
            <a:xfrm>
              <a:off x="609600" y="1221590"/>
              <a:ext cx="7924800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การโคจรของโลกรอบดวงอาทิตย์เป็นเวลา ๑ ปี ทำให้แต่ละเดือนที่เราสังเกตท้องฟ้าตอนกลางคืน พบกลุ่มดาวฤกษ์ต่าง ๆ บนท้องฟ้าแตกต่างกัน ราวกับว่าดวงอาทิตย์ได้เคลื่อนที่ผ่านแต่ละกลุ่มดาวไปในแต่ละเดือน นักดาราศาสตร์ในอดีตจึงกำหนดกลุ่มดาวที่สังเกตเห็นได้ในแต่ละเดือนเป็น ๑๒ กลุ่ม ที่เรียกว่า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กลุ่มดาวจักรราศี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ซึ่งมีเส้นทางเดินของดาวเหมือนกับเส้นทางการขึ้น-ตกของดวงอาทิตย์ และมีชื่อสัมพันธ์กับชื่อเดือนที่กลุ่มดาวนั้น ปรากฏในตำแหน่งที่ดวงอาทิตย์ตกบริเวณเส้นขอบฟ้าทางทิศตะวันตก เช่น ในเดือนพฤศจิกายน กลุ่มดาวแมงป่องจะเริ่มปรากฏให้เห็นทางทิศตะวันตก ขณะที่ดวงอาทิตย์กำลังลับขอบฟ้าไป กลุ่มดาวแมงป่องถูกกำหนดให้เป็นราศีพิจิก ซึ่งเป็นราศีประจำเดือนพฤศจิกายน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4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2C25D58-C567-48DD-B99A-E04A4FA9471F}"/>
              </a:ext>
            </a:extLst>
          </p:cNvPr>
          <p:cNvGrpSpPr/>
          <p:nvPr/>
        </p:nvGrpSpPr>
        <p:grpSpPr>
          <a:xfrm>
            <a:off x="-335643" y="-272387"/>
            <a:ext cx="9815285" cy="7402774"/>
            <a:chOff x="-335643" y="-272387"/>
            <a:chExt cx="9815285" cy="74027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24189F7-CC06-474E-BB51-B1110413F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5643" y="-272387"/>
              <a:ext cx="9815285" cy="7402774"/>
            </a:xfrm>
            <a:prstGeom prst="rect">
              <a:avLst/>
            </a:prstGeom>
          </p:spPr>
        </p:pic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19E4E943-5232-415D-A75E-218393EE6CE2}"/>
                </a:ext>
              </a:extLst>
            </p:cNvPr>
            <p:cNvSpPr/>
            <p:nvPr/>
          </p:nvSpPr>
          <p:spPr>
            <a:xfrm>
              <a:off x="3783367" y="296322"/>
              <a:ext cx="1577263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กลุ่มดาวแมงป่อง</a:t>
              </a:r>
            </a:p>
          </p:txBody>
        </p:sp>
      </p:grpSp>
      <p:sp>
        <p:nvSpPr>
          <p:cNvPr id="9" name="Google Shape;55;p4">
            <a:extLst>
              <a:ext uri="{FF2B5EF4-FFF2-40B4-BE49-F238E27FC236}">
                <a16:creationId xmlns:a16="http://schemas.microsoft.com/office/drawing/2014/main" xmlns="" id="{C0C027D4-953A-43FA-A66D-C93BFE14C59C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4858C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043BC42D-417F-4EB7-A0AA-ED001627BC47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sp>
        <p:nvSpPr>
          <p:cNvPr id="12" name="日期占位符 1">
            <a:extLst>
              <a:ext uri="{FF2B5EF4-FFF2-40B4-BE49-F238E27FC236}">
                <a16:creationId xmlns:a16="http://schemas.microsoft.com/office/drawing/2014/main" xmlns="" id="{042B1D10-61BD-4D0D-87C2-C703FFB2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94" y="6356750"/>
            <a:ext cx="2056836" cy="364275"/>
          </a:xfrm>
        </p:spPr>
        <p:txBody>
          <a:bodyPr/>
          <a:lstStyle/>
          <a:p>
            <a:fld id="{E3AD87B8-9A4B-45E2-BBE5-FB86ADE287A3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FE1F8321-D78B-4DBC-87E5-86E75753A069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grpSp>
        <p:nvGrpSpPr>
          <p:cNvPr id="14" name="กลุ่ม 11">
            <a:extLst>
              <a:ext uri="{FF2B5EF4-FFF2-40B4-BE49-F238E27FC236}">
                <a16:creationId xmlns:a16="http://schemas.microsoft.com/office/drawing/2014/main" xmlns="" id="{4F2757EF-4D1D-4A9E-BDDB-3E9BDA65D74B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5" name="สี่เหลี่ยมผืนผ้า 12">
              <a:extLst>
                <a:ext uri="{FF2B5EF4-FFF2-40B4-BE49-F238E27FC236}">
                  <a16:creationId xmlns:a16="http://schemas.microsoft.com/office/drawing/2014/main" xmlns="" id="{5C7F89A7-650C-41DA-8F96-332157709B77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6" name="รูปภาพ 13">
              <a:extLst>
                <a:ext uri="{FF2B5EF4-FFF2-40B4-BE49-F238E27FC236}">
                  <a16:creationId xmlns:a16="http://schemas.microsoft.com/office/drawing/2014/main" xmlns="" id="{432FE9F2-7213-464C-B355-1E8E4FAF6C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7" name="วงรี 14">
              <a:extLst>
                <a:ext uri="{FF2B5EF4-FFF2-40B4-BE49-F238E27FC236}">
                  <a16:creationId xmlns:a16="http://schemas.microsoft.com/office/drawing/2014/main" xmlns="" id="{48442ABE-306A-47C7-8D9A-2D433257523B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644E36F-2A52-4ED9-BDFE-9FBC779EB00D}"/>
              </a:ext>
            </a:extLst>
          </p:cNvPr>
          <p:cNvGrpSpPr/>
          <p:nvPr/>
        </p:nvGrpSpPr>
        <p:grpSpPr>
          <a:xfrm>
            <a:off x="0" y="286603"/>
            <a:ext cx="9144000" cy="5786652"/>
            <a:chOff x="0" y="286603"/>
            <a:chExt cx="9144000" cy="57866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85025C40-0983-4206-A47E-53165B02F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6603"/>
              <a:ext cx="9144000" cy="578665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7CC22CB6-6BF5-48C0-9C17-2FA7217162E2}"/>
                </a:ext>
              </a:extLst>
            </p:cNvPr>
            <p:cNvSpPr/>
            <p:nvPr/>
          </p:nvSpPr>
          <p:spPr>
            <a:xfrm>
              <a:off x="384313" y="784745"/>
              <a:ext cx="8428383" cy="483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การสังเกตกลุ่มดาวฤกษ์บนท้องฟ้าตอนกลางคืน จำเป็นต้องมีเครื่องมือพื้นฐาน</a:t>
              </a:r>
            </a:p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ที่เรียกว่า 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แผนที่ดาววงกลม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มีลักษณะเป็นแผ่นกระดาษสองใบคือ 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แผ่นแผนที่ดาว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(แผ่นล่าง) และ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แผ่นขอบฟ้า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(แผ่นบน) ที่ซ้อนทับและยึดติดกันตรงจุดศูนย์กลางด้วยตาไก่ จึงทำให้แผ่นกระดาษทั้งสองแผ่นหมุนได้ โดยแผ่นแผนที่ดาวจะมีดาวเหนือเป็นจุดศูนย์กลาง หรือขั้วหมุนของท้องฟ้าอยู่ตรงตาไก่ ซึ่งอยู่ปลายของกลุ่มดาวหมีเล็ก บริเวณจุดกึ่งกลางรัศมีจะเป็นวงกลมเส้นทึบเรียกว่า 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เส้นศูนย์สูตรฟ้า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กลุ่มดาวที่อยู่ภายในเส้นศูนย์สูตรฟ้า</a:t>
              </a:r>
            </a:p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จะถือว่าอยู่ใน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ซีกฟ้าเหนือ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กลุ่มดาวที่อยู่ภายนอกเส้นศูนย์สูตรฟ้าออกไปจะถือว่าอยู่ใน</a:t>
              </a:r>
            </a:p>
            <a:p>
              <a:pPr algn="thaiDist"/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ซีกฟ้าใต้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บริเวณใกล้กับเส้นศูนย์สูตรฟ้าจะพบ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</a:t>
              </a:r>
              <a:r>
                <a:rPr lang="th-TH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สุริย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วิถี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แสดงเป็นเส้นประรูปวงกลมที่มีกลุ่มดาวจักรราศีทั้ง ๑๒ กลุ่มปรากฏอยู่เหนือเส้นประนี้ ตาม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ช่วงวันที่และเดือน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ที่เป็น</a:t>
              </a:r>
              <a:r>
                <a:rPr lang="th-TH" sz="28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สเกล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อยู่ตรงขอบของแผ่นแผนที่ดาว นอกจากนี้บริเวณแถบวงแหวนสีเทายังแสดงบริเวณ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กาแล็กซีทางช้างเผือก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28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E4873B-DF5D-4164-B8D5-3705ABFD0C5F}"/>
              </a:ext>
            </a:extLst>
          </p:cNvPr>
          <p:cNvGrpSpPr/>
          <p:nvPr/>
        </p:nvGrpSpPr>
        <p:grpSpPr>
          <a:xfrm>
            <a:off x="327546" y="165155"/>
            <a:ext cx="8543499" cy="2632636"/>
            <a:chOff x="327546" y="165155"/>
            <a:chExt cx="8543499" cy="26326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D05735B-7904-4A76-B527-666BBC4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46" y="165155"/>
              <a:ext cx="8543499" cy="26326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230493A-9194-4A68-8DF2-EDCC733B1B85}"/>
                </a:ext>
              </a:extLst>
            </p:cNvPr>
            <p:cNvSpPr/>
            <p:nvPr/>
          </p:nvSpPr>
          <p:spPr>
            <a:xfrm>
              <a:off x="661916" y="422787"/>
              <a:ext cx="782016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แผ่นขอบฟ้าเป็นแผ่นกระดาษรูปวงกลมที่เจาะช่องแสดงอาณาเขตของท้องฟ้า โดยเส้นขอบฟ้าที่ปรากฏจะแสดงทิศเหนือ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N)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ทิศตะวันออกเฉียงเหนือ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NE) </a:t>
              </a:r>
              <a:endPara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ทิศตะวันออก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ทิศตะวันออกเฉียงใต้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SE)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ทิศใต้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ทิศตะวันตกเฉียงใต้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SW)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ทิศตะวันตก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W)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และทิศตะวันตกเฉียงเหนือ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NW)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ตรงขอบของแผ่นขอบฟ้าแสดงช่วงเวลาเป็นชั่วโมงและนาที โดยแสดง</a:t>
              </a:r>
              <a:r>
                <a:rPr lang="th-TH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สเกล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ละ ๑๐ นาที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AB37D2-F70D-40FA-B4E1-C3217A7B193B}"/>
              </a:ext>
            </a:extLst>
          </p:cNvPr>
          <p:cNvGrpSpPr/>
          <p:nvPr/>
        </p:nvGrpSpPr>
        <p:grpSpPr>
          <a:xfrm>
            <a:off x="2741072" y="2643646"/>
            <a:ext cx="3661854" cy="4046956"/>
            <a:chOff x="2741073" y="2643646"/>
            <a:chExt cx="3661854" cy="40469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363CC71-32AD-4F8E-AD15-4D5B6A6C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073" y="2643646"/>
              <a:ext cx="3661854" cy="3538421"/>
            </a:xfrm>
            <a:prstGeom prst="rect">
              <a:avLst/>
            </a:prstGeom>
          </p:spPr>
        </p:pic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xmlns="" id="{BE868B03-C10C-45AC-81F7-A0F1B3617840}"/>
                </a:ext>
              </a:extLst>
            </p:cNvPr>
            <p:cNvSpPr/>
            <p:nvPr/>
          </p:nvSpPr>
          <p:spPr>
            <a:xfrm>
              <a:off x="3773471" y="6179824"/>
              <a:ext cx="1597057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แผนที่ดาววงกลม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0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7F6C64-A215-4DD6-A143-77B7249154A3}"/>
              </a:ext>
            </a:extLst>
          </p:cNvPr>
          <p:cNvGrpSpPr/>
          <p:nvPr/>
        </p:nvGrpSpPr>
        <p:grpSpPr>
          <a:xfrm>
            <a:off x="0" y="370886"/>
            <a:ext cx="9144000" cy="5971913"/>
            <a:chOff x="0" y="370886"/>
            <a:chExt cx="9144000" cy="59719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9306EDC-12AC-4EBD-919E-829D0D345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0886"/>
              <a:ext cx="9144000" cy="5461135"/>
            </a:xfrm>
            <a:prstGeom prst="rect">
              <a:avLst/>
            </a:prstGeom>
          </p:spPr>
        </p:pic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D5FBDC-1A38-4626-9911-2BF2B38FBBD8}"/>
                </a:ext>
              </a:extLst>
            </p:cNvPr>
            <p:cNvSpPr/>
            <p:nvPr/>
          </p:nvSpPr>
          <p:spPr>
            <a:xfrm>
              <a:off x="3445187" y="5832021"/>
              <a:ext cx="2253625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แผ่นแผนที่ดาว (แผ่นล่าง)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2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ell Tre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2D6CCDB7-961C-4726-9F31-542C786F50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67" end="13090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2641" y="4515789"/>
            <a:ext cx="609600" cy="650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50E1BD-7D9D-4CFF-905E-53BFA41ED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480"/>
            <a:ext cx="9144000" cy="32663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F2664B-46DC-49E3-89E5-99D0C3B0A6A3}"/>
              </a:ext>
            </a:extLst>
          </p:cNvPr>
          <p:cNvGrpSpPr/>
          <p:nvPr/>
        </p:nvGrpSpPr>
        <p:grpSpPr>
          <a:xfrm>
            <a:off x="1113182" y="270563"/>
            <a:ext cx="6917634" cy="874643"/>
            <a:chOff x="1113182" y="170098"/>
            <a:chExt cx="6917634" cy="874643"/>
          </a:xfrm>
        </p:grpSpPr>
        <p:sp>
          <p:nvSpPr>
            <p:cNvPr id="4" name="Ribbon: Tilted Up 3">
              <a:extLst>
                <a:ext uri="{FF2B5EF4-FFF2-40B4-BE49-F238E27FC236}">
                  <a16:creationId xmlns:a16="http://schemas.microsoft.com/office/drawing/2014/main" xmlns="" id="{20E40180-C87F-4013-8B2D-54D422FAAD13}"/>
                </a:ext>
              </a:extLst>
            </p:cNvPr>
            <p:cNvSpPr/>
            <p:nvPr/>
          </p:nvSpPr>
          <p:spPr>
            <a:xfrm>
              <a:off x="1113182" y="170098"/>
              <a:ext cx="6917634" cy="874643"/>
            </a:xfrm>
            <a:prstGeom prst="ribbon2">
              <a:avLst>
                <a:gd name="adj1" fmla="val 16667"/>
                <a:gd name="adj2" fmla="val 75000"/>
              </a:avLst>
            </a:prstGeom>
            <a:solidFill>
              <a:srgbClr val="FAA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4FEA2D2-D16C-42BE-B079-8FBD9D13C4AC}"/>
                </a:ext>
              </a:extLst>
            </p:cNvPr>
            <p:cNvSpPr txBox="1"/>
            <p:nvPr/>
          </p:nvSpPr>
          <p:spPr>
            <a:xfrm>
              <a:off x="2374122" y="170098"/>
              <a:ext cx="43957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๖ ดาว</a:t>
              </a:r>
            </a:p>
          </p:txBody>
        </p:sp>
      </p:grpSp>
      <p:sp>
        <p:nvSpPr>
          <p:cNvPr id="19" name="Arrow: Pentagon 18">
            <a:extLst>
              <a:ext uri="{FF2B5EF4-FFF2-40B4-BE49-F238E27FC236}">
                <a16:creationId xmlns:a16="http://schemas.microsoft.com/office/drawing/2014/main" xmlns="" id="{0F5882C0-41E9-4A47-90CF-CE7372FA7FE3}"/>
              </a:ext>
            </a:extLst>
          </p:cNvPr>
          <p:cNvSpPr/>
          <p:nvPr/>
        </p:nvSpPr>
        <p:spPr>
          <a:xfrm>
            <a:off x="246406" y="1632620"/>
            <a:ext cx="3636481" cy="543339"/>
          </a:xfrm>
          <a:prstGeom prst="homePlate">
            <a:avLst/>
          </a:prstGeom>
          <a:solidFill>
            <a:srgbClr val="9BD4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1975228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92D265E-B890-4B03-93F5-577EAFD4292D}"/>
              </a:ext>
            </a:extLst>
          </p:cNvPr>
          <p:cNvGrpSpPr/>
          <p:nvPr/>
        </p:nvGrpSpPr>
        <p:grpSpPr>
          <a:xfrm>
            <a:off x="0" y="130556"/>
            <a:ext cx="9144000" cy="6234209"/>
            <a:chOff x="0" y="130556"/>
            <a:chExt cx="9144000" cy="62342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F093D28-A9DC-45A0-9532-7CE6B382F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0556"/>
              <a:ext cx="9144000" cy="5723431"/>
            </a:xfrm>
            <a:prstGeom prst="rect">
              <a:avLst/>
            </a:prstGeom>
          </p:spPr>
        </p:pic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00F1B484-08FB-4027-A167-706EF551FD7A}"/>
                </a:ext>
              </a:extLst>
            </p:cNvPr>
            <p:cNvSpPr/>
            <p:nvPr/>
          </p:nvSpPr>
          <p:spPr>
            <a:xfrm>
              <a:off x="3575908" y="5853987"/>
              <a:ext cx="1992184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แผ่นขอบฟ้า (แผ่นบน)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2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A3AA2EE-1EC8-47D4-8E71-4A316166CFCA}"/>
              </a:ext>
            </a:extLst>
          </p:cNvPr>
          <p:cNvGrpSpPr/>
          <p:nvPr/>
        </p:nvGrpSpPr>
        <p:grpSpPr>
          <a:xfrm>
            <a:off x="300250" y="34380"/>
            <a:ext cx="8543499" cy="2265528"/>
            <a:chOff x="300250" y="177421"/>
            <a:chExt cx="8543499" cy="22655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E8FEF28-6E12-44D4-A5A1-C83DFEB99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0" y="177421"/>
              <a:ext cx="8543499" cy="226552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F571B4F-3FF3-4FAD-8F51-C789F03DA198}"/>
                </a:ext>
              </a:extLst>
            </p:cNvPr>
            <p:cNvSpPr/>
            <p:nvPr/>
          </p:nvSpPr>
          <p:spPr>
            <a:xfrm>
              <a:off x="692622" y="396111"/>
              <a:ext cx="775875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การบอกตำแหน่งของดาว กลุ่มดาว กลุ่มดาวจักรราศี หรือวัตถุใด ๆ บนท้องฟ้า ใช้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ระบบพิกัดขอบฟ้า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เป็นระบบในการวัดตำแหน่งของวัตถุต่าง ๆ บนท้องฟ้า โดยถือเอาตัวของผู้สังเกตเป็นศูนย์กลางของทรงกลมท้องฟ้า และมีการกำหนดจุด และเส้นสมมุติบนท้องฟ้า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380747E-79A7-4881-9EC3-C903ED482586}"/>
              </a:ext>
            </a:extLst>
          </p:cNvPr>
          <p:cNvGrpSpPr/>
          <p:nvPr/>
        </p:nvGrpSpPr>
        <p:grpSpPr>
          <a:xfrm>
            <a:off x="2680162" y="2220009"/>
            <a:ext cx="4016614" cy="4517742"/>
            <a:chOff x="2058725" y="2299908"/>
            <a:chExt cx="4016614" cy="451774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E61167B1-DF08-4160-B8B8-B6F3D40FB9D9}"/>
                </a:ext>
              </a:extLst>
            </p:cNvPr>
            <p:cNvSpPr/>
            <p:nvPr/>
          </p:nvSpPr>
          <p:spPr>
            <a:xfrm>
              <a:off x="2058725" y="2299908"/>
              <a:ext cx="4016614" cy="4517742"/>
            </a:xfrm>
            <a:prstGeom prst="ellipse">
              <a:avLst/>
            </a:prstGeom>
            <a:solidFill>
              <a:srgbClr val="FFFFFF">
                <a:alpha val="69804"/>
              </a:srgbClr>
            </a:solidFill>
            <a:ln>
              <a:solidFill>
                <a:srgbClr val="001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754C8E-E7B6-4D18-9C14-1413C4FBA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373" y="2430683"/>
              <a:ext cx="3901318" cy="4339928"/>
            </a:xfrm>
            <a:prstGeom prst="rect">
              <a:avLst/>
            </a:prstGeom>
          </p:spPr>
        </p:pic>
      </p:grp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BD3604F4-CCCE-4F81-926D-C6E8A7CC8B28}"/>
              </a:ext>
            </a:extLst>
          </p:cNvPr>
          <p:cNvSpPr/>
          <p:nvPr/>
        </p:nvSpPr>
        <p:spPr>
          <a:xfrm>
            <a:off x="6864779" y="4673225"/>
            <a:ext cx="2041310" cy="1328023"/>
          </a:xfrm>
          <a:prstGeom prst="flowChartAlternateProcess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จุด เส้นสมมุติ และตำแหน่งต่าง ๆ บน</a:t>
            </a:r>
          </a:p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ทรงกลมท้องฟ้า</a:t>
            </a:r>
          </a:p>
        </p:txBody>
      </p:sp>
    </p:spTree>
    <p:extLst>
      <p:ext uri="{BB962C8B-B14F-4D97-AF65-F5344CB8AC3E}">
        <p14:creationId xmlns:p14="http://schemas.microsoft.com/office/powerpoint/2010/main" val="26973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0974BA3-D17B-4B74-8C0A-07C240512282}"/>
              </a:ext>
            </a:extLst>
          </p:cNvPr>
          <p:cNvGrpSpPr/>
          <p:nvPr/>
        </p:nvGrpSpPr>
        <p:grpSpPr>
          <a:xfrm>
            <a:off x="0" y="900752"/>
            <a:ext cx="9144000" cy="4394580"/>
            <a:chOff x="0" y="900752"/>
            <a:chExt cx="9144000" cy="43945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769EED6A-635F-4807-9F94-C7FB04CD4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00752"/>
              <a:ext cx="9144000" cy="43945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1934C590-51BD-4DAB-836D-B50539E5043D}"/>
                </a:ext>
              </a:extLst>
            </p:cNvPr>
            <p:cNvSpPr/>
            <p:nvPr/>
          </p:nvSpPr>
          <p:spPr>
            <a:xfrm>
              <a:off x="400756" y="1328327"/>
              <a:ext cx="8342487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ทรงกลมท้องฟ้า ดังภาพที่ ๖.๑๑ แสดงให้เห็นตำแหน่งของผู้สังเกต ที่จุดกึ่งกลางของทรงกลมท้องฟ้า โดยมี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ทิศทั้งสี่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ทิศเหนือ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N)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ทิศตะวันออก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ทิศใต้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และทิศตะวันตก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W)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จุดเหนือศีรษะ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เป็นตำแหน่งสูงสุดของทรงกลมท้องฟ้าที่อยู่เหนือศีรษะของผู้สังเกต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จุดใต้เท้า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เป็นตำแหน่งต่ำสุดของทรงกลมขอบฟ้าที่อยู่ใต้เท้าของผู้สังเกต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เส้นขอบฟ้า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คือแนวที่ท้องฟ้าจรดกับพื้นดิน หรืออีกนัยหนึ่งคือ เส้นวงกลมใหญ่บนทรงกลมที่อยู่ห่างจากจุดเหนือศีรษะ ทำมุม ๙๐ องศากับแกนหลักของระบบขอบฟ้า และ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เส้นเมอริเดี</a:t>
              </a:r>
              <a:r>
                <a:rPr lang="th-TH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ยน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เป็นเส้นสมมุติบนทรงกลมท้องฟ้าในแนวเหนือและใต้ โดยลากผ่านจุดเหนือศีรษะ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3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44373A8-37F1-4EE0-8A59-A9C5BE9C48A0}"/>
              </a:ext>
            </a:extLst>
          </p:cNvPr>
          <p:cNvGrpSpPr/>
          <p:nvPr/>
        </p:nvGrpSpPr>
        <p:grpSpPr>
          <a:xfrm>
            <a:off x="201011" y="887105"/>
            <a:ext cx="8741978" cy="4749421"/>
            <a:chOff x="201011" y="887105"/>
            <a:chExt cx="8741978" cy="47494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010E4B9-D8B9-48A0-BAB0-28DA0F62D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11" y="887105"/>
              <a:ext cx="8741978" cy="474942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8C207AE-B8A2-40E1-88D9-29FEF0D9F946}"/>
                </a:ext>
              </a:extLst>
            </p:cNvPr>
            <p:cNvSpPr/>
            <p:nvPr/>
          </p:nvSpPr>
          <p:spPr>
            <a:xfrm>
              <a:off x="709683" y="1329099"/>
              <a:ext cx="8065827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การบอกตำแหน่งของดาว กลุ่มดาว กลุ่มดาวจักรราศีและวัตถุต่าง ๆ บนท้องฟ้า จึงอาศัยตำแหน่ง จุดและเส้นสมมุติข้างต้น การกำหนดมุมในระบบ พิกัดท้องฟ้าประกอบด้วยมุม ๒ ชนิด คือ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มุมทิศ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เป็นมุมในแนวราบที่วัดจาก ทิศเหนือ (๐ องศา) ไปตามเส้นขอบฟ้าในทิศทางตามเข็มนาฬิกา ผ่านทิศตะวันออก (๙๐ องศา) ทิศใต้ (๑๘๐ องศา) ทิศตะวันตก (๒๗๐ องศา) และวนกลับมาที่ทิศเหนืออีกครั้ง (๓๖๐ องศา) มุมทิศจึงมีค่าตั้งแต่ ๐-๓๖๐ องศา และ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มุมเงย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คือมุมในแนวดิ่งซึ่งวัดจากเส้นขอบฟ้า (๐ องศา) ไปยังจุดเหนือศีรษะ (๔๐ องศา) มุมเงยจึงมีค่าตั้งแต่ ๐-๙๐ องศา ดังเช่น ดาวในภาพที่ ๖.๑๒ มีพิกัดขอบฟ้าเป็น มุมทิศ ๒๕๐ องศา และมุมเงย ๔๕ องศา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0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E46A589-0CFE-47E2-B483-4F30334699E8}"/>
              </a:ext>
            </a:extLst>
          </p:cNvPr>
          <p:cNvGrpSpPr/>
          <p:nvPr/>
        </p:nvGrpSpPr>
        <p:grpSpPr>
          <a:xfrm>
            <a:off x="612913" y="122542"/>
            <a:ext cx="7918174" cy="6131024"/>
            <a:chOff x="593035" y="795077"/>
            <a:chExt cx="7918174" cy="613102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9501CDB1-E0DA-4947-B393-639AE092008B}"/>
                </a:ext>
              </a:extLst>
            </p:cNvPr>
            <p:cNvSpPr/>
            <p:nvPr/>
          </p:nvSpPr>
          <p:spPr>
            <a:xfrm>
              <a:off x="593035" y="795077"/>
              <a:ext cx="7918174" cy="5734499"/>
            </a:xfrm>
            <a:prstGeom prst="roundRect">
              <a:avLst/>
            </a:prstGeom>
            <a:solidFill>
              <a:srgbClr val="FFFFFF">
                <a:alpha val="63922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89B2E9A-5EE9-47F3-962A-FBB47D69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58" y="914534"/>
              <a:ext cx="7731480" cy="5615042"/>
            </a:xfrm>
            <a:prstGeom prst="rect">
              <a:avLst/>
            </a:prstGeom>
            <a:noFill/>
          </p:spPr>
        </p:pic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3C162788-0901-44BE-A732-1D7A76576DCD}"/>
                </a:ext>
              </a:extLst>
            </p:cNvPr>
            <p:cNvSpPr/>
            <p:nvPr/>
          </p:nvSpPr>
          <p:spPr>
            <a:xfrm>
              <a:off x="1948684" y="6415323"/>
              <a:ext cx="5206875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ดาวมีพิกัดขอบฟ้า คือ มุมทิศ ๒๕๐ องศา และมุมเงย ๔๕ องศา</a:t>
              </a:r>
            </a:p>
          </p:txBody>
        </p:sp>
      </p:grpSp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29F86C6A-9162-438B-AE61-08F3A66A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94" y="6356750"/>
            <a:ext cx="2056836" cy="364275"/>
          </a:xfrm>
        </p:spPr>
        <p:txBody>
          <a:bodyPr/>
          <a:lstStyle/>
          <a:p>
            <a:fld id="{E3AD87B8-9A4B-45E2-BBE5-FB86ADE287A3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C3587223-5DE0-4E79-8112-2C924B8E5B84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B0C770A4-F1C6-45B1-BEB8-07EAC898C6AB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xmlns="" id="{2DE66FB7-F7C4-4EB2-A219-FA86F4E8EF08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D660EE6C-D299-4777-B0F3-EB6AD7679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xmlns="" id="{7BA396AF-81F5-40C6-81A5-088F7C7DA27D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9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C31087-52A5-4433-8A70-DF5ACD5CF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65"/>
          <a:stretch/>
        </p:blipFill>
        <p:spPr>
          <a:xfrm>
            <a:off x="166405" y="1396967"/>
            <a:ext cx="2252809" cy="462294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2A504D-700B-4945-91E5-6F795EF2B0C2}"/>
              </a:ext>
            </a:extLst>
          </p:cNvPr>
          <p:cNvGrpSpPr/>
          <p:nvPr/>
        </p:nvGrpSpPr>
        <p:grpSpPr>
          <a:xfrm>
            <a:off x="2419212" y="135991"/>
            <a:ext cx="6329001" cy="6189948"/>
            <a:chOff x="2419212" y="135991"/>
            <a:chExt cx="6329001" cy="618994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FAE7187B-E161-4F69-9587-0E6124E5845B}"/>
                </a:ext>
              </a:extLst>
            </p:cNvPr>
            <p:cNvGrpSpPr/>
            <p:nvPr/>
          </p:nvGrpSpPr>
          <p:grpSpPr>
            <a:xfrm>
              <a:off x="2419212" y="135991"/>
              <a:ext cx="6329001" cy="6189948"/>
              <a:chOff x="2419212" y="135991"/>
              <a:chExt cx="6329001" cy="6189948"/>
            </a:xfrm>
          </p:grpSpPr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xmlns="" id="{DDC86658-A37F-4AC9-946A-B18C374F7AEA}"/>
                  </a:ext>
                </a:extLst>
              </p:cNvPr>
              <p:cNvSpPr/>
              <p:nvPr/>
            </p:nvSpPr>
            <p:spPr>
              <a:xfrm>
                <a:off x="2419212" y="135991"/>
                <a:ext cx="6329001" cy="6189948"/>
              </a:xfrm>
              <a:prstGeom prst="wedgeRoundRectCallout">
                <a:avLst>
                  <a:gd name="adj1" fmla="val -55982"/>
                  <a:gd name="adj2" fmla="val 1359"/>
                  <a:gd name="adj3" fmla="val 166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3EE5CB3-4A07-4488-B795-C3CFF8D8DF10}"/>
                  </a:ext>
                </a:extLst>
              </p:cNvPr>
              <p:cNvSpPr/>
              <p:nvPr/>
            </p:nvSpPr>
            <p:spPr>
              <a:xfrm>
                <a:off x="2779542" y="243299"/>
                <a:ext cx="560834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เราสามารถใช้มือในการประมาณค่าของมุมเงย สังเกตดาวบนท้องฟ้า โดยเหยียดแขนออกไปให้สุด ใช้ตาข้างใดข้างหนึ่งมองไปที่ปลายมือ ประมาณค่าของมุมเงยจากเส้นขอบฟ้าไปจนถึงตำแหน่งของดาว</a:t>
                </a:r>
                <a:endPara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8922DF1F-00E7-4D0F-B091-3996D4C035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3" t="4791" r="2454" b="50181"/>
              <a:stretch/>
            </p:blipFill>
            <p:spPr>
              <a:xfrm>
                <a:off x="3318183" y="2110952"/>
                <a:ext cx="4531057" cy="208160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7D4CA700-9439-4BB0-A838-B9E64A905D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6" t="60497" r="1595"/>
              <a:stretch/>
            </p:blipFill>
            <p:spPr>
              <a:xfrm>
                <a:off x="3318186" y="4402750"/>
                <a:ext cx="4531057" cy="179883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982C205-5344-45C7-96AD-95FC443559BE}"/>
                </a:ext>
              </a:extLst>
            </p:cNvPr>
            <p:cNvGrpSpPr/>
            <p:nvPr/>
          </p:nvGrpSpPr>
          <p:grpSpPr>
            <a:xfrm>
              <a:off x="3780808" y="1849111"/>
              <a:ext cx="1339268" cy="523220"/>
              <a:chOff x="3741051" y="1849111"/>
              <a:chExt cx="1339268" cy="52322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xmlns="" id="{4CB9F509-7D6E-444D-BE8D-56C467559C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1051" y="2131455"/>
                <a:ext cx="39242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60A67D2-6D41-4763-A59A-3B2D17D78236}"/>
                  </a:ext>
                </a:extLst>
              </p:cNvPr>
              <p:cNvSpPr txBox="1"/>
              <p:nvPr/>
            </p:nvSpPr>
            <p:spPr>
              <a:xfrm>
                <a:off x="4133477" y="1849111"/>
                <a:ext cx="5544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604020202020204" charset="-34"/>
                    <a:cs typeface="TH Sarabun New" panose="020B0604020202020204" charset="-34"/>
                  </a:rPr>
                  <a:t>๑°</a:t>
                </a:r>
                <a:endParaRPr lang="en-US" sz="2800" dirty="0">
                  <a:latin typeface="TH Sarabun New" panose="020B0604020202020204" charset="-34"/>
                  <a:cs typeface="TH Sarabun New" panose="020B0604020202020204" charset="-34"/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xmlns="" id="{7756DE70-8BD7-4DF8-987B-2BB3997543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87893" y="2131455"/>
                <a:ext cx="39242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BD088DC-CF68-41A7-97C4-484B0EBF851A}"/>
                </a:ext>
              </a:extLst>
            </p:cNvPr>
            <p:cNvGrpSpPr/>
            <p:nvPr/>
          </p:nvGrpSpPr>
          <p:grpSpPr>
            <a:xfrm>
              <a:off x="6068297" y="1849111"/>
              <a:ext cx="1339268" cy="523220"/>
              <a:chOff x="3741051" y="1849111"/>
              <a:chExt cx="1339268" cy="52322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xmlns="" id="{19C21473-6DD0-4A45-A780-2F8204787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1051" y="2131455"/>
                <a:ext cx="39242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E09ECC2-918E-4400-944A-64515FE69FE0}"/>
                  </a:ext>
                </a:extLst>
              </p:cNvPr>
              <p:cNvSpPr txBox="1"/>
              <p:nvPr/>
            </p:nvSpPr>
            <p:spPr>
              <a:xfrm>
                <a:off x="4133477" y="1849111"/>
                <a:ext cx="5544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604020202020204" charset="-34"/>
                    <a:cs typeface="TH Sarabun New" panose="020B0604020202020204" charset="-34"/>
                  </a:rPr>
                  <a:t>๕°</a:t>
                </a:r>
                <a:endParaRPr lang="en-US" sz="2800" dirty="0">
                  <a:latin typeface="TH Sarabun New" panose="020B0604020202020204" charset="-34"/>
                  <a:cs typeface="TH Sarabun New" panose="020B0604020202020204" charset="-34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E5FE35BE-60B2-4734-9219-61A1E490CC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87893" y="2131455"/>
                <a:ext cx="39242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8A8948E-1095-498C-985E-162797B9F96D}"/>
                </a:ext>
              </a:extLst>
            </p:cNvPr>
            <p:cNvGrpSpPr/>
            <p:nvPr/>
          </p:nvGrpSpPr>
          <p:grpSpPr>
            <a:xfrm>
              <a:off x="3780808" y="3978143"/>
              <a:ext cx="1339268" cy="523220"/>
              <a:chOff x="3741051" y="1849111"/>
              <a:chExt cx="1339268" cy="523220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A0623417-5F62-4200-8D0A-801431F3A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1051" y="2131455"/>
                <a:ext cx="39242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6FE2EBD-FEEA-4D6D-91F7-5E9DA2DC6DC8}"/>
                  </a:ext>
                </a:extLst>
              </p:cNvPr>
              <p:cNvSpPr txBox="1"/>
              <p:nvPr/>
            </p:nvSpPr>
            <p:spPr>
              <a:xfrm>
                <a:off x="4072154" y="1849111"/>
                <a:ext cx="677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604020202020204" charset="-34"/>
                    <a:cs typeface="TH Sarabun New" panose="020B0604020202020204" charset="-34"/>
                  </a:rPr>
                  <a:t>๑๐°</a:t>
                </a:r>
                <a:endParaRPr lang="en-US" sz="2800" dirty="0">
                  <a:latin typeface="TH Sarabun New" panose="020B0604020202020204" charset="-34"/>
                  <a:cs typeface="TH Sarabun New" panose="020B0604020202020204" charset="-34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E8AEFE0F-7544-4CD8-A8B5-9A36818E8C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87893" y="2131455"/>
                <a:ext cx="39242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7047E7F7-EF5C-4793-ACD2-A34A1484B992}"/>
                </a:ext>
              </a:extLst>
            </p:cNvPr>
            <p:cNvGrpSpPr/>
            <p:nvPr/>
          </p:nvGrpSpPr>
          <p:grpSpPr>
            <a:xfrm>
              <a:off x="6098959" y="3998877"/>
              <a:ext cx="1339268" cy="523220"/>
              <a:chOff x="3741051" y="1849111"/>
              <a:chExt cx="1339268" cy="523220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F2C28A65-0A46-45DC-ACE2-FC5E68696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1051" y="2131455"/>
                <a:ext cx="39242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29EE77B-6C80-47A1-BCEF-F772FC2FA025}"/>
                  </a:ext>
                </a:extLst>
              </p:cNvPr>
              <p:cNvSpPr txBox="1"/>
              <p:nvPr/>
            </p:nvSpPr>
            <p:spPr>
              <a:xfrm>
                <a:off x="4072154" y="1849111"/>
                <a:ext cx="677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anose="020B0604020202020204" charset="-34"/>
                    <a:cs typeface="TH Sarabun New" panose="020B0604020202020204" charset="-34"/>
                  </a:rPr>
                  <a:t>๑๕°</a:t>
                </a:r>
                <a:endParaRPr lang="en-US" sz="2800" dirty="0">
                  <a:latin typeface="TH Sarabun New" panose="020B0604020202020204" charset="-34"/>
                  <a:cs typeface="TH Sarabun New" panose="020B0604020202020204" charset="-34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C3BCAA1C-3527-4A47-A373-922CB2A2D8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87893" y="2131455"/>
                <a:ext cx="39242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กลุ่ม 11">
            <a:extLst>
              <a:ext uri="{FF2B5EF4-FFF2-40B4-BE49-F238E27FC236}">
                <a16:creationId xmlns:a16="http://schemas.microsoft.com/office/drawing/2014/main" xmlns="" id="{D86EE5C3-039E-44A3-98EC-A6BE9A1241AE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0" name="สี่เหลี่ยมผืนผ้า 12">
              <a:extLst>
                <a:ext uri="{FF2B5EF4-FFF2-40B4-BE49-F238E27FC236}">
                  <a16:creationId xmlns:a16="http://schemas.microsoft.com/office/drawing/2014/main" xmlns="" id="{4BE0137A-AF96-454C-8076-039C7EF22C92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:a16="http://schemas.microsoft.com/office/drawing/2014/main" xmlns="" id="{33CEC3CA-090B-4B20-B8CA-FE3D0AA40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:a16="http://schemas.microsoft.com/office/drawing/2014/main" xmlns="" id="{6E057038-EA9A-4BE6-8E50-0398AD497FB8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9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DCDD86-A06D-403D-BBD2-76763425D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3"/>
          <a:stretch/>
        </p:blipFill>
        <p:spPr>
          <a:xfrm>
            <a:off x="6843628" y="1970769"/>
            <a:ext cx="2409554" cy="42613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CBB6D10-2BEE-4756-805B-DAFD65987FFF}"/>
              </a:ext>
            </a:extLst>
          </p:cNvPr>
          <p:cNvGrpSpPr/>
          <p:nvPr/>
        </p:nvGrpSpPr>
        <p:grpSpPr>
          <a:xfrm>
            <a:off x="-477676" y="-196021"/>
            <a:ext cx="8475263" cy="5815490"/>
            <a:chOff x="-477676" y="-196021"/>
            <a:chExt cx="8475263" cy="58154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F181036-0455-43B8-8B6A-E2657A76E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77676" y="-196021"/>
              <a:ext cx="8475263" cy="58154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12750921-A8D8-4DCD-8DDB-A0BAE1191AB8}"/>
                </a:ext>
              </a:extLst>
            </p:cNvPr>
            <p:cNvSpPr/>
            <p:nvPr/>
          </p:nvSpPr>
          <p:spPr>
            <a:xfrm>
              <a:off x="658142" y="1157452"/>
              <a:ext cx="5496998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แผนที่ดาวเป็นอุปกรณ์พื้นฐานที่ใช้ในการสังเกตดาว กลุ่มดาว และกลุ่มดาวจักรราศีบนท้องฟ้า แผนที่ดาวมีหลากหลายรูปแบบ เช่น แผนที่ดาวแบบวงกลมหมุน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มีขนาดเล็กและเบาจึงสะดวกต่อการพกพาไปใช้ในสถานที่ต่าง ๆ แผนที่ดาวแบบสมุดจะให้รายละเอียดที่ชัดเจน หรือแผนที่ดาวอิเล็กทรอนิกส์มีข้อได้เปรียบในการป้อนข้อมูลที่ทันสมัยได้ตลอดเวลา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9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A4F12C-5828-4B6D-AFA2-62E275B61FC6}"/>
              </a:ext>
            </a:extLst>
          </p:cNvPr>
          <p:cNvGrpSpPr/>
          <p:nvPr/>
        </p:nvGrpSpPr>
        <p:grpSpPr>
          <a:xfrm>
            <a:off x="0" y="1994829"/>
            <a:ext cx="9144000" cy="967263"/>
            <a:chOff x="0" y="2180359"/>
            <a:chExt cx="9144000" cy="9672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DC2E491-6354-4883-A4A9-014769F15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26" b="98148" l="1433" r="98925">
                          <a14:foregroundMark x1="11259" y1="22685" x2="5988" y2="17130"/>
                          <a14:foregroundMark x1="5988" y1="17130" x2="4504" y2="62963"/>
                          <a14:foregroundMark x1="4504" y1="62963" x2="11975" y2="78241"/>
                          <a14:foregroundMark x1="11975" y1="78241" x2="1586" y2="89815"/>
                          <a14:foregroundMark x1="88127" y1="25926" x2="94371" y2="25463"/>
                          <a14:foregroundMark x1="94371" y1="25463" x2="96418" y2="70370"/>
                          <a14:foregroundMark x1="96418" y1="70370" x2="91402" y2="86111"/>
                          <a14:foregroundMark x1="91402" y1="86111" x2="87922" y2="81481"/>
                          <a14:foregroundMark x1="93961" y1="20833" x2="98976" y2="57870"/>
                          <a14:foregroundMark x1="94166" y1="18056" x2="95189" y2="14352"/>
                          <a14:foregroundMark x1="95189" y1="55093" x2="93142" y2="98148"/>
                          <a14:foregroundMark x1="93142" y1="98148" x2="92375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8"/>
            <a:stretch/>
          </p:blipFill>
          <p:spPr>
            <a:xfrm>
              <a:off x="0" y="2180359"/>
              <a:ext cx="9144000" cy="9672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79A4165-91F8-4C87-8798-E83C77FDB9A3}"/>
                </a:ext>
              </a:extLst>
            </p:cNvPr>
            <p:cNvSpPr txBox="1"/>
            <p:nvPr/>
          </p:nvSpPr>
          <p:spPr>
            <a:xfrm>
              <a:off x="1061112" y="2415096"/>
              <a:ext cx="7021773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1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แบบทดสอบปรนัยเพื่อพัฒนาทักษะกระบวนการทางวิทยาศาสตร์</a:t>
              </a:r>
              <a:endParaRPr lang="en-US" sz="31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079C7F-30AD-495A-9A43-C4D1C1B266E9}"/>
              </a:ext>
            </a:extLst>
          </p:cNvPr>
          <p:cNvGrpSpPr/>
          <p:nvPr/>
        </p:nvGrpSpPr>
        <p:grpSpPr>
          <a:xfrm>
            <a:off x="0" y="3168249"/>
            <a:ext cx="9144000" cy="892561"/>
            <a:chOff x="0" y="3168249"/>
            <a:chExt cx="9144000" cy="8925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2F0289F-1004-41C4-9237-57215DD39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8249"/>
              <a:ext cx="9144000" cy="8925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8865F30-5184-409C-87FA-BBD0DF514806}"/>
                </a:ext>
              </a:extLst>
            </p:cNvPr>
            <p:cNvSpPr txBox="1"/>
            <p:nvPr/>
          </p:nvSpPr>
          <p:spPr>
            <a:xfrm>
              <a:off x="1842050" y="3299058"/>
              <a:ext cx="5459895" cy="6309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5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๖ ดาว</a:t>
              </a:r>
              <a:endParaRPr lang="en-US" sz="35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4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xmlns="" id="{A4C3082E-EFD4-43D2-8B03-E2DC7054B589}"/>
              </a:ext>
            </a:extLst>
          </p:cNvPr>
          <p:cNvSpPr/>
          <p:nvPr/>
        </p:nvSpPr>
        <p:spPr>
          <a:xfrm>
            <a:off x="1789226" y="1987991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073CF5AD-AAA9-4B44-AE02-BC7BAE09B172}"/>
              </a:ext>
            </a:extLst>
          </p:cNvPr>
          <p:cNvSpPr/>
          <p:nvPr/>
        </p:nvSpPr>
        <p:spPr>
          <a:xfrm>
            <a:off x="1783631" y="278075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23F1722-9B1F-4B01-9B7C-E272B257EEA7}"/>
              </a:ext>
            </a:extLst>
          </p:cNvPr>
          <p:cNvSpPr/>
          <p:nvPr/>
        </p:nvSpPr>
        <p:spPr>
          <a:xfrm>
            <a:off x="1783631" y="198799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7FCA625F-E93D-47D0-9DB2-355AB7FBB650}"/>
              </a:ext>
            </a:extLst>
          </p:cNvPr>
          <p:cNvSpPr/>
          <p:nvPr/>
        </p:nvSpPr>
        <p:spPr>
          <a:xfrm>
            <a:off x="1789226" y="121244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95A0D434-95DC-4B44-9CF6-BCE29D07D1AC}"/>
              </a:ext>
            </a:extLst>
          </p:cNvPr>
          <p:cNvSpPr/>
          <p:nvPr/>
        </p:nvSpPr>
        <p:spPr>
          <a:xfrm>
            <a:off x="1783631" y="35692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EA4811A-619B-4E06-98F3-E881A11885B2}"/>
              </a:ext>
            </a:extLst>
          </p:cNvPr>
          <p:cNvSpPr/>
          <p:nvPr/>
        </p:nvSpPr>
        <p:spPr>
          <a:xfrm>
            <a:off x="1616923" y="445599"/>
            <a:ext cx="3373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ดาวเคราะห์มีลักษณะอย่างไร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27BF842-93DB-4EB1-AE14-B7000E439B9E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มีแสงสว่างในตัวเอง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324C2E9-CC59-4712-ADE4-7872DF0CE632}"/>
              </a:ext>
            </a:extLst>
          </p:cNvPr>
          <p:cNvSpPr/>
          <p:nvPr/>
        </p:nvSpPr>
        <p:spPr>
          <a:xfrm>
            <a:off x="2286555" y="2022731"/>
            <a:ext cx="23759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ไม่มีแสงสว่างในตัวเอง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753CF84-C5BE-4C3E-A96D-D1D115AB9C74}"/>
              </a:ext>
            </a:extLst>
          </p:cNvPr>
          <p:cNvSpPr/>
          <p:nvPr/>
        </p:nvSpPr>
        <p:spPr>
          <a:xfrm>
            <a:off x="2286555" y="2822004"/>
            <a:ext cx="29546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มีแสงระยิบระยับตลอดเวลา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B4D0DD3-77C7-4DF2-B083-49F46722F28F}"/>
              </a:ext>
            </a:extLst>
          </p:cNvPr>
          <p:cNvSpPr/>
          <p:nvPr/>
        </p:nvSpPr>
        <p:spPr>
          <a:xfrm>
            <a:off x="2293003" y="3604223"/>
            <a:ext cx="31646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มองเห็นได้ด้วยตาเปล่าทุกดวง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D9E3637-1EE0-4F54-87A0-60BA7973CF1C}"/>
              </a:ext>
            </a:extLst>
          </p:cNvPr>
          <p:cNvGrpSpPr/>
          <p:nvPr/>
        </p:nvGrpSpPr>
        <p:grpSpPr>
          <a:xfrm>
            <a:off x="457796" y="4125467"/>
            <a:ext cx="8686204" cy="2156063"/>
            <a:chOff x="457796" y="4125467"/>
            <a:chExt cx="8686204" cy="21560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612479B-A42D-443F-8A46-8ABB9EE82ECB}"/>
                </a:ext>
              </a:extLst>
            </p:cNvPr>
            <p:cNvGrpSpPr/>
            <p:nvPr/>
          </p:nvGrpSpPr>
          <p:grpSpPr>
            <a:xfrm>
              <a:off x="457796" y="4125467"/>
              <a:ext cx="8686204" cy="2156063"/>
              <a:chOff x="457796" y="4125467"/>
              <a:chExt cx="8686204" cy="2156063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xmlns="" id="{1B759135-F34F-4DCF-8A4E-DB97C0128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57796" y="4125467"/>
                <a:ext cx="8686204" cy="2156063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98AD956-2B88-4B8D-B36E-74EA747E0DBD}"/>
                  </a:ext>
                </a:extLst>
              </p:cNvPr>
              <p:cNvSpPr/>
              <p:nvPr/>
            </p:nvSpPr>
            <p:spPr>
              <a:xfrm>
                <a:off x="1036522" y="4702238"/>
                <a:ext cx="7528752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ดาวเคราะห์เป็นดาวที่ไม่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มีแสง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สว่างใน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ตัวเอง แต่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ที่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เห็น</a:t>
                </a:r>
                <a:b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</a:b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ดาว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เคราะห์สว่างได้ เพราะสะท้อนแสงที่ได้รับจากดวงอาทิตย์ ดังนั้น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/>
                </a:r>
                <a:b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</a:b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ดาว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เคราะห์จึงมีความสว่างไม่คงที่ </a:t>
                </a: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14D177F0-60D3-45EA-BEC7-7CF82AF0A190}"/>
                </a:ext>
              </a:extLst>
            </p:cNvPr>
            <p:cNvSpPr/>
            <p:nvPr/>
          </p:nvSpPr>
          <p:spPr>
            <a:xfrm>
              <a:off x="1672486" y="4603173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1AECD2B6-ABE2-467E-8E90-972E82EFFBA6}"/>
                </a:ext>
              </a:extLst>
            </p:cNvPr>
            <p:cNvSpPr/>
            <p:nvPr/>
          </p:nvSpPr>
          <p:spPr>
            <a:xfrm>
              <a:off x="1666891" y="460317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B763E48-4ABB-49C5-B38D-AE5DA6D1ED9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76B288F8-C4E1-4658-9AA4-20CD443B1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4BAA2AC-86FB-4EAC-B26D-8E227756B4CB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A351C447-A3A1-4534-9E90-C108ABDC85C7}"/>
                </a:ext>
              </a:extLst>
            </p:cNvPr>
            <p:cNvSpPr txBox="1"/>
            <p:nvPr/>
          </p:nvSpPr>
          <p:spPr>
            <a:xfrm>
              <a:off x="921360" y="227882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97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ECB8B15-E0AC-4880-97A3-C321E743DD0C}"/>
              </a:ext>
            </a:extLst>
          </p:cNvPr>
          <p:cNvSpPr/>
          <p:nvPr/>
        </p:nvSpPr>
        <p:spPr>
          <a:xfrm>
            <a:off x="1674814" y="1657388"/>
            <a:ext cx="7174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วัตถุ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ได้แก่ข้อใด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71031D84-2C99-4251-8A2E-4DE6DC4D6AC6}"/>
              </a:ext>
            </a:extLst>
          </p:cNvPr>
          <p:cNvSpPr/>
          <p:nvPr/>
        </p:nvSpPr>
        <p:spPr>
          <a:xfrm>
            <a:off x="2383008" y="2439920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ดาวฤกษ์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ED4B477D-187E-4BB0-A46C-CBD7395E73F9}"/>
              </a:ext>
            </a:extLst>
          </p:cNvPr>
          <p:cNvSpPr/>
          <p:nvPr/>
        </p:nvSpPr>
        <p:spPr>
          <a:xfrm>
            <a:off x="5673138" y="2396981"/>
            <a:ext cx="13276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ดาวอังคาร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5A2998F2-7ADA-4E75-BB4B-E59AA16666FC}"/>
              </a:ext>
            </a:extLst>
          </p:cNvPr>
          <p:cNvSpPr/>
          <p:nvPr/>
        </p:nvSpPr>
        <p:spPr>
          <a:xfrm>
            <a:off x="2370112" y="3253962"/>
            <a:ext cx="11689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ดวงจันทร์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F5813D2-7D8D-4CE1-87A1-BF618363B34D}"/>
              </a:ext>
            </a:extLst>
          </p:cNvPr>
          <p:cNvSpPr/>
          <p:nvPr/>
        </p:nvSpPr>
        <p:spPr>
          <a:xfrm>
            <a:off x="5679586" y="3246514"/>
            <a:ext cx="10550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ดาวเสาร์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79F03EE-4F56-4455-BAF4-DCFB145C16F2}"/>
              </a:ext>
            </a:extLst>
          </p:cNvPr>
          <p:cNvGrpSpPr/>
          <p:nvPr/>
        </p:nvGrpSpPr>
        <p:grpSpPr>
          <a:xfrm>
            <a:off x="1687897" y="280071"/>
            <a:ext cx="6139607" cy="1326464"/>
            <a:chOff x="1838203" y="280071"/>
            <a:chExt cx="6139607" cy="132646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8F8C3596-4A91-41CC-A54F-8260B794BE66}"/>
                </a:ext>
              </a:extLst>
            </p:cNvPr>
            <p:cNvSpPr/>
            <p:nvPr/>
          </p:nvSpPr>
          <p:spPr>
            <a:xfrm>
              <a:off x="1838203" y="280071"/>
              <a:ext cx="6139607" cy="1326464"/>
            </a:xfrm>
            <a:prstGeom prst="roundRect">
              <a:avLst/>
            </a:prstGeom>
            <a:solidFill>
              <a:srgbClr val="F9B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B3C4B78-133D-42DD-8CED-03401F4534B8}"/>
                </a:ext>
              </a:extLst>
            </p:cNvPr>
            <p:cNvSpPr txBox="1"/>
            <p:nvPr/>
          </p:nvSpPr>
          <p:spPr>
            <a:xfrm>
              <a:off x="1952768" y="420952"/>
              <a:ext cx="60250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วัตถุ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A </a:t>
              </a: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มีแสงสว่างในตัวเอง ส่องแสงกะพริบระยิบระยับบนท้องฟ้าในเวลากลางคืน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7397FA9-9EC6-4421-AE77-B116B1976710}"/>
              </a:ext>
            </a:extLst>
          </p:cNvPr>
          <p:cNvSpPr/>
          <p:nvPr/>
        </p:nvSpPr>
        <p:spPr>
          <a:xfrm>
            <a:off x="1859756" y="241429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B2FF830-C999-468D-821C-5CD20985D985}"/>
              </a:ext>
            </a:extLst>
          </p:cNvPr>
          <p:cNvSpPr/>
          <p:nvPr/>
        </p:nvSpPr>
        <p:spPr>
          <a:xfrm>
            <a:off x="5163937" y="320618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3BBD66E3-C871-45B4-AA78-56767633941A}"/>
              </a:ext>
            </a:extLst>
          </p:cNvPr>
          <p:cNvSpPr/>
          <p:nvPr/>
        </p:nvSpPr>
        <p:spPr>
          <a:xfrm>
            <a:off x="5163937" y="238671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1DB7CEA-4F90-44B6-9087-8FB72BDEE3EE}"/>
              </a:ext>
            </a:extLst>
          </p:cNvPr>
          <p:cNvSpPr/>
          <p:nvPr/>
        </p:nvSpPr>
        <p:spPr>
          <a:xfrm>
            <a:off x="1857083" y="241028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F0D2EB8-E9F0-4AA3-A481-F9247787AD48}"/>
              </a:ext>
            </a:extLst>
          </p:cNvPr>
          <p:cNvSpPr/>
          <p:nvPr/>
        </p:nvSpPr>
        <p:spPr>
          <a:xfrm>
            <a:off x="1857083" y="322775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D755FEB-46E9-4B84-BF85-2F3B009A7E9D}"/>
              </a:ext>
            </a:extLst>
          </p:cNvPr>
          <p:cNvGrpSpPr/>
          <p:nvPr/>
        </p:nvGrpSpPr>
        <p:grpSpPr>
          <a:xfrm>
            <a:off x="489452" y="4019146"/>
            <a:ext cx="8654548" cy="2182519"/>
            <a:chOff x="489452" y="4019146"/>
            <a:chExt cx="8654548" cy="21825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C535013-A7FA-4CB1-BF69-D46369A3CE70}"/>
                </a:ext>
              </a:extLst>
            </p:cNvPr>
            <p:cNvGrpSpPr/>
            <p:nvPr/>
          </p:nvGrpSpPr>
          <p:grpSpPr>
            <a:xfrm>
              <a:off x="489452" y="4019146"/>
              <a:ext cx="8654548" cy="2182519"/>
              <a:chOff x="489452" y="4019146"/>
              <a:chExt cx="8654548" cy="2182519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xmlns="" id="{0B2DD7E6-883B-4B46-A6D2-D36A9AEF3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4019146"/>
                <a:ext cx="8654548" cy="2182519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255A57B-ECE2-4412-A83E-6113043ACAAE}"/>
                  </a:ext>
                </a:extLst>
              </p:cNvPr>
              <p:cNvSpPr/>
              <p:nvPr/>
            </p:nvSpPr>
            <p:spPr>
              <a:xfrm>
                <a:off x="1306473" y="4718865"/>
                <a:ext cx="734807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ดาวฤกษ์เป็นดาวที่มีแสงสว่างในตัวเอง มองเห็นเป็นดาว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ที่ส่องแสงกะพริบระยิบระยับ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65137C54-DEF6-4163-BD64-75AB3B2D25B2}"/>
                </a:ext>
              </a:extLst>
            </p:cNvPr>
            <p:cNvSpPr/>
            <p:nvPr/>
          </p:nvSpPr>
          <p:spPr>
            <a:xfrm>
              <a:off x="1982011" y="4648477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EDD7FC02-EAA6-40AE-BEBA-A1F2C5C122C6}"/>
                </a:ext>
              </a:extLst>
            </p:cNvPr>
            <p:cNvSpPr/>
            <p:nvPr/>
          </p:nvSpPr>
          <p:spPr>
            <a:xfrm>
              <a:off x="1979338" y="4644472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1BEA3CA-B87C-41BF-8366-E002CA37070E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1960056-E84E-4E5F-96AD-AA06AA099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CFC37668-F091-4509-A9C4-23C0D5584F8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5BFCF35-7C63-40ED-80C5-B334A19B2ED1}"/>
                </a:ext>
              </a:extLst>
            </p:cNvPr>
            <p:cNvSpPr txBox="1"/>
            <p:nvPr/>
          </p:nvSpPr>
          <p:spPr>
            <a:xfrm>
              <a:off x="913142" y="286248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40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1E31F9-1432-490F-AC98-AE674ACDE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488"/>
            <a:ext cx="9144000" cy="12810105"/>
          </a:xfrm>
          <a:prstGeom prst="rect">
            <a:avLst/>
          </a:prstGeom>
        </p:spPr>
      </p:pic>
      <p:sp>
        <p:nvSpPr>
          <p:cNvPr id="4" name="日期占位符 1">
            <a:extLst>
              <a:ext uri="{FF2B5EF4-FFF2-40B4-BE49-F238E27FC236}">
                <a16:creationId xmlns:a16="http://schemas.microsoft.com/office/drawing/2014/main" xmlns="" id="{1DB0849F-940A-4A92-9CEE-9C3CA171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94" y="6356750"/>
            <a:ext cx="2056836" cy="364275"/>
          </a:xfrm>
        </p:spPr>
        <p:txBody>
          <a:bodyPr/>
          <a:lstStyle/>
          <a:p>
            <a:fld id="{E3AD87B8-9A4B-45E2-BBE5-FB86ADE287A3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C5C141A-B5CE-43AF-AF89-56279A8D2B49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9" name="Google Shape;55;p4">
            <a:extLst>
              <a:ext uri="{FF2B5EF4-FFF2-40B4-BE49-F238E27FC236}">
                <a16:creationId xmlns:a16="http://schemas.microsoft.com/office/drawing/2014/main" xmlns="" id="{12CA6C6C-A40D-47BB-B026-74C165DB762C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4858C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C239477-1A7A-422C-A346-169CC1BF0DA9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5" name="กลุ่ม 11">
            <a:extLst>
              <a:ext uri="{FF2B5EF4-FFF2-40B4-BE49-F238E27FC236}">
                <a16:creationId xmlns:a16="http://schemas.microsoft.com/office/drawing/2014/main" xmlns="" id="{A5921354-63A0-4BD1-BAAF-30F65E2C8100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6" name="สี่เหลี่ยมผืนผ้า 12">
              <a:extLst>
                <a:ext uri="{FF2B5EF4-FFF2-40B4-BE49-F238E27FC236}">
                  <a16:creationId xmlns:a16="http://schemas.microsoft.com/office/drawing/2014/main" xmlns="" id="{D72632EE-FC68-4CAC-AE39-803B98CA0EB5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xmlns="" id="{1FF28A98-850F-4E17-99F2-2FF0727312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8" name="วงรี 14">
              <a:extLst>
                <a:ext uri="{FF2B5EF4-FFF2-40B4-BE49-F238E27FC236}">
                  <a16:creationId xmlns:a16="http://schemas.microsoft.com/office/drawing/2014/main" xmlns="" id="{E1276230-3D9D-4F62-98E8-544FAA90C0CA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5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7752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2BA689B-1D4A-4507-BDEE-312DD451BC4B}"/>
              </a:ext>
            </a:extLst>
          </p:cNvPr>
          <p:cNvSpPr/>
          <p:nvPr/>
        </p:nvSpPr>
        <p:spPr>
          <a:xfrm>
            <a:off x="1776017" y="279376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4141855-6363-46BB-A254-D546D3A135E1}"/>
              </a:ext>
            </a:extLst>
          </p:cNvPr>
          <p:cNvSpPr/>
          <p:nvPr/>
        </p:nvSpPr>
        <p:spPr>
          <a:xfrm>
            <a:off x="1776017" y="20009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B5F359A-08A3-4660-9B62-DEEBDBE0618A}"/>
              </a:ext>
            </a:extLst>
          </p:cNvPr>
          <p:cNvSpPr/>
          <p:nvPr/>
        </p:nvSpPr>
        <p:spPr>
          <a:xfrm>
            <a:off x="1778690" y="123027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26C41F4-6055-4D69-82F9-005CDA9F0B0E}"/>
              </a:ext>
            </a:extLst>
          </p:cNvPr>
          <p:cNvSpPr/>
          <p:nvPr/>
        </p:nvSpPr>
        <p:spPr>
          <a:xfrm>
            <a:off x="1781612" y="122545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F03A273-807A-4907-BF34-7FCFE0610444}"/>
              </a:ext>
            </a:extLst>
          </p:cNvPr>
          <p:cNvSpPr/>
          <p:nvPr/>
        </p:nvSpPr>
        <p:spPr>
          <a:xfrm>
            <a:off x="1776017" y="358221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303539C-4E8D-4D43-A7E5-F1D686F716C7}"/>
              </a:ext>
            </a:extLst>
          </p:cNvPr>
          <p:cNvSpPr/>
          <p:nvPr/>
        </p:nvSpPr>
        <p:spPr>
          <a:xfrm>
            <a:off x="1670499" y="217377"/>
            <a:ext cx="72186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ถ้าต้องการสังเกตตำแหน่งและทิศของดาวควรเลือกสถานที่ข้อใด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จึงเหมาะสมมากที่สุด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9E64ED2-CD16-4830-AD6F-526DB6FA833A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ที่ราบโล่งสนามหญ้า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FB2736-4542-4A29-B843-7B2D5BEFCCF8}"/>
              </a:ext>
            </a:extLst>
          </p:cNvPr>
          <p:cNvSpPr/>
          <p:nvPr/>
        </p:nvSpPr>
        <p:spPr>
          <a:xfrm>
            <a:off x="2286555" y="2022731"/>
            <a:ext cx="19447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หน้าต่างอาคารสูง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EE3D21A-6159-444B-A6F3-250B58B48B12}"/>
              </a:ext>
            </a:extLst>
          </p:cNvPr>
          <p:cNvSpPr/>
          <p:nvPr/>
        </p:nvSpPr>
        <p:spPr>
          <a:xfrm>
            <a:off x="2286555" y="2822004"/>
            <a:ext cx="16514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ระเบียงคอนโด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00E5FF4-0F3F-4239-A3E5-EAA91078CFEF}"/>
              </a:ext>
            </a:extLst>
          </p:cNvPr>
          <p:cNvSpPr/>
          <p:nvPr/>
        </p:nvSpPr>
        <p:spPr>
          <a:xfrm>
            <a:off x="2293003" y="3604223"/>
            <a:ext cx="16433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ถนนที่มีแสงไฟ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E7ED96F-1871-457A-B1DF-2C7069872637}"/>
              </a:ext>
            </a:extLst>
          </p:cNvPr>
          <p:cNvGrpSpPr/>
          <p:nvPr/>
        </p:nvGrpSpPr>
        <p:grpSpPr>
          <a:xfrm>
            <a:off x="489452" y="4028777"/>
            <a:ext cx="8654548" cy="2376317"/>
            <a:chOff x="489452" y="4028777"/>
            <a:chExt cx="8654548" cy="23763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41CE3CF-6464-4FD6-864C-383218F92490}"/>
                </a:ext>
              </a:extLst>
            </p:cNvPr>
            <p:cNvGrpSpPr/>
            <p:nvPr/>
          </p:nvGrpSpPr>
          <p:grpSpPr>
            <a:xfrm>
              <a:off x="489452" y="4028777"/>
              <a:ext cx="8654548" cy="2376317"/>
              <a:chOff x="489452" y="4028777"/>
              <a:chExt cx="8654548" cy="2376317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xmlns="" id="{1CA0C69D-CD42-48D5-9A62-EC540DA05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4028777"/>
                <a:ext cx="8654548" cy="2376317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22BB3DF8-B3A1-4A99-85CE-74BACE9D9C72}"/>
                  </a:ext>
                </a:extLst>
              </p:cNvPr>
              <p:cNvSpPr/>
              <p:nvPr/>
            </p:nvSpPr>
            <p:spPr>
              <a:xfrm>
                <a:off x="1013029" y="4694394"/>
                <a:ext cx="7607394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ที่ราบโล่งสนามหญ้า เป็นสถานที่ที่เหมาะสมกับการสังเกตดาวมากที่สุด เนื่องจากมีแสงรบกวนน้อย ทำให้เรามองเห็นดาวได้ชัดเจนมากที่สุด และนอกจากนี้ยังทำให้เราเส้นขอบฟ้าได้ชัดเจนด้วย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22AFCEC-C194-4802-8DC7-44D7F59863DF}"/>
                </a:ext>
              </a:extLst>
            </p:cNvPr>
            <p:cNvSpPr/>
            <p:nvPr/>
          </p:nvSpPr>
          <p:spPr>
            <a:xfrm>
              <a:off x="1670499" y="4594216"/>
              <a:ext cx="454527" cy="455668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C79CAD5C-EEB4-4255-9E07-68F1D875A839}"/>
                </a:ext>
              </a:extLst>
            </p:cNvPr>
            <p:cNvSpPr/>
            <p:nvPr/>
          </p:nvSpPr>
          <p:spPr>
            <a:xfrm>
              <a:off x="1673421" y="4589392"/>
              <a:ext cx="457200" cy="4556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C1D2287-09B0-48FC-87DB-C766746A1F8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326D373B-1E1D-4D0F-995C-811D25492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21B4B417-9A0A-435F-A881-2352491EECED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81C5C27-E0D4-4D11-A357-2EBBC640770C}"/>
                </a:ext>
              </a:extLst>
            </p:cNvPr>
            <p:cNvSpPr txBox="1"/>
            <p:nvPr/>
          </p:nvSpPr>
          <p:spPr>
            <a:xfrm>
              <a:off x="921360" y="227882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373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C8846C1-A157-4266-BD17-0465BB6E52D3}"/>
              </a:ext>
            </a:extLst>
          </p:cNvPr>
          <p:cNvSpPr/>
          <p:nvPr/>
        </p:nvSpPr>
        <p:spPr>
          <a:xfrm>
            <a:off x="1771758" y="2902678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8900E59-9CBF-4EB7-A033-AA57A8E384F7}"/>
              </a:ext>
            </a:extLst>
          </p:cNvPr>
          <p:cNvSpPr/>
          <p:nvPr/>
        </p:nvSpPr>
        <p:spPr>
          <a:xfrm>
            <a:off x="1770422" y="290267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BAFDDB3-61BD-4AF3-9A57-82CC2859C479}"/>
              </a:ext>
            </a:extLst>
          </p:cNvPr>
          <p:cNvSpPr/>
          <p:nvPr/>
        </p:nvSpPr>
        <p:spPr>
          <a:xfrm>
            <a:off x="1770422" y="210991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831C5EB-9AEB-482F-860F-B6C07185EF8D}"/>
              </a:ext>
            </a:extLst>
          </p:cNvPr>
          <p:cNvSpPr/>
          <p:nvPr/>
        </p:nvSpPr>
        <p:spPr>
          <a:xfrm>
            <a:off x="1776017" y="133436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926BF8B5-8559-4945-AD5F-D8F1C9B15E48}"/>
              </a:ext>
            </a:extLst>
          </p:cNvPr>
          <p:cNvSpPr/>
          <p:nvPr/>
        </p:nvSpPr>
        <p:spPr>
          <a:xfrm>
            <a:off x="1770422" y="369112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0A0563-7744-4C45-9B33-B8874CBA1DDB}"/>
              </a:ext>
            </a:extLst>
          </p:cNvPr>
          <p:cNvSpPr/>
          <p:nvPr/>
        </p:nvSpPr>
        <p:spPr>
          <a:xfrm>
            <a:off x="1652541" y="187724"/>
            <a:ext cx="68643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ถ้าต้องการสังเกตลักษณะพื้นผิวของดาว ควรเลือกใช้อุปกรณ์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ข้อใดจึงเหมาะสม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745D5DE-60C9-4E92-9C17-68D6BBC74844}"/>
              </a:ext>
            </a:extLst>
          </p:cNvPr>
          <p:cNvSpPr/>
          <p:nvPr/>
        </p:nvSpPr>
        <p:spPr>
          <a:xfrm>
            <a:off x="2293002" y="1364779"/>
            <a:ext cx="5486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กล้องส่องทางไกล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614A227-CDBF-4902-AEC0-E3F2425DD0AC}"/>
              </a:ext>
            </a:extLst>
          </p:cNvPr>
          <p:cNvSpPr/>
          <p:nvPr/>
        </p:nvSpPr>
        <p:spPr>
          <a:xfrm>
            <a:off x="2286555" y="2142639"/>
            <a:ext cx="17540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กล้องจุลทรรศน์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3EE6BEA-5639-4543-B98A-221AA7AC5F92}"/>
              </a:ext>
            </a:extLst>
          </p:cNvPr>
          <p:cNvSpPr/>
          <p:nvPr/>
        </p:nvSpPr>
        <p:spPr>
          <a:xfrm>
            <a:off x="2286555" y="2941912"/>
            <a:ext cx="18469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กล้องโทรทรรศน์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FA7FF7-15F1-4EB3-BFB4-6C1792B05704}"/>
              </a:ext>
            </a:extLst>
          </p:cNvPr>
          <p:cNvSpPr/>
          <p:nvPr/>
        </p:nvSpPr>
        <p:spPr>
          <a:xfrm>
            <a:off x="2293003" y="3724131"/>
            <a:ext cx="17556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กล้องปริทรรศน์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A8A454B-E802-4272-BF86-4EF028F29D69}"/>
              </a:ext>
            </a:extLst>
          </p:cNvPr>
          <p:cNvGrpSpPr/>
          <p:nvPr/>
        </p:nvGrpSpPr>
        <p:grpSpPr>
          <a:xfrm>
            <a:off x="477672" y="4323672"/>
            <a:ext cx="8666328" cy="1930053"/>
            <a:chOff x="477672" y="4323672"/>
            <a:chExt cx="8666328" cy="19300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19F13B4-7B72-4F6A-B21E-09292BDBF492}"/>
                </a:ext>
              </a:extLst>
            </p:cNvPr>
            <p:cNvGrpSpPr/>
            <p:nvPr/>
          </p:nvGrpSpPr>
          <p:grpSpPr>
            <a:xfrm>
              <a:off x="477672" y="4323672"/>
              <a:ext cx="8666328" cy="1930053"/>
              <a:chOff x="477672" y="4323672"/>
              <a:chExt cx="8666328" cy="1930053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xmlns="" id="{3BD96B0F-3320-4CCA-8273-FBB206999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77672" y="4323672"/>
                <a:ext cx="8666328" cy="1930053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6A267518-6C6C-482A-8D87-F1E6FE76A5E8}"/>
                  </a:ext>
                </a:extLst>
              </p:cNvPr>
              <p:cNvSpPr/>
              <p:nvPr/>
            </p:nvSpPr>
            <p:spPr>
              <a:xfrm>
                <a:off x="1126533" y="5020761"/>
                <a:ext cx="736860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กล้องโทรทรรศน์ เป็นอุปกรณ์ที่ช่วยขยายวัตถุท้องฟ้าให้เห็นได้ชัดเจนมากขึ้น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D09E55B-9448-4D6C-A12E-C4B91EE9D769}"/>
                </a:ext>
              </a:extLst>
            </p:cNvPr>
            <p:cNvSpPr/>
            <p:nvPr/>
          </p:nvSpPr>
          <p:spPr>
            <a:xfrm>
              <a:off x="1770421" y="4962965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CF0684F-1658-462A-83B7-56524038CDD4}"/>
                </a:ext>
              </a:extLst>
            </p:cNvPr>
            <p:cNvSpPr/>
            <p:nvPr/>
          </p:nvSpPr>
          <p:spPr>
            <a:xfrm>
              <a:off x="1769085" y="4962965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8AE4FCE-8EDE-4D36-BD90-736B2AA9807B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CD37932A-45FB-4F33-A208-5FC676E6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DD993D15-B813-41B3-B0D4-98516CECB13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7AFC473D-BA08-4E85-88A8-351CC9FB748A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26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5DB3D81-7933-4C27-BADD-1F0B16A05326}"/>
              </a:ext>
            </a:extLst>
          </p:cNvPr>
          <p:cNvSpPr/>
          <p:nvPr/>
        </p:nvSpPr>
        <p:spPr>
          <a:xfrm>
            <a:off x="1736703" y="3006992"/>
            <a:ext cx="2662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เส้นขอบฟ้าได้แก่ข้อใด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8E96497-3B63-4E99-9122-934CE04BB2DB}"/>
              </a:ext>
            </a:extLst>
          </p:cNvPr>
          <p:cNvSpPr/>
          <p:nvPr/>
        </p:nvSpPr>
        <p:spPr>
          <a:xfrm>
            <a:off x="2317249" y="3567856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E0345C1-B85F-4B6E-B34F-EAC28E84DF03}"/>
              </a:ext>
            </a:extLst>
          </p:cNvPr>
          <p:cNvSpPr/>
          <p:nvPr/>
        </p:nvSpPr>
        <p:spPr>
          <a:xfrm>
            <a:off x="2310801" y="4224629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5550CAC-30CA-4095-9903-18357A2699AA}"/>
              </a:ext>
            </a:extLst>
          </p:cNvPr>
          <p:cNvSpPr/>
          <p:nvPr/>
        </p:nvSpPr>
        <p:spPr>
          <a:xfrm>
            <a:off x="2304353" y="4943362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12101AC-061C-4F72-920B-59E1BB3C038F}"/>
              </a:ext>
            </a:extLst>
          </p:cNvPr>
          <p:cNvSpPr/>
          <p:nvPr/>
        </p:nvSpPr>
        <p:spPr>
          <a:xfrm>
            <a:off x="2317249" y="5611725"/>
            <a:ext cx="1459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81F584-C81C-43C7-97CC-B4F7CC964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97" y="738314"/>
            <a:ext cx="4594404" cy="262824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BEF40D1-614A-4AA5-A7B3-F65B5185CC5B}"/>
              </a:ext>
            </a:extLst>
          </p:cNvPr>
          <p:cNvSpPr/>
          <p:nvPr/>
        </p:nvSpPr>
        <p:spPr>
          <a:xfrm>
            <a:off x="1736703" y="440165"/>
            <a:ext cx="3555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พิจารณาภาพ แล้วตอบคำถาม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B13A018-17DC-452F-A254-F7C86D4CB04B}"/>
              </a:ext>
            </a:extLst>
          </p:cNvPr>
          <p:cNvSpPr/>
          <p:nvPr/>
        </p:nvSpPr>
        <p:spPr>
          <a:xfrm>
            <a:off x="1824271" y="421273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EA1CF8C-017E-476D-90A3-22138BE75ECD}"/>
              </a:ext>
            </a:extLst>
          </p:cNvPr>
          <p:cNvSpPr/>
          <p:nvPr/>
        </p:nvSpPr>
        <p:spPr>
          <a:xfrm>
            <a:off x="1795152" y="49291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85E35B79-9121-416B-9078-03532DB30A57}"/>
              </a:ext>
            </a:extLst>
          </p:cNvPr>
          <p:cNvSpPr/>
          <p:nvPr/>
        </p:nvSpPr>
        <p:spPr>
          <a:xfrm>
            <a:off x="1818676" y="42127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6EA1D06-229B-43EE-B3A8-2665669EC793}"/>
              </a:ext>
            </a:extLst>
          </p:cNvPr>
          <p:cNvSpPr/>
          <p:nvPr/>
        </p:nvSpPr>
        <p:spPr>
          <a:xfrm>
            <a:off x="1795152" y="35506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A1A9A06-CB49-4379-A0F1-7F4023D5ECBA}"/>
              </a:ext>
            </a:extLst>
          </p:cNvPr>
          <p:cNvSpPr/>
          <p:nvPr/>
        </p:nvSpPr>
        <p:spPr>
          <a:xfrm>
            <a:off x="1795152" y="557381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688A6B-1835-4AE2-A8BD-FE662243D329}"/>
              </a:ext>
            </a:extLst>
          </p:cNvPr>
          <p:cNvGrpSpPr/>
          <p:nvPr/>
        </p:nvGrpSpPr>
        <p:grpSpPr>
          <a:xfrm>
            <a:off x="4088500" y="4224629"/>
            <a:ext cx="4864432" cy="2023006"/>
            <a:chOff x="4088500" y="4224629"/>
            <a:chExt cx="4864432" cy="202300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AC7637AC-E614-4BC3-80F5-E72FED950F00}"/>
                </a:ext>
              </a:extLst>
            </p:cNvPr>
            <p:cNvGrpSpPr/>
            <p:nvPr/>
          </p:nvGrpSpPr>
          <p:grpSpPr>
            <a:xfrm>
              <a:off x="4088500" y="4224629"/>
              <a:ext cx="4864432" cy="2023006"/>
              <a:chOff x="4088500" y="4224629"/>
              <a:chExt cx="4864432" cy="2023006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xmlns="" id="{A2655E37-8B5A-46FD-A80E-9AD058730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088500" y="4224629"/>
                <a:ext cx="4864432" cy="2023006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7F4F727C-F90B-4837-8712-7EBD19F60008}"/>
                  </a:ext>
                </a:extLst>
              </p:cNvPr>
              <p:cNvSpPr/>
              <p:nvPr/>
            </p:nvSpPr>
            <p:spPr>
              <a:xfrm>
                <a:off x="4467564" y="5001222"/>
                <a:ext cx="410630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เส้นขอบฟ้า คือ แนวที่ท้องฟ้าจรดกับแผ่นดิน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45F89BF8-924A-4A5F-91D0-5E694A7A185E}"/>
                </a:ext>
              </a:extLst>
            </p:cNvPr>
            <p:cNvSpPr/>
            <p:nvPr/>
          </p:nvSpPr>
          <p:spPr>
            <a:xfrm>
              <a:off x="5138057" y="4915455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12D4F18-54B5-41AA-BE14-524A7347EBB3}"/>
                </a:ext>
              </a:extLst>
            </p:cNvPr>
            <p:cNvSpPr/>
            <p:nvPr/>
          </p:nvSpPr>
          <p:spPr>
            <a:xfrm>
              <a:off x="5132462" y="4915455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2A286FF-E29C-418D-9A3C-DAA14986D3AE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E9D05A53-66D6-4072-94BA-8333024C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20822E1-5AA0-4890-A894-E0AD22CA5A59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1CCD239-BEDB-43B6-BA39-C13F84664E0F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12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FC1B169-C6B3-4CE1-8869-6C736D9FF5C3}"/>
              </a:ext>
            </a:extLst>
          </p:cNvPr>
          <p:cNvSpPr/>
          <p:nvPr/>
        </p:nvSpPr>
        <p:spPr>
          <a:xfrm>
            <a:off x="1777515" y="2144923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1D03E94-E84A-41F3-9D3C-9AED53AB066C}"/>
              </a:ext>
            </a:extLst>
          </p:cNvPr>
          <p:cNvSpPr/>
          <p:nvPr/>
        </p:nvSpPr>
        <p:spPr>
          <a:xfrm>
            <a:off x="1774842" y="293768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7D986300-43F3-408D-B370-F29560A9692A}"/>
              </a:ext>
            </a:extLst>
          </p:cNvPr>
          <p:cNvSpPr/>
          <p:nvPr/>
        </p:nvSpPr>
        <p:spPr>
          <a:xfrm>
            <a:off x="1774842" y="214492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A0029C8D-E118-4884-8EB1-F12534CE3223}"/>
              </a:ext>
            </a:extLst>
          </p:cNvPr>
          <p:cNvSpPr/>
          <p:nvPr/>
        </p:nvSpPr>
        <p:spPr>
          <a:xfrm>
            <a:off x="1780437" y="136937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D19DF4A-CD26-4FA6-B460-500B75CC938B}"/>
              </a:ext>
            </a:extLst>
          </p:cNvPr>
          <p:cNvSpPr/>
          <p:nvPr/>
        </p:nvSpPr>
        <p:spPr>
          <a:xfrm>
            <a:off x="1774842" y="372613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6F0F3A8-DC20-4E73-9B7F-DCAAD1EBA239}"/>
              </a:ext>
            </a:extLst>
          </p:cNvPr>
          <p:cNvSpPr/>
          <p:nvPr/>
        </p:nvSpPr>
        <p:spPr>
          <a:xfrm>
            <a:off x="1600815" y="229816"/>
            <a:ext cx="73116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ถ้าต้องการศึกษาและสังเกตกลุ่มดาวบนท้องฟ้าในช่วงเวลาต่าง ๆ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สิ่งใดจะช่วยค้นหาตำแหน่งของกลุ่มดาวได้เหมาะสมที่สุด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189CFD5-7C6F-4043-85F8-8CF662077B7B}"/>
              </a:ext>
            </a:extLst>
          </p:cNvPr>
          <p:cNvSpPr/>
          <p:nvPr/>
        </p:nvSpPr>
        <p:spPr>
          <a:xfrm>
            <a:off x="2293002" y="1380072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เข็มทิศ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FE944F1-9E47-4229-AB55-9908ABC8DB65}"/>
              </a:ext>
            </a:extLst>
          </p:cNvPr>
          <p:cNvSpPr/>
          <p:nvPr/>
        </p:nvSpPr>
        <p:spPr>
          <a:xfrm>
            <a:off x="2286554" y="2157932"/>
            <a:ext cx="12025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แผนที่ดาว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27E2E65-68F5-43BC-9D53-48CA1D432331}"/>
              </a:ext>
            </a:extLst>
          </p:cNvPr>
          <p:cNvSpPr/>
          <p:nvPr/>
        </p:nvSpPr>
        <p:spPr>
          <a:xfrm>
            <a:off x="2286554" y="2957205"/>
            <a:ext cx="19415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กล้องส่องทางไกล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51F9770-39E0-4EF8-B04D-6DB6E127A76F}"/>
              </a:ext>
            </a:extLst>
          </p:cNvPr>
          <p:cNvSpPr/>
          <p:nvPr/>
        </p:nvSpPr>
        <p:spPr>
          <a:xfrm>
            <a:off x="2293002" y="3739424"/>
            <a:ext cx="19303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กล้องโทรทรรศน์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CE37628-6403-48D2-AD81-64733F717379}"/>
              </a:ext>
            </a:extLst>
          </p:cNvPr>
          <p:cNvGrpSpPr/>
          <p:nvPr/>
        </p:nvGrpSpPr>
        <p:grpSpPr>
          <a:xfrm>
            <a:off x="683811" y="4428096"/>
            <a:ext cx="8137011" cy="1804514"/>
            <a:chOff x="683811" y="4428096"/>
            <a:chExt cx="8137011" cy="18045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36572E41-0077-4808-A381-7EACADA81744}"/>
                </a:ext>
              </a:extLst>
            </p:cNvPr>
            <p:cNvGrpSpPr/>
            <p:nvPr/>
          </p:nvGrpSpPr>
          <p:grpSpPr>
            <a:xfrm>
              <a:off x="683811" y="4428096"/>
              <a:ext cx="8137011" cy="1804514"/>
              <a:chOff x="683811" y="4428096"/>
              <a:chExt cx="8137011" cy="1804514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xmlns="" id="{EDF606F0-EEA0-4C0C-91C1-95195584A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683811" y="4428096"/>
                <a:ext cx="8137011" cy="1804514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E533363C-8C06-41A3-BF6F-4C2DD7A039BE}"/>
                  </a:ext>
                </a:extLst>
              </p:cNvPr>
              <p:cNvSpPr/>
              <p:nvPr/>
            </p:nvSpPr>
            <p:spPr>
              <a:xfrm>
                <a:off x="1174708" y="5053731"/>
                <a:ext cx="712313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แผนที่ดาว คือ แผนที่บนท้องฟ้าเป็นอุปกรณ์สำหรับใช้สังเกตและศึกษาดวงดาวบนท้องฟ้า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2ADD0D52-9C57-4742-90C8-C9853C700852}"/>
                </a:ext>
              </a:extLst>
            </p:cNvPr>
            <p:cNvSpPr/>
            <p:nvPr/>
          </p:nvSpPr>
          <p:spPr>
            <a:xfrm>
              <a:off x="1805357" y="4987945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B600A958-EF9F-4364-9EE2-24032F5B4FA0}"/>
                </a:ext>
              </a:extLst>
            </p:cNvPr>
            <p:cNvSpPr/>
            <p:nvPr/>
          </p:nvSpPr>
          <p:spPr>
            <a:xfrm>
              <a:off x="1802684" y="4987945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82A1657-A9F9-4EE9-A869-198D26010CA7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4D0E2DBC-2F41-49A3-9AE2-D99B0F9B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953214DA-04B5-4B9B-96EE-AB55B5DE3AA0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CAD8BC8B-5344-40CD-B83B-89A25991E054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81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07FC48F-D57A-4756-AA99-5AA671777CB9}"/>
              </a:ext>
            </a:extLst>
          </p:cNvPr>
          <p:cNvSpPr/>
          <p:nvPr/>
        </p:nvSpPr>
        <p:spPr>
          <a:xfrm>
            <a:off x="1771352" y="3573372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92B8B26-E817-4688-BA3E-FED83598B475}"/>
              </a:ext>
            </a:extLst>
          </p:cNvPr>
          <p:cNvSpPr/>
          <p:nvPr/>
        </p:nvSpPr>
        <p:spPr>
          <a:xfrm>
            <a:off x="1768679" y="357337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C9D033A-DC8C-4CC7-A03C-B43AC4797241}"/>
              </a:ext>
            </a:extLst>
          </p:cNvPr>
          <p:cNvSpPr/>
          <p:nvPr/>
        </p:nvSpPr>
        <p:spPr>
          <a:xfrm>
            <a:off x="1768679" y="199390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9FA3ACF-49B5-4B51-8087-01F8D2774663}"/>
              </a:ext>
            </a:extLst>
          </p:cNvPr>
          <p:cNvSpPr/>
          <p:nvPr/>
        </p:nvSpPr>
        <p:spPr>
          <a:xfrm>
            <a:off x="1774274" y="121835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6428C628-87C2-476F-A017-8DF5850D1778}"/>
              </a:ext>
            </a:extLst>
          </p:cNvPr>
          <p:cNvSpPr/>
          <p:nvPr/>
        </p:nvSpPr>
        <p:spPr>
          <a:xfrm>
            <a:off x="1768679" y="278666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B39134-5EBB-4605-8187-8A0FC581678C}"/>
              </a:ext>
            </a:extLst>
          </p:cNvPr>
          <p:cNvSpPr/>
          <p:nvPr/>
        </p:nvSpPr>
        <p:spPr>
          <a:xfrm>
            <a:off x="1616923" y="445599"/>
            <a:ext cx="4160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กลุ่มดาวในข้อใดใช้ในการบอกทิศได้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8791F4E-33D8-4CD7-81E5-F30287940E6E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กลุ่มดาวปู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B9A5E44-CB57-4558-BD9A-3DEFAB777694}"/>
              </a:ext>
            </a:extLst>
          </p:cNvPr>
          <p:cNvSpPr/>
          <p:nvPr/>
        </p:nvSpPr>
        <p:spPr>
          <a:xfrm>
            <a:off x="2286555" y="2022731"/>
            <a:ext cx="1465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กลุ่มดาวแกะ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C3A97F6-EEEE-4A3D-8FEE-69798BC10759}"/>
              </a:ext>
            </a:extLst>
          </p:cNvPr>
          <p:cNvSpPr/>
          <p:nvPr/>
        </p:nvSpPr>
        <p:spPr>
          <a:xfrm>
            <a:off x="2286555" y="2822004"/>
            <a:ext cx="1572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กลุ่มดาวลูกไก่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567EE8A-F2A9-4FCD-A825-CAF82E2AE7B3}"/>
              </a:ext>
            </a:extLst>
          </p:cNvPr>
          <p:cNvSpPr/>
          <p:nvPr/>
        </p:nvSpPr>
        <p:spPr>
          <a:xfrm>
            <a:off x="2293003" y="3604223"/>
            <a:ext cx="1661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กลุ่มดาวจระเข้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7C74DD-9A83-44A0-82DD-9DA365624FBC}"/>
              </a:ext>
            </a:extLst>
          </p:cNvPr>
          <p:cNvGrpSpPr/>
          <p:nvPr/>
        </p:nvGrpSpPr>
        <p:grpSpPr>
          <a:xfrm>
            <a:off x="495949" y="4292895"/>
            <a:ext cx="8666328" cy="1998361"/>
            <a:chOff x="495949" y="4292895"/>
            <a:chExt cx="8666328" cy="19983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4CB2038-B1A0-4CFB-827C-72D1913D1079}"/>
                </a:ext>
              </a:extLst>
            </p:cNvPr>
            <p:cNvGrpSpPr/>
            <p:nvPr/>
          </p:nvGrpSpPr>
          <p:grpSpPr>
            <a:xfrm>
              <a:off x="495949" y="4292895"/>
              <a:ext cx="8666328" cy="1998361"/>
              <a:chOff x="495949" y="4292895"/>
              <a:chExt cx="8666328" cy="1998361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xmlns="" id="{6A2BEC8B-B544-481D-84A3-952EB529D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95949" y="4292895"/>
                <a:ext cx="8666328" cy="1998361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1973C68D-07F8-4B32-9F9B-797CAE7B1D2C}"/>
                  </a:ext>
                </a:extLst>
              </p:cNvPr>
              <p:cNvSpPr/>
              <p:nvPr/>
            </p:nvSpPr>
            <p:spPr>
              <a:xfrm>
                <a:off x="1065172" y="5049062"/>
                <a:ext cx="77528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กลุ่มดาวจระเข้ จะชี้ไปที่ดาวเหนือเสมอ ส่วน 		 และ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เป็นกลุ่มดาวจักรราศี	    เป็นกระจุกดาวฤกษ์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6609A22-3D29-4FAB-93D1-403D90DFE417}"/>
                </a:ext>
              </a:extLst>
            </p:cNvPr>
            <p:cNvSpPr/>
            <p:nvPr/>
          </p:nvSpPr>
          <p:spPr>
            <a:xfrm>
              <a:off x="1697328" y="497362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5AA716F-952F-45F0-A368-C0DCB156D93C}"/>
                </a:ext>
              </a:extLst>
            </p:cNvPr>
            <p:cNvSpPr/>
            <p:nvPr/>
          </p:nvSpPr>
          <p:spPr>
            <a:xfrm>
              <a:off x="1694655" y="497362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B5A3C5FF-16DB-49DF-915A-ACAB02DC77C3}"/>
                </a:ext>
              </a:extLst>
            </p:cNvPr>
            <p:cNvSpPr/>
            <p:nvPr/>
          </p:nvSpPr>
          <p:spPr>
            <a:xfrm>
              <a:off x="3183967" y="544258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0F8D511-4B32-4980-A0F3-CA3B714392B8}"/>
                </a:ext>
              </a:extLst>
            </p:cNvPr>
            <p:cNvSpPr/>
            <p:nvPr/>
          </p:nvSpPr>
          <p:spPr>
            <a:xfrm>
              <a:off x="8085961" y="497362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369D56A-3B89-4AC4-AAA6-EC1524714DC1}"/>
                </a:ext>
              </a:extLst>
            </p:cNvPr>
            <p:cNvSpPr/>
            <p:nvPr/>
          </p:nvSpPr>
          <p:spPr>
            <a:xfrm>
              <a:off x="7115550" y="498538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C6FD5CD9-C99F-49BF-BC2B-912B9EAF1057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D5B98209-73CA-4032-9701-87E4683E1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BB63982E-8C0C-47B5-B595-308F71E2721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63BA4AAD-3414-48FD-B326-6A72B887F618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8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4E3D12B-6562-4B9D-B5B1-1926C63520B3}"/>
              </a:ext>
            </a:extLst>
          </p:cNvPr>
          <p:cNvSpPr/>
          <p:nvPr/>
        </p:nvSpPr>
        <p:spPr>
          <a:xfrm>
            <a:off x="1778690" y="1986151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8AEA860-2CBA-4C0F-B3D4-61B5B710F571}"/>
              </a:ext>
            </a:extLst>
          </p:cNvPr>
          <p:cNvSpPr/>
          <p:nvPr/>
        </p:nvSpPr>
        <p:spPr>
          <a:xfrm>
            <a:off x="1776017" y="277891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7432AF4-1A1C-453D-B23A-7F34B58086F1}"/>
              </a:ext>
            </a:extLst>
          </p:cNvPr>
          <p:cNvSpPr/>
          <p:nvPr/>
        </p:nvSpPr>
        <p:spPr>
          <a:xfrm>
            <a:off x="1776017" y="198615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EB82CE3-41AE-4EE4-9B03-E87EBDA217A1}"/>
              </a:ext>
            </a:extLst>
          </p:cNvPr>
          <p:cNvSpPr/>
          <p:nvPr/>
        </p:nvSpPr>
        <p:spPr>
          <a:xfrm>
            <a:off x="1781612" y="121060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5A8751F-98FD-4496-A40B-51BF7612ECC0}"/>
              </a:ext>
            </a:extLst>
          </p:cNvPr>
          <p:cNvSpPr/>
          <p:nvPr/>
        </p:nvSpPr>
        <p:spPr>
          <a:xfrm>
            <a:off x="1776017" y="356736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5B8295B-4AA7-46D1-87FE-30188376BFA8}"/>
              </a:ext>
            </a:extLst>
          </p:cNvPr>
          <p:cNvSpPr/>
          <p:nvPr/>
        </p:nvSpPr>
        <p:spPr>
          <a:xfrm>
            <a:off x="1616923" y="445599"/>
            <a:ext cx="6543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ดาวเคราะห์ที่เราสังเกตเห็นได้บนท้องฟ้าเกี่ยวข้องกับสิ่งใด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3FB489D-C0E3-448B-B2FB-EE6ACEB66F88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แสงจากดวงจันทร์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89EAAD4-D833-40B0-B4BA-C16B5CBDB12D}"/>
              </a:ext>
            </a:extLst>
          </p:cNvPr>
          <p:cNvSpPr/>
          <p:nvPr/>
        </p:nvSpPr>
        <p:spPr>
          <a:xfrm>
            <a:off x="2286555" y="2022731"/>
            <a:ext cx="21242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แสงจากดวงอาทิตย์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71584D2-CEAB-4E15-9316-6F3ABFC1A94C}"/>
              </a:ext>
            </a:extLst>
          </p:cNvPr>
          <p:cNvSpPr/>
          <p:nvPr/>
        </p:nvSpPr>
        <p:spPr>
          <a:xfrm>
            <a:off x="2286555" y="2822004"/>
            <a:ext cx="21691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แสงจากหลอดไฟฟ้า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4B5E82B-35D9-48A2-A203-645BD544A86B}"/>
              </a:ext>
            </a:extLst>
          </p:cNvPr>
          <p:cNvSpPr/>
          <p:nvPr/>
        </p:nvSpPr>
        <p:spPr>
          <a:xfrm>
            <a:off x="2293003" y="3604223"/>
            <a:ext cx="26629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แสงจากกล้องโทรทรรศน์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B6B875-FAE2-4FF2-AE55-E03F1E3E4AD5}"/>
              </a:ext>
            </a:extLst>
          </p:cNvPr>
          <p:cNvGrpSpPr/>
          <p:nvPr/>
        </p:nvGrpSpPr>
        <p:grpSpPr>
          <a:xfrm>
            <a:off x="495949" y="4292895"/>
            <a:ext cx="8666328" cy="1998361"/>
            <a:chOff x="495949" y="4292895"/>
            <a:chExt cx="8666328" cy="19983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25BAC52-CB77-40B4-9FE9-3DFAA48E1E22}"/>
                </a:ext>
              </a:extLst>
            </p:cNvPr>
            <p:cNvGrpSpPr/>
            <p:nvPr/>
          </p:nvGrpSpPr>
          <p:grpSpPr>
            <a:xfrm>
              <a:off x="495949" y="4292895"/>
              <a:ext cx="8666328" cy="1998361"/>
              <a:chOff x="495949" y="4292895"/>
              <a:chExt cx="8666328" cy="1998361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xmlns="" id="{7EC6EC7C-F342-4382-9194-2B6C48B56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95949" y="4292895"/>
                <a:ext cx="8666328" cy="1998361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DF711D-D59B-4DA4-98D2-DC52460A9C0A}"/>
                  </a:ext>
                </a:extLst>
              </p:cNvPr>
              <p:cNvSpPr/>
              <p:nvPr/>
            </p:nvSpPr>
            <p:spPr>
              <a:xfrm>
                <a:off x="1065173" y="5049062"/>
                <a:ext cx="746922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เราสามารถสังเกตเห็นดาวเคราะห์ได้ เนื่องจากแสงจากดวงอาทิตย์ตกกระทบดาวเคราะห์แล้วสะท้อนเข้าสู่ตาเรา</a:t>
                </a: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7A00D84A-1ACF-4336-955A-1269BE069810}"/>
                </a:ext>
              </a:extLst>
            </p:cNvPr>
            <p:cNvSpPr/>
            <p:nvPr/>
          </p:nvSpPr>
          <p:spPr>
            <a:xfrm>
              <a:off x="1703953" y="4952279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9BD8A592-FF46-4EA1-A667-02E0207AEB90}"/>
                </a:ext>
              </a:extLst>
            </p:cNvPr>
            <p:cNvSpPr/>
            <p:nvPr/>
          </p:nvSpPr>
          <p:spPr>
            <a:xfrm>
              <a:off x="1701280" y="495227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BC934A0-494F-48C7-9EC7-EC26EC6B135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C2AB01A-E6A4-4BD3-8DCD-F14B9CD8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F97476E6-ACF6-4C7E-B082-C418811F4986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3935000-DB3B-4F9F-B29E-B14D96BA9D92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66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F6BA2B0-CAFC-4C45-8260-B4A19D4BB879}"/>
              </a:ext>
            </a:extLst>
          </p:cNvPr>
          <p:cNvSpPr/>
          <p:nvPr/>
        </p:nvSpPr>
        <p:spPr>
          <a:xfrm>
            <a:off x="893023" y="343999"/>
            <a:ext cx="4435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พิจารณาภาพ ใช้ตอบคำถามข้อ </a:t>
            </a:r>
            <a:r>
              <a:rPr lang="th-TH" sz="3200" b="1" dirty="0" smtClean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๙-๑๐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1D3B34-1E5A-4939-B372-61D3CD407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2" y="928774"/>
            <a:ext cx="8534558" cy="50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xmlns="" id="{CD96365F-EBD6-4493-AD98-2EAA90CCDFA3}"/>
              </a:ext>
            </a:extLst>
          </p:cNvPr>
          <p:cNvSpPr/>
          <p:nvPr/>
        </p:nvSpPr>
        <p:spPr>
          <a:xfrm>
            <a:off x="1675269" y="282900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969FA28-9F96-4909-93EB-81E737C42A29}"/>
              </a:ext>
            </a:extLst>
          </p:cNvPr>
          <p:cNvSpPr/>
          <p:nvPr/>
        </p:nvSpPr>
        <p:spPr>
          <a:xfrm>
            <a:off x="1675269" y="203624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5471A90-2AD4-41B2-852F-4C02E156CB63}"/>
              </a:ext>
            </a:extLst>
          </p:cNvPr>
          <p:cNvSpPr/>
          <p:nvPr/>
        </p:nvSpPr>
        <p:spPr>
          <a:xfrm>
            <a:off x="1677942" y="1265518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3461104-43F8-4E45-986C-2303D82D13D3}"/>
              </a:ext>
            </a:extLst>
          </p:cNvPr>
          <p:cNvSpPr/>
          <p:nvPr/>
        </p:nvSpPr>
        <p:spPr>
          <a:xfrm>
            <a:off x="1680864" y="126069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612A0DE-85A4-4A0C-BDCC-6D2597CB15B2}"/>
              </a:ext>
            </a:extLst>
          </p:cNvPr>
          <p:cNvSpPr/>
          <p:nvPr/>
        </p:nvSpPr>
        <p:spPr>
          <a:xfrm>
            <a:off x="1675269" y="361745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034CBA-F3A1-4AD7-8D31-BFE3E23768B0}"/>
              </a:ext>
            </a:extLst>
          </p:cNvPr>
          <p:cNvSpPr/>
          <p:nvPr/>
        </p:nvSpPr>
        <p:spPr>
          <a:xfrm>
            <a:off x="1616923" y="445599"/>
            <a:ext cx="31149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เส้นตำแหน่ง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Y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ได้แก่ข้อใด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61731F-11F9-4E9B-872F-9C32545F80CC}"/>
              </a:ext>
            </a:extLst>
          </p:cNvPr>
          <p:cNvSpPr/>
          <p:nvPr/>
        </p:nvSpPr>
        <p:spPr>
          <a:xfrm>
            <a:off x="2195177" y="1277788"/>
            <a:ext cx="4266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มุมทิศ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8829DD-0899-4B6F-8B8E-070F38DC6DE9}"/>
              </a:ext>
            </a:extLst>
          </p:cNvPr>
          <p:cNvSpPr/>
          <p:nvPr/>
        </p:nvSpPr>
        <p:spPr>
          <a:xfrm>
            <a:off x="2188729" y="2055648"/>
            <a:ext cx="8290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มุมเงย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5DAAA61-782D-4A73-9586-862EA5838434}"/>
              </a:ext>
            </a:extLst>
          </p:cNvPr>
          <p:cNvSpPr/>
          <p:nvPr/>
        </p:nvSpPr>
        <p:spPr>
          <a:xfrm>
            <a:off x="2188729" y="2854921"/>
            <a:ext cx="16097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จุดเหนือศีรษะ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E55F98-99F4-405A-B04E-D68ADEE54516}"/>
              </a:ext>
            </a:extLst>
          </p:cNvPr>
          <p:cNvSpPr/>
          <p:nvPr/>
        </p:nvSpPr>
        <p:spPr>
          <a:xfrm>
            <a:off x="2188729" y="3610446"/>
            <a:ext cx="13244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เส้นขอบฟ้า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EEB7D2C-3AAA-4368-B9FD-6EE7A1970CFF}"/>
              </a:ext>
            </a:extLst>
          </p:cNvPr>
          <p:cNvGrpSpPr/>
          <p:nvPr/>
        </p:nvGrpSpPr>
        <p:grpSpPr>
          <a:xfrm>
            <a:off x="645177" y="4164444"/>
            <a:ext cx="8498823" cy="2085244"/>
            <a:chOff x="645177" y="4164444"/>
            <a:chExt cx="8498823" cy="20852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F98A4C68-7CE1-419F-9242-CE25EF05CCD4}"/>
                </a:ext>
              </a:extLst>
            </p:cNvPr>
            <p:cNvGrpSpPr/>
            <p:nvPr/>
          </p:nvGrpSpPr>
          <p:grpSpPr>
            <a:xfrm>
              <a:off x="645177" y="4164444"/>
              <a:ext cx="8498823" cy="2085244"/>
              <a:chOff x="645177" y="4164444"/>
              <a:chExt cx="8498823" cy="2085244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839D8A88-243C-4AFF-BC24-21E7309A8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645177" y="4164444"/>
                <a:ext cx="8498823" cy="208524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001403E-F3FC-489B-933C-009CF46FCFB4}"/>
                  </a:ext>
                </a:extLst>
              </p:cNvPr>
              <p:cNvSpPr/>
              <p:nvPr/>
            </p:nvSpPr>
            <p:spPr>
              <a:xfrm>
                <a:off x="1160060" y="4686966"/>
                <a:ext cx="7338763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มุมทิศ เป็นมุมในแนวราบ วัดในทิศทางตามเข็มนาฬิกาจนครบรอบจากทิศเหนือ ไปทิศตะวันออก ทิศใต้ ทิศตะวันตก และทิศเหนือ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อีกครั้ง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7EAF9092-916B-4234-88A9-AF13FF0C480C}"/>
                </a:ext>
              </a:extLst>
            </p:cNvPr>
            <p:cNvSpPr/>
            <p:nvPr/>
          </p:nvSpPr>
          <p:spPr>
            <a:xfrm>
              <a:off x="1819325" y="4633476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A3A5E6B1-25E9-41FF-88E9-A39998C7B6CF}"/>
                </a:ext>
              </a:extLst>
            </p:cNvPr>
            <p:cNvSpPr/>
            <p:nvPr/>
          </p:nvSpPr>
          <p:spPr>
            <a:xfrm>
              <a:off x="1822247" y="4628652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3EF699B-5B8C-425E-949B-CDACA1C0B4B2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ABC80C32-1E36-4EFD-A8C8-FD376BB9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CC799264-129D-4842-B46A-A3FB4457D5FC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7C16B80-7C66-48CE-B494-063C140D5ED4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64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7A85E03-C031-4873-91BB-BA2EBDD6967D}"/>
              </a:ext>
            </a:extLst>
          </p:cNvPr>
          <p:cNvSpPr/>
          <p:nvPr/>
        </p:nvSpPr>
        <p:spPr>
          <a:xfrm>
            <a:off x="1674843" y="282199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7C59BC1-34EC-4DBD-9C63-B096B5AD90A6}"/>
              </a:ext>
            </a:extLst>
          </p:cNvPr>
          <p:cNvSpPr/>
          <p:nvPr/>
        </p:nvSpPr>
        <p:spPr>
          <a:xfrm>
            <a:off x="1673507" y="282199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7D764E4-1274-4748-B44C-DDD877EB8F02}"/>
              </a:ext>
            </a:extLst>
          </p:cNvPr>
          <p:cNvSpPr/>
          <p:nvPr/>
        </p:nvSpPr>
        <p:spPr>
          <a:xfrm>
            <a:off x="1673507" y="20292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297F2C0-5665-40C1-9F2C-74EF1C6BC612}"/>
              </a:ext>
            </a:extLst>
          </p:cNvPr>
          <p:cNvSpPr/>
          <p:nvPr/>
        </p:nvSpPr>
        <p:spPr>
          <a:xfrm>
            <a:off x="1679102" y="125368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310B39F-B6F9-4F5B-9755-DDF8A23EA4DE}"/>
              </a:ext>
            </a:extLst>
          </p:cNvPr>
          <p:cNvSpPr/>
          <p:nvPr/>
        </p:nvSpPr>
        <p:spPr>
          <a:xfrm>
            <a:off x="1673507" y="36104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D7DD51E-C7A7-4000-B7EA-6C76D7956434}"/>
              </a:ext>
            </a:extLst>
          </p:cNvPr>
          <p:cNvSpPr/>
          <p:nvPr/>
        </p:nvSpPr>
        <p:spPr>
          <a:xfrm>
            <a:off x="1616923" y="445599"/>
            <a:ext cx="4661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จากภาพวัตถุ	มีพิกัดขอบฟ้าตามข้อใด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BF0AFB0-2C7E-4327-975A-A799A7BEF63C}"/>
              </a:ext>
            </a:extLst>
          </p:cNvPr>
          <p:cNvSpPr/>
          <p:nvPr/>
        </p:nvSpPr>
        <p:spPr>
          <a:xfrm>
            <a:off x="2195177" y="1277788"/>
            <a:ext cx="4266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มุมเงย = </a:t>
            </a:r>
            <a:r>
              <a:rPr lang="th-TH" sz="3000" noProof="0" dirty="0" smtClean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๙๐</a:t>
            </a:r>
            <a:r>
              <a:rPr kumimoji="0" lang="en-US" sz="3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°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5D95A63-EEEF-4432-B1A9-B7CB0A236AFA}"/>
              </a:ext>
            </a:extLst>
          </p:cNvPr>
          <p:cNvSpPr/>
          <p:nvPr/>
        </p:nvSpPr>
        <p:spPr>
          <a:xfrm>
            <a:off x="2188729" y="2055648"/>
            <a:ext cx="15343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มุมทิศ = </a:t>
            </a:r>
            <a:r>
              <a:rPr lang="th-TH" sz="3000" noProof="0" dirty="0" smtClean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๙๐</a:t>
            </a:r>
            <a:r>
              <a:rPr kumimoji="0" lang="en-US" sz="3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°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60E8A4C-96E7-4AA5-B8DC-52F019CE5604}"/>
              </a:ext>
            </a:extLst>
          </p:cNvPr>
          <p:cNvSpPr/>
          <p:nvPr/>
        </p:nvSpPr>
        <p:spPr>
          <a:xfrm>
            <a:off x="2188729" y="2854921"/>
            <a:ext cx="15824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มุมเงย = </a:t>
            </a:r>
            <a:r>
              <a:rPr lang="th-TH" sz="3000" noProof="0" dirty="0" smtClean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๔๕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°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EF4C3E98-C590-4D92-B0B7-2D5DEC08C51C}"/>
              </a:ext>
            </a:extLst>
          </p:cNvPr>
          <p:cNvSpPr/>
          <p:nvPr/>
        </p:nvSpPr>
        <p:spPr>
          <a:xfrm>
            <a:off x="2188729" y="3610446"/>
            <a:ext cx="15616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มุมทิศ = </a:t>
            </a:r>
            <a:r>
              <a:rPr lang="th-TH" sz="3000" noProof="0" dirty="0" smtClean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๔๕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°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E25E751-06CD-48DF-BCC3-557279670336}"/>
              </a:ext>
            </a:extLst>
          </p:cNvPr>
          <p:cNvSpPr/>
          <p:nvPr/>
        </p:nvSpPr>
        <p:spPr>
          <a:xfrm>
            <a:off x="3258721" y="658579"/>
            <a:ext cx="163773" cy="158813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3719" y="4290053"/>
            <a:ext cx="8829463" cy="2067918"/>
            <a:chOff x="423719" y="4420685"/>
            <a:chExt cx="8829463" cy="2067918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xmlns="" id="{79DACEDF-F86D-499F-AADF-E5407760D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23719" y="4420685"/>
              <a:ext cx="8829463" cy="2067918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F4E02B23-6F62-4294-8F11-FD7DADD5402B}"/>
                </a:ext>
              </a:extLst>
            </p:cNvPr>
            <p:cNvSpPr/>
            <p:nvPr/>
          </p:nvSpPr>
          <p:spPr>
            <a:xfrm>
              <a:off x="929618" y="5068641"/>
              <a:ext cx="781766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	   เหตุผล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มุมเงย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เป็นมุมในแนวดิ่งวัดจากเส้นขอบฟ้าไปยังจุดเหนือศีรษะ มีค่า </a:t>
              </a:r>
              <a:r>
                <a:rPr lang="th-TH" sz="2800" dirty="0" smtClean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๐-๙๐</a:t>
              </a:r>
              <a:r>
                <a:rPr kumimoji="0" lang="th-TH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องศา ดังนั้น จากภาพ พบว่า วัตถุ	</a:t>
              </a:r>
              <a:r>
                <a:rPr kumimoji="0" lang="th-TH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มุมเงยประมาณ </a:t>
              </a:r>
              <a:r>
                <a:rPr lang="th-TH" sz="2800" dirty="0" smtClean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๔๕</a:t>
              </a:r>
              <a:r>
                <a:rPr kumimoji="0" lang="th-TH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องศา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1097276-6A7D-4216-9321-98C4920950D2}"/>
                </a:ext>
              </a:extLst>
            </p:cNvPr>
            <p:cNvSpPr/>
            <p:nvPr/>
          </p:nvSpPr>
          <p:spPr>
            <a:xfrm>
              <a:off x="5376076" y="5667202"/>
              <a:ext cx="163773" cy="1588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3153FE0-4F63-44E6-89C4-D1B50A084184}"/>
                </a:ext>
              </a:extLst>
            </p:cNvPr>
            <p:cNvSpPr/>
            <p:nvPr/>
          </p:nvSpPr>
          <p:spPr>
            <a:xfrm>
              <a:off x="1614685" y="497173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8FE5CB4-C1DC-41D4-A2DE-2D8EA843E433}"/>
                </a:ext>
              </a:extLst>
            </p:cNvPr>
            <p:cNvSpPr/>
            <p:nvPr/>
          </p:nvSpPr>
          <p:spPr>
            <a:xfrm>
              <a:off x="1613349" y="497173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3559421-3684-4956-A7AB-514A863E92D1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EC19441-CD28-4BFB-AFD4-AE5A5BA76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4BC0AE8-6277-4BFF-8BFA-951C967FAD73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677E07A-2F3B-4F8F-A09B-340CCBA262A7}"/>
                </a:ext>
              </a:extLst>
            </p:cNvPr>
            <p:cNvSpPr txBox="1"/>
            <p:nvPr/>
          </p:nvSpPr>
          <p:spPr>
            <a:xfrm>
              <a:off x="813938" y="322488"/>
              <a:ext cx="7296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926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AB0669-4407-4B88-B163-28D6CD5341EC}"/>
              </a:ext>
            </a:extLst>
          </p:cNvPr>
          <p:cNvGrpSpPr/>
          <p:nvPr/>
        </p:nvGrpSpPr>
        <p:grpSpPr>
          <a:xfrm>
            <a:off x="92765" y="108946"/>
            <a:ext cx="6599583" cy="936812"/>
            <a:chOff x="92765" y="108946"/>
            <a:chExt cx="6599583" cy="9368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F011610D-68E2-4136-BDEA-CFCB38C83A64}"/>
                </a:ext>
              </a:extLst>
            </p:cNvPr>
            <p:cNvGrpSpPr/>
            <p:nvPr/>
          </p:nvGrpSpPr>
          <p:grpSpPr>
            <a:xfrm>
              <a:off x="92765" y="108946"/>
              <a:ext cx="6599583" cy="936812"/>
              <a:chOff x="5692588" y="1560606"/>
              <a:chExt cx="6599583" cy="9368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xmlns="" id="{65B33BB8-6613-4C48-9BC8-5746798AFE27}"/>
                  </a:ext>
                </a:extLst>
              </p:cNvPr>
              <p:cNvSpPr/>
              <p:nvPr/>
            </p:nvSpPr>
            <p:spPr>
              <a:xfrm>
                <a:off x="5800163" y="1625600"/>
                <a:ext cx="6492008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rgbClr val="F485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DFCA164-A0A5-42F4-B8CC-D8473AF018EE}"/>
                  </a:ext>
                </a:extLst>
              </p:cNvPr>
              <p:cNvSpPr/>
              <p:nvPr/>
            </p:nvSpPr>
            <p:spPr>
              <a:xfrm>
                <a:off x="6279776" y="1780241"/>
                <a:ext cx="5809170" cy="497542"/>
              </a:xfrm>
              <a:prstGeom prst="roundRect">
                <a:avLst>
                  <a:gd name="adj" fmla="val 50000"/>
                </a:avLst>
              </a:prstGeom>
              <a:solidFill>
                <a:srgbClr val="F485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EF5B4298-3F2A-4DC2-BCAB-BD5E0E907381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2053D102-E031-4263-9BF3-B4A0EEA6E2A7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rgbClr val="F485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35CE126-E3C6-41F4-BF57-E138017BB7EA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00B1612-9A69-44D7-B4ED-6CADF26FE4CC}"/>
                </a:ext>
              </a:extLst>
            </p:cNvPr>
            <p:cNvSpPr/>
            <p:nvPr/>
          </p:nvSpPr>
          <p:spPr>
            <a:xfrm>
              <a:off x="1086682" y="327005"/>
              <a:ext cx="540244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ความแตกต่างของดาวเคราะห์กับดาวฤกษ์</a:t>
              </a:r>
              <a:endParaRPr lang="th-TH" sz="3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EA346F2-27F4-4FC1-9412-979ABA0D0080}"/>
              </a:ext>
            </a:extLst>
          </p:cNvPr>
          <p:cNvGrpSpPr/>
          <p:nvPr/>
        </p:nvGrpSpPr>
        <p:grpSpPr>
          <a:xfrm>
            <a:off x="200339" y="1198824"/>
            <a:ext cx="8551989" cy="3161142"/>
            <a:chOff x="200339" y="1198824"/>
            <a:chExt cx="8551989" cy="31611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2C36B91-BE7C-4596-A444-E07A6ABF5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39" y="1198824"/>
              <a:ext cx="8551989" cy="316114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8C518B4-A385-4C48-9D28-F699906A0877}"/>
                </a:ext>
              </a:extLst>
            </p:cNvPr>
            <p:cNvSpPr/>
            <p:nvPr/>
          </p:nvSpPr>
          <p:spPr>
            <a:xfrm>
              <a:off x="679953" y="1498939"/>
              <a:ext cx="7818783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เมื่อมองท้องฟ้าตอนกลางคืนในพื้นที่ปลอดแสงจากอาคารบ้านเรือน เช่น 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ชานเมือง ในป่า บนยอดเขา จะมองเห็นดาวจำนวนมากกว่าพื้นที่ในเขตเมืองที่เต็มไปด้วยแสงสว่างจากอาคารบ้านเรือนที่รบกวนการมองเห็นของเรา ทั้งที่ความเป็นจริงแล้ว ดาวบนท้องฟ้าไม่ได้หายไปไหน เพียงแต่เรามองไม่เห็น หากสังเกตโดยละเอียดและต่อเนื่องจะพบว่า ดาวบนท้องฟ้ามีลักษณะที่แตกต่างหลากหลาย เช่น การกะพริบของแสง ความสว่าง สี ตำแหน่งบนท้องฟ้า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4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y2mate.com - sound_effects_crickets_at_night_eaj8W6nPKUg">
            <a:hlinkClick r:id="" action="ppaction://media"/>
            <a:extLst>
              <a:ext uri="{FF2B5EF4-FFF2-40B4-BE49-F238E27FC236}">
                <a16:creationId xmlns:a16="http://schemas.microsoft.com/office/drawing/2014/main" xmlns="" id="{ECB1AE9B-3440-44C9-B4FF-3F04676D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" end="8253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2714" y="6111425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AE4F4A-6619-4DA9-83D1-4FFDB537656B}"/>
              </a:ext>
            </a:extLst>
          </p:cNvPr>
          <p:cNvGrpSpPr/>
          <p:nvPr/>
        </p:nvGrpSpPr>
        <p:grpSpPr>
          <a:xfrm>
            <a:off x="-795216" y="0"/>
            <a:ext cx="10734432" cy="6858000"/>
            <a:chOff x="-795216" y="0"/>
            <a:chExt cx="10734432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9871572-9401-42F0-BD70-91A1B9676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76" b="19420"/>
            <a:stretch/>
          </p:blipFill>
          <p:spPr>
            <a:xfrm>
              <a:off x="-795216" y="0"/>
              <a:ext cx="10734432" cy="6858000"/>
            </a:xfrm>
            <a:prstGeom prst="rect">
              <a:avLst/>
            </a:prstGeom>
          </p:spPr>
        </p:pic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EFEDDD08-4C7D-4E1B-B427-4E98CA3FC186}"/>
                </a:ext>
              </a:extLst>
            </p:cNvPr>
            <p:cNvSpPr/>
            <p:nvPr/>
          </p:nvSpPr>
          <p:spPr>
            <a:xfrm>
              <a:off x="4933192" y="6155443"/>
              <a:ext cx="1382620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ดาวบนท้องฟ้า</a:t>
              </a:r>
            </a:p>
          </p:txBody>
        </p:sp>
      </p:grpSp>
      <p:sp>
        <p:nvSpPr>
          <p:cNvPr id="4" name="日期占位符 1">
            <a:extLst>
              <a:ext uri="{FF2B5EF4-FFF2-40B4-BE49-F238E27FC236}">
                <a16:creationId xmlns:a16="http://schemas.microsoft.com/office/drawing/2014/main" xmlns="" id="{A7C6A74F-F102-4636-BCED-4D60A76F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94" y="6356750"/>
            <a:ext cx="2056836" cy="364275"/>
          </a:xfrm>
        </p:spPr>
        <p:txBody>
          <a:bodyPr/>
          <a:lstStyle/>
          <a:p>
            <a:fld id="{E3AD87B8-9A4B-45E2-BBE5-FB86ADE287A3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EB4181-1992-41E8-AE0F-242122394E18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9" name="Google Shape;55;p4">
            <a:extLst>
              <a:ext uri="{FF2B5EF4-FFF2-40B4-BE49-F238E27FC236}">
                <a16:creationId xmlns:a16="http://schemas.microsoft.com/office/drawing/2014/main" xmlns="" id="{DE6F6B64-5FF4-40BC-B5A4-2E4505B01A42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4858C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B287B954-C329-4951-B6A1-0644D3F5E72C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:a16="http://schemas.microsoft.com/office/drawing/2014/main" xmlns="" id="{48157BE6-EF20-418E-8862-4488D28EB35E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:a16="http://schemas.microsoft.com/office/drawing/2014/main" xmlns="" id="{45C9A3AF-5944-41A4-8C1D-B64821D4D87B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xmlns="" id="{127C71BF-5383-4301-965E-9DA945946C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6" name="วงรี 14">
              <a:extLst>
                <a:ext uri="{FF2B5EF4-FFF2-40B4-BE49-F238E27FC236}">
                  <a16:creationId xmlns:a16="http://schemas.microsoft.com/office/drawing/2014/main" xmlns="" id="{58F4574B-782A-4C9A-AAB7-AE8F4AB52CAA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95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ACB2D78-14DB-4B25-9500-78A08E104590}"/>
              </a:ext>
            </a:extLst>
          </p:cNvPr>
          <p:cNvGrpSpPr/>
          <p:nvPr/>
        </p:nvGrpSpPr>
        <p:grpSpPr>
          <a:xfrm>
            <a:off x="201011" y="1424111"/>
            <a:ext cx="8741978" cy="3611715"/>
            <a:chOff x="201011" y="1424111"/>
            <a:chExt cx="8741978" cy="361171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5BFE0DA8-04D2-45FB-995D-16751D91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11" y="1424111"/>
              <a:ext cx="8741978" cy="361171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98E1DB1-9B7F-47C0-9110-549E052794A4}"/>
                </a:ext>
              </a:extLst>
            </p:cNvPr>
            <p:cNvSpPr/>
            <p:nvPr/>
          </p:nvSpPr>
          <p:spPr>
            <a:xfrm>
              <a:off x="669234" y="1675696"/>
              <a:ext cx="7805531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คำว่า ดาว ในภาษาไทยตามพจนานุกรมฉบับราชบัณฑิตยสถาน พ.ศ. ๒๕๕๔ หมายถึง สิ่งที่เห็นเป็นดวงเล็ก ๆ มีแสงในท้องฟ้าเวลามืด เช่น ดาวประจำเมือง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ดาวเหนือ แต่ในภาษาอังกฤษ ระบุอย่างชัดเจนเป็น ๒ ประเภท คือ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ดาวฤกษ์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เป็นดาวที่มีแสงสว่างในตัวเอง มองเห็นเป็นดาวที่ส่องแสงกะพริบระยิบระยับ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ความสว่างไม่คงที่ และ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ดาวเคราะห์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เป็นดาวที่ไม่มีแสงสว่างในตัวเอง แต่มองเห็นเป็นดาวที่มีแสงนวลนิ่ง มีความสว่างคงที่ เนื่องจากแสงดวงอาทิตย์ตกกระทบที่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ดาวเคราะห์และสะท้อนเข้าสู่นัยน์ตา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5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C2698D-7A0D-4651-963A-03814D27A1BF}"/>
              </a:ext>
            </a:extLst>
          </p:cNvPr>
          <p:cNvGrpSpPr/>
          <p:nvPr/>
        </p:nvGrpSpPr>
        <p:grpSpPr>
          <a:xfrm>
            <a:off x="0" y="-135835"/>
            <a:ext cx="9144729" cy="7129670"/>
            <a:chOff x="0" y="-135835"/>
            <a:chExt cx="9144729" cy="71296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7738735-A82E-4283-9AE2-263DB11B4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25" b="13622"/>
            <a:stretch/>
          </p:blipFill>
          <p:spPr>
            <a:xfrm>
              <a:off x="0" y="-135835"/>
              <a:ext cx="9144729" cy="7129670"/>
            </a:xfrm>
            <a:prstGeom prst="rect">
              <a:avLst/>
            </a:prstGeom>
          </p:spPr>
        </p:pic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E8F8949C-CF7D-49BB-8E9E-D7C12584896C}"/>
                </a:ext>
              </a:extLst>
            </p:cNvPr>
            <p:cNvSpPr/>
            <p:nvPr/>
          </p:nvSpPr>
          <p:spPr>
            <a:xfrm>
              <a:off x="2622347" y="41160"/>
              <a:ext cx="3899304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ดาวที่มองเห็นบนท้องฟ้าส่วนใหญ่เป็นดาวฤกษ์</a:t>
              </a:r>
            </a:p>
          </p:txBody>
        </p:sp>
      </p:grp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DAF84303-B529-4D89-9183-B1E6BA3ABE43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4858C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4E80129B-F2FA-4FFA-9ECD-036DDB509E2E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sp>
        <p:nvSpPr>
          <p:cNvPr id="12" name="日期占位符 1">
            <a:extLst>
              <a:ext uri="{FF2B5EF4-FFF2-40B4-BE49-F238E27FC236}">
                <a16:creationId xmlns:a16="http://schemas.microsoft.com/office/drawing/2014/main" xmlns="" id="{A376E59B-FD09-4A0D-80B6-B2B8C868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94" y="6356750"/>
            <a:ext cx="2056836" cy="364275"/>
          </a:xfrm>
        </p:spPr>
        <p:txBody>
          <a:bodyPr/>
          <a:lstStyle/>
          <a:p>
            <a:fld id="{E3AD87B8-9A4B-45E2-BBE5-FB86ADE287A3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2A54572C-5630-4AD3-8E3D-77DA70A6485B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grpSp>
        <p:nvGrpSpPr>
          <p:cNvPr id="14" name="กลุ่ม 11">
            <a:extLst>
              <a:ext uri="{FF2B5EF4-FFF2-40B4-BE49-F238E27FC236}">
                <a16:creationId xmlns:a16="http://schemas.microsoft.com/office/drawing/2014/main" xmlns="" id="{A8DE3243-6116-46B4-90CE-E701803A2D15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5" name="สี่เหลี่ยมผืนผ้า 12">
              <a:extLst>
                <a:ext uri="{FF2B5EF4-FFF2-40B4-BE49-F238E27FC236}">
                  <a16:creationId xmlns:a16="http://schemas.microsoft.com/office/drawing/2014/main" xmlns="" id="{C28C2717-5AC5-4D52-9959-318BD0718218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6" name="รูปภาพ 13">
              <a:extLst>
                <a:ext uri="{FF2B5EF4-FFF2-40B4-BE49-F238E27FC236}">
                  <a16:creationId xmlns:a16="http://schemas.microsoft.com/office/drawing/2014/main" xmlns="" id="{D1239512-6479-4C7C-86AD-55B45D715A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7" name="วงรี 14">
              <a:extLst>
                <a:ext uri="{FF2B5EF4-FFF2-40B4-BE49-F238E27FC236}">
                  <a16:creationId xmlns:a16="http://schemas.microsoft.com/office/drawing/2014/main" xmlns="" id="{4BE77759-7676-4B8A-AF19-5F6908A8E614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9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189F4E9-29C4-4267-B562-D60C7B2AD99C}"/>
              </a:ext>
            </a:extLst>
          </p:cNvPr>
          <p:cNvGrpSpPr/>
          <p:nvPr/>
        </p:nvGrpSpPr>
        <p:grpSpPr>
          <a:xfrm>
            <a:off x="397564" y="165155"/>
            <a:ext cx="8375375" cy="2763575"/>
            <a:chOff x="397564" y="165155"/>
            <a:chExt cx="8375375" cy="27635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6A55701-FFF9-47E3-819C-3C6DC7CF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64" y="165155"/>
              <a:ext cx="8375375" cy="276357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A9CF707-D4CF-4FED-AF97-62E425398FEB}"/>
                </a:ext>
              </a:extLst>
            </p:cNvPr>
            <p:cNvSpPr/>
            <p:nvPr/>
          </p:nvSpPr>
          <p:spPr>
            <a:xfrm>
              <a:off x="801756" y="457994"/>
              <a:ext cx="754048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หากใช้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กล้องโทรทรรศน์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ที่มีกำลังขยายสูงในการสังเกตดาวเคราะห์จะพบว่า มีลักษณะเป็นดวงที่มีขนาดชัดเจน สามารถวัดความกว้างได้ มีสีหลากหลาย เช่น ดาวพุธและดาวพฤหัสบดีมีสีขาว ดาวอังคารสีแดง ดาวศุกร์และดาวเสาร์มีสีขาวอมเหลือง ซึ่งแตกต่างจากการสังเกตดาวฤกษ์ ไม่ว่าจะใช้กล้องโทรทรรศน์ที่มีกำลังขยายสูงเท่าใดก็จะเห็นเป็นจุดแสงเท่านั้น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59BCA6-5CD0-4A92-A8B6-DC65563C8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49" y="2206261"/>
            <a:ext cx="2754302" cy="51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2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y2mate.com - sound_effects_crickets_at_night_eaj8W6nPKUg">
            <a:hlinkClick r:id="" action="ppaction://media"/>
            <a:extLst>
              <a:ext uri="{FF2B5EF4-FFF2-40B4-BE49-F238E27FC236}">
                <a16:creationId xmlns:a16="http://schemas.microsoft.com/office/drawing/2014/main" xmlns="" id="{0FA1983B-CAAB-4CA3-B5BE-98FB102F2E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" end="8253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2714" y="6111425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27805F1-8CFD-4541-B231-0FB613B3A246}"/>
              </a:ext>
            </a:extLst>
          </p:cNvPr>
          <p:cNvGrpSpPr/>
          <p:nvPr/>
        </p:nvGrpSpPr>
        <p:grpSpPr>
          <a:xfrm>
            <a:off x="-318594" y="0"/>
            <a:ext cx="9781188" cy="6858000"/>
            <a:chOff x="-318594" y="0"/>
            <a:chExt cx="9781188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63C60D1-9D54-458F-8A48-5D86B2071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1" b="25989"/>
            <a:stretch/>
          </p:blipFill>
          <p:spPr>
            <a:xfrm>
              <a:off x="-318594" y="0"/>
              <a:ext cx="9781188" cy="6858000"/>
            </a:xfrm>
            <a:prstGeom prst="rect">
              <a:avLst/>
            </a:prstGeom>
          </p:spPr>
        </p:pic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xmlns="" id="{D3632F06-C46D-4AE5-A432-E7A26283AAEB}"/>
                </a:ext>
              </a:extLst>
            </p:cNvPr>
            <p:cNvSpPr/>
            <p:nvPr/>
          </p:nvSpPr>
          <p:spPr>
            <a:xfrm>
              <a:off x="2022691" y="179631"/>
              <a:ext cx="5098617" cy="510778"/>
            </a:xfrm>
            <a:prstGeom prst="flowChartAlternateProcess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กล้องโทรทรรศน์ และการใช้กล้องโทรทรรศน์ในการส่องดูดาว</a:t>
              </a:r>
            </a:p>
          </p:txBody>
        </p:sp>
      </p:grpSp>
      <p:sp>
        <p:nvSpPr>
          <p:cNvPr id="15" name="Google Shape;55;p4">
            <a:extLst>
              <a:ext uri="{FF2B5EF4-FFF2-40B4-BE49-F238E27FC236}">
                <a16:creationId xmlns:a16="http://schemas.microsoft.com/office/drawing/2014/main" xmlns="" id="{C028D8C8-939F-447F-AF9C-E4C918E171BB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4858C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12C40CB9-B6F4-4177-A226-31DD3D584F91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sp>
        <p:nvSpPr>
          <p:cNvPr id="19" name="日期占位符 1">
            <a:extLst>
              <a:ext uri="{FF2B5EF4-FFF2-40B4-BE49-F238E27FC236}">
                <a16:creationId xmlns:a16="http://schemas.microsoft.com/office/drawing/2014/main" xmlns="" id="{975ED55E-9381-4C9C-8BBF-BEA59E813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94" y="6356750"/>
            <a:ext cx="2056836" cy="364275"/>
          </a:xfrm>
        </p:spPr>
        <p:txBody>
          <a:bodyPr/>
          <a:lstStyle/>
          <a:p>
            <a:fld id="{E3AD87B8-9A4B-45E2-BBE5-FB86ADE287A3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xmlns="" id="{30C360B1-F097-4D22-BBCA-8485E7DDD8B3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grpSp>
        <p:nvGrpSpPr>
          <p:cNvPr id="21" name="กลุ่ม 11">
            <a:extLst>
              <a:ext uri="{FF2B5EF4-FFF2-40B4-BE49-F238E27FC236}">
                <a16:creationId xmlns:a16="http://schemas.microsoft.com/office/drawing/2014/main" xmlns="" id="{B0C735D1-A4C4-47AB-B0DC-C1CA6207F243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22" name="สี่เหลี่ยมผืนผ้า 12">
              <a:extLst>
                <a:ext uri="{FF2B5EF4-FFF2-40B4-BE49-F238E27FC236}">
                  <a16:creationId xmlns:a16="http://schemas.microsoft.com/office/drawing/2014/main" xmlns="" id="{4CF39972-8059-4BD0-82DE-9131C87DC83E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3" name="รูปภาพ 13">
              <a:extLst>
                <a:ext uri="{FF2B5EF4-FFF2-40B4-BE49-F238E27FC236}">
                  <a16:creationId xmlns:a16="http://schemas.microsoft.com/office/drawing/2014/main" xmlns="" id="{8EE5C04D-4ECB-4AD0-8FF4-65AFE12C7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4" name="วงรี 14">
              <a:extLst>
                <a:ext uri="{FF2B5EF4-FFF2-40B4-BE49-F238E27FC236}">
                  <a16:creationId xmlns:a16="http://schemas.microsoft.com/office/drawing/2014/main" xmlns="" id="{B8507F73-6668-4CD3-BB9D-6C98B5A056D2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4858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0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JustPPT，www.justppt.com">
  <a:themeElements>
    <a:clrScheme name="自定义 1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0AFFF"/>
      </a:accent1>
      <a:accent2>
        <a:srgbClr val="BFBFBF"/>
      </a:accent2>
      <a:accent3>
        <a:srgbClr val="40AFFF"/>
      </a:accent3>
      <a:accent4>
        <a:srgbClr val="BFBFBF"/>
      </a:accent4>
      <a:accent5>
        <a:srgbClr val="40AFFF"/>
      </a:accent5>
      <a:accent6>
        <a:srgbClr val="BFBFBF"/>
      </a:accent6>
      <a:hlink>
        <a:srgbClr val="40AFFF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</TotalTime>
  <Words>560</Words>
  <Application>Microsoft Office PowerPoint</Application>
  <PresentationFormat>On-screen Show (4:3)</PresentationFormat>
  <Paragraphs>222</Paragraphs>
  <Slides>38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Angsana New</vt:lpstr>
      <vt:lpstr>TH Sarabun New</vt:lpstr>
      <vt:lpstr>SimSun</vt:lpstr>
      <vt:lpstr>Cordia New</vt:lpstr>
      <vt:lpstr>Calibri</vt:lpstr>
      <vt:lpstr>Wingdings 3</vt:lpstr>
      <vt:lpstr>TH NiramitIT๙</vt:lpstr>
      <vt:lpstr>Calibri Light</vt:lpstr>
      <vt:lpstr>Impact</vt:lpstr>
      <vt:lpstr>Sarabun</vt:lpstr>
      <vt:lpstr>等线</vt:lpstr>
      <vt:lpstr>Gill Sans MT</vt:lpstr>
      <vt:lpstr>JustPPT，www.justppt.com</vt:lpstr>
      <vt:lpstr>Badge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35</cp:revision>
  <dcterms:created xsi:type="dcterms:W3CDTF">2019-09-12T09:15:07Z</dcterms:created>
  <dcterms:modified xsi:type="dcterms:W3CDTF">2019-12-23T03:35:52Z</dcterms:modified>
</cp:coreProperties>
</file>