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7" r:id="rId1"/>
    <p:sldMasterId id="2147483705" r:id="rId2"/>
    <p:sldMasterId id="2147483717" r:id="rId3"/>
  </p:sldMasterIdLst>
  <p:sldIdLst>
    <p:sldId id="29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</p:sldIdLst>
  <p:sldSz cx="9144000" cy="6858000" type="screen4x3"/>
  <p:notesSz cx="6858000" cy="9144000"/>
  <p:embeddedFontLst>
    <p:embeddedFont>
      <p:font typeface="Angsana New" pitchFamily="18" charset="-34"/>
      <p:regular r:id="rId40"/>
      <p:bold r:id="rId41"/>
      <p:italic r:id="rId42"/>
      <p:boldItalic r:id="rId43"/>
    </p:embeddedFont>
    <p:embeddedFont>
      <p:font typeface="Cordia New" pitchFamily="34" charset="-34"/>
      <p:regular r:id="rId44"/>
      <p:bold r:id="rId45"/>
      <p:italic r:id="rId46"/>
      <p:boldItalic r:id="rId47"/>
    </p:embeddedFont>
    <p:embeddedFont>
      <p:font typeface="Impact" pitchFamily="34" charset="0"/>
      <p:regular r:id="rId48"/>
    </p:embeddedFont>
    <p:embeddedFont>
      <p:font typeface="Century Gothic" pitchFamily="34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  <p:embeddedFont>
      <p:font typeface="Wingdings 3" pitchFamily="18" charset="2"/>
      <p:regular r:id="rId57"/>
    </p:embeddedFont>
    <p:embeddedFont>
      <p:font typeface="Gill Sans MT" pitchFamily="34" charset="0"/>
      <p:regular r:id="rId58"/>
      <p:bold r:id="rId59"/>
      <p:italic r:id="rId60"/>
      <p:boldItalic r:id="rId61"/>
    </p:embeddedFont>
    <p:embeddedFont>
      <p:font typeface="TH Sarabun New" pitchFamily="34" charset="-34"/>
      <p:regular r:id="rId62"/>
      <p:bold r:id="rId63"/>
      <p:italic r:id="rId64"/>
      <p:boldItalic r:id="rId65"/>
    </p:embeddedFont>
    <p:embeddedFont>
      <p:font typeface="TH NiramitIT๙" charset="-34"/>
      <p:regular r:id="rId66"/>
      <p:bold r:id="rId67"/>
      <p:italic r:id="rId68"/>
    </p:embeddedFont>
    <p:embeddedFont>
      <p:font typeface="Calibri Light" pitchFamily="34" charset="0"/>
      <p:regular r:id="rId69"/>
      <p:italic r:id="rId7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6DD"/>
    <a:srgbClr val="FED5A1"/>
    <a:srgbClr val="F36A33"/>
    <a:srgbClr val="FFE7A7"/>
    <a:srgbClr val="F89365"/>
    <a:srgbClr val="F89D54"/>
    <a:srgbClr val="E26850"/>
    <a:srgbClr val="DC2F2B"/>
    <a:srgbClr val="DF4C3A"/>
    <a:srgbClr val="DA21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6" autoAdjust="0"/>
    <p:restoredTop sz="94291" autoAdjust="0"/>
  </p:normalViewPr>
  <p:slideViewPr>
    <p:cSldViewPr snapToGrid="0">
      <p:cViewPr>
        <p:scale>
          <a:sx n="88" d="100"/>
          <a:sy n="88" d="100"/>
        </p:scale>
        <p:origin x="-133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74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22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4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944582D-A9E0-44AF-952A-7BB6561120B1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3" name="Google Shape;55;p4">
            <a:extLst>
              <a:ext uri="{FF2B5EF4-FFF2-40B4-BE49-F238E27FC236}">
                <a16:creationId xmlns:a16="http://schemas.microsoft.com/office/drawing/2014/main" xmlns="" id="{95C8DD96-29C8-4EEC-BAF2-F25D4001B748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4BA6DD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CE7A0E04-CBA6-473D-82ED-F88752C0140F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5" name="กลุ่ม 11">
            <a:extLst>
              <a:ext uri="{FF2B5EF4-FFF2-40B4-BE49-F238E27FC236}">
                <a16:creationId xmlns:a16="http://schemas.microsoft.com/office/drawing/2014/main" xmlns="" id="{7D5977A5-D520-490A-B8C6-48BB998C7C46}"/>
              </a:ext>
            </a:extLst>
          </p:cNvPr>
          <p:cNvGrpSpPr/>
          <p:nvPr userDrawn="1"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6" name="สี่เหลี่ยมผืนผ้า 12">
              <a:extLst>
                <a:ext uri="{FF2B5EF4-FFF2-40B4-BE49-F238E27FC236}">
                  <a16:creationId xmlns:a16="http://schemas.microsoft.com/office/drawing/2014/main" xmlns="" id="{CB95663C-0A67-4873-8D45-D5D637856E18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7" name="รูปภาพ 13">
              <a:extLst>
                <a:ext uri="{FF2B5EF4-FFF2-40B4-BE49-F238E27FC236}">
                  <a16:creationId xmlns:a16="http://schemas.microsoft.com/office/drawing/2014/main" xmlns="" id="{548F16E0-E398-446B-9FCC-222DEBA7DB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8" name="วงรี 14">
              <a:extLst>
                <a:ext uri="{FF2B5EF4-FFF2-40B4-BE49-F238E27FC236}">
                  <a16:creationId xmlns:a16="http://schemas.microsoft.com/office/drawing/2014/main" xmlns="" id="{23FE4A50-E325-4ACA-ACDD-E3985931F89D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829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65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618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1140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407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143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261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03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60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063115" y="630937"/>
            <a:ext cx="5230368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6375679"/>
            <a:ext cx="174729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6375679"/>
            <a:ext cx="1747292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4175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6663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258B1D5-0BD8-4402-8FE0-EC4ABAB4EA50}"/>
              </a:ext>
            </a:extLst>
          </p:cNvPr>
          <p:cNvSpPr txBox="1">
            <a:spLocks/>
          </p:cNvSpPr>
          <p:nvPr userDrawn="1"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1" name="Google Shape;55;p4">
            <a:extLst>
              <a:ext uri="{FF2B5EF4-FFF2-40B4-BE49-F238E27FC236}">
                <a16:creationId xmlns:a16="http://schemas.microsoft.com/office/drawing/2014/main" xmlns="" id="{2DBCE4FA-0ACF-4C0F-9407-B4B0872DB55A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4BA6DD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xmlns="" id="{D2BCDCBE-6F00-40A5-8D4E-0ED10B184ED1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7" name="กลุ่ม 11">
            <a:extLst>
              <a:ext uri="{FF2B5EF4-FFF2-40B4-BE49-F238E27FC236}">
                <a16:creationId xmlns:a16="http://schemas.microsoft.com/office/drawing/2014/main" xmlns="" id="{A29AB05E-870F-4D83-AD56-1A00A9F5477B}"/>
              </a:ext>
            </a:extLst>
          </p:cNvPr>
          <p:cNvGrpSpPr/>
          <p:nvPr userDrawn="1"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8" name="สี่เหลี่ยมผืนผ้า 12">
              <a:extLst>
                <a:ext uri="{FF2B5EF4-FFF2-40B4-BE49-F238E27FC236}">
                  <a16:creationId xmlns:a16="http://schemas.microsoft.com/office/drawing/2014/main" xmlns="" id="{7F184626-099A-41F7-8A50-CCE8FD30CAA8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9" name="รูปภาพ 13">
              <a:extLst>
                <a:ext uri="{FF2B5EF4-FFF2-40B4-BE49-F238E27FC236}">
                  <a16:creationId xmlns:a16="http://schemas.microsoft.com/office/drawing/2014/main" xmlns="" id="{296F78C0-3BB9-4B35-AD18-611E8BC436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0" name="วงรี 14">
              <a:extLst>
                <a:ext uri="{FF2B5EF4-FFF2-40B4-BE49-F238E27FC236}">
                  <a16:creationId xmlns:a16="http://schemas.microsoft.com/office/drawing/2014/main" xmlns="" id="{FCE7D761-A25B-4462-8EAA-8428AD6F072D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889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211097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6375679"/>
            <a:ext cx="1120460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6375679"/>
            <a:ext cx="30861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6375679"/>
            <a:ext cx="1115675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6" name="Freeform 11"/>
          <p:cNvSpPr/>
          <p:nvPr/>
        </p:nvSpPr>
        <p:spPr bwMode="auto">
          <a:xfrm>
            <a:off x="655786" y="0"/>
            <a:ext cx="123467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706857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6" y="2286000"/>
            <a:ext cx="3593592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617033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975" y="381001"/>
            <a:ext cx="7629525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1832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1832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2199634"/>
            <a:ext cx="361188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909102"/>
            <a:ext cx="361188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0916847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626675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pic>
        <p:nvPicPr>
          <p:cNvPr id="5" name="รูปภาพ 18">
            <a:extLst>
              <a:ext uri="{FF2B5EF4-FFF2-40B4-BE49-F238E27FC236}">
                <a16:creationId xmlns:a16="http://schemas.microsoft.com/office/drawing/2014/main" xmlns="" id="{32481022-EB84-4A28-8CA7-0E1162172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xmlns="" id="{CABFA456-95C2-4B39-B049-DB6642BE70D2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3326802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เสียงและการได้ยิน ป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</a:p>
        </p:txBody>
      </p:sp>
      <p:sp>
        <p:nvSpPr>
          <p:cNvPr id="9" name="Google Shape;55;p4">
            <a:extLst>
              <a:ext uri="{FF2B5EF4-FFF2-40B4-BE49-F238E27FC236}">
                <a16:creationId xmlns:a16="http://schemas.microsoft.com/office/drawing/2014/main" xmlns="" id="{BDADD74E-EDB3-45DE-BA7C-13D571F9E2D6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4BA6DD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D6E52B90-26A2-45C9-8059-024CF7B3D146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1028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457200"/>
            <a:ext cx="2319086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920377"/>
            <a:ext cx="4618814" cy="498512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741336"/>
            <a:ext cx="2319086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6375679"/>
            <a:ext cx="925016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6375679"/>
            <a:ext cx="924342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63413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457200"/>
            <a:ext cx="2319088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800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741336"/>
            <a:ext cx="2319088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00"/>
              </a:spcBef>
              <a:buNone/>
              <a:defRPr sz="14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6375679"/>
            <a:ext cx="924342" cy="348462"/>
          </a:xfrm>
        </p:spPr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6375679"/>
            <a:ext cx="2611634" cy="345796"/>
          </a:xfrm>
        </p:spPr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56153" y="6375679"/>
            <a:ext cx="947460" cy="345796"/>
          </a:xfrm>
        </p:spPr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43749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74944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911" y="382386"/>
            <a:ext cx="1771930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4" y="382386"/>
            <a:ext cx="5809517" cy="56004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E69B-6103-4BB2-B149-B1D4986E80EE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F13391-D552-4993-AD3E-544B4ABAC43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3136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3F1A3-0EF8-4CF7-A0D7-97B60401BD06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Google Shape;55;p4">
            <a:extLst>
              <a:ext uri="{FF2B5EF4-FFF2-40B4-BE49-F238E27FC236}">
                <a16:creationId xmlns="" xmlns:a16="http://schemas.microsoft.com/office/drawing/2014/main" id="{FE930199-C876-47DE-A77F-2DCFD3880A77}"/>
              </a:ext>
            </a:extLst>
          </p:cNvPr>
          <p:cNvSpPr/>
          <p:nvPr userDrawn="1"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FF6600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sz="3200" b="1" dirty="0">
              <a:solidFill>
                <a:prstClr val="black"/>
              </a:solidFill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112A7BF2-FD8E-4CFA-9E4C-30D1ED5E8E7E}"/>
              </a:ext>
            </a:extLst>
          </p:cNvPr>
          <p:cNvSpPr txBox="1">
            <a:spLocks/>
          </p:cNvSpPr>
          <p:nvPr userDrawn="1"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12075577-1048-4332-B841-95528600E26E}" type="slidenum">
              <a:rPr lang="th-TH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th-TH" dirty="0">
              <a:solidFill>
                <a:prstClr val="black"/>
              </a:solidFill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="" xmlns:a16="http://schemas.microsoft.com/office/drawing/2014/main" id="{4C292FCB-45DB-47C9-AA0A-B36923C3024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5EE06334-7560-44FF-A31C-71BE79362174}"/>
                </a:ext>
              </a:extLst>
            </p:cNvPr>
            <p:cNvSpPr/>
            <p:nvPr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B2FE54C4-33C1-45DB-9300-DF4335DCB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D02894E8-5B7D-42E6-9624-D7C151548AF2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FF66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prstClr val="black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698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261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AD2FA-D7AF-42E3-AD0C-83D6C74789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730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C56A-EE14-4A74-8938-8DAA99D3F93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728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8CAA0-A6C6-42FB-8296-2073CD7EA5A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684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AFFB3-1B17-4514-8761-40766F576CA3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17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95D7-5791-48E6-904D-8521AB061A34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375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1889-7275-45AE-B00D-6DB84B8FCE68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29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BB09E-5005-4359-8BD0-0B675BB5E9B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491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E492A-E43C-4EA3-A1EF-A89F8F62E51A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257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F9B3-5C90-410B-B1C1-77E6580E7FBB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20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4F183-B24C-4771-B8C6-CF3773806CAD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69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554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142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492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20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405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69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61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8082224-786D-4F25-A395-EEC00C7C0F8C}" type="datetimeFigureOut">
              <a:rPr lang="th-TH" smtClean="0"/>
              <a:t>23/12/62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3F41C76-FEEA-4E46-B6B2-15B516F1452E}" type="slidenum">
              <a:rPr lang="th-TH" smtClean="0"/>
              <a:t>‹#›</a:t>
            </a:fld>
            <a:endParaRPr lang="th-TH"/>
          </a:p>
        </p:txBody>
      </p:sp>
      <p:sp>
        <p:nvSpPr>
          <p:cNvPr id="12" name="Rectangl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1" y="0"/>
            <a:ext cx="679090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700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100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6858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0" pos="594">
          <p15:clr>
            <a:srgbClr val="F26B43"/>
          </p15:clr>
        </p15:guide>
        <p15:guide id="3" pos="5400">
          <p15:clr>
            <a:srgbClr val="F26B43"/>
          </p15:clr>
        </p15:guide>
        <p15:guide id="4" orient="horz" pos="400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720">
          <p15:clr>
            <a:srgbClr val="F26B43"/>
          </p15:clr>
        </p15:guide>
        <p15:guide id="7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C409F-12BB-4312-ACB9-0D23C2CBBE0C}" type="datetime1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23/12/62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820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6.jp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84FEF-4E80-43C0-BE4E-C15A62626F18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-87088" y="0"/>
            <a:ext cx="9350829" cy="6980845"/>
            <a:chOff x="-87088" y="0"/>
            <a:chExt cx="9350829" cy="698084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4438983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7088" y="4388330"/>
              <a:ext cx="2264228" cy="246967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122" y="4309028"/>
              <a:ext cx="2018619" cy="267181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155368" y="4473859"/>
              <a:ext cx="2786746" cy="231950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53" y="4522078"/>
              <a:ext cx="2514604" cy="229547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35869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C6AF34A-878E-47EF-9D2C-15E64349FCAB}"/>
              </a:ext>
            </a:extLst>
          </p:cNvPr>
          <p:cNvGrpSpPr/>
          <p:nvPr/>
        </p:nvGrpSpPr>
        <p:grpSpPr>
          <a:xfrm>
            <a:off x="292100" y="156835"/>
            <a:ext cx="8559799" cy="3025757"/>
            <a:chOff x="292100" y="297894"/>
            <a:chExt cx="8559799" cy="302575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1D293BB3-55C3-4198-9A54-99DF08146B8E}"/>
                </a:ext>
              </a:extLst>
            </p:cNvPr>
            <p:cNvSpPr/>
            <p:nvPr/>
          </p:nvSpPr>
          <p:spPr>
            <a:xfrm>
              <a:off x="840015" y="442920"/>
              <a:ext cx="7489370" cy="2735707"/>
            </a:xfrm>
            <a:prstGeom prst="roundRect">
              <a:avLst/>
            </a:prstGeom>
            <a:solidFill>
              <a:srgbClr val="FFA8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เนื่องจากอนุภาคของของแข็งอยู่ใกล้ชิดกันมากกว่าอนุภาคของของเหลวและแก๊ส เมื่อเกิดการสั่น อนุภาคของของแข็งจึงเกิดการชนกันเร็วกว่าอนุภาคของของเหลวและแก๊ส ทำให้คลื่นเสียงที่เกิดขึ้นเคลื่อนที่ในของแข็งได้เร็วกว่าในของเหลวและแก๊ส ซึ่งมีอนุภาคอยู่ห่างกันมากกว่า</a:t>
              </a:r>
              <a:endPara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2B22339E-96FD-4643-BBA8-34B9238A2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00" y="297894"/>
              <a:ext cx="8559799" cy="3025757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02A6E67-AEBF-4D21-93C5-DCB40DD31F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/>
          <a:stretch/>
        </p:blipFill>
        <p:spPr>
          <a:xfrm>
            <a:off x="6142273" y="3322336"/>
            <a:ext cx="2428517" cy="37746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4B5A0E2-ED75-43AA-B245-EAB450D11005}"/>
              </a:ext>
            </a:extLst>
          </p:cNvPr>
          <p:cNvGrpSpPr/>
          <p:nvPr/>
        </p:nvGrpSpPr>
        <p:grpSpPr>
          <a:xfrm>
            <a:off x="-450375" y="3322336"/>
            <a:ext cx="7634820" cy="3016156"/>
            <a:chOff x="-450375" y="3322336"/>
            <a:chExt cx="7634820" cy="30161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F1AC99D-3B52-44D9-9568-9F5856034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50375" y="3322336"/>
              <a:ext cx="7634820" cy="301615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1D10C98-CB5D-420F-9599-051B5160DE9D}"/>
                </a:ext>
              </a:extLst>
            </p:cNvPr>
            <p:cNvSpPr/>
            <p:nvPr/>
          </p:nvSpPr>
          <p:spPr>
            <a:xfrm>
              <a:off x="846163" y="3860529"/>
              <a:ext cx="508552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คลื่นเสียงสามารถเคลื่อนที่ผ่านตัวกลางที่เป็นแก๊ส ของเหลว และของแข็งได้ เสียงเคลื่อนที่ในของแข็งได้ดีกว่าในของเหลว และเสียงเคลื่อนที่ในของเหลวได้ดีกว่าในแก๊ส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240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63BE17E-AA14-4D63-A807-6457D18395FD}"/>
              </a:ext>
            </a:extLst>
          </p:cNvPr>
          <p:cNvGrpSpPr/>
          <p:nvPr/>
        </p:nvGrpSpPr>
        <p:grpSpPr>
          <a:xfrm>
            <a:off x="92765" y="108946"/>
            <a:ext cx="6241773" cy="936812"/>
            <a:chOff x="92765" y="108946"/>
            <a:chExt cx="6241773" cy="9368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02EAC978-EF64-41D4-8BF2-35D928D3767E}"/>
                </a:ext>
              </a:extLst>
            </p:cNvPr>
            <p:cNvGrpSpPr/>
            <p:nvPr/>
          </p:nvGrpSpPr>
          <p:grpSpPr>
            <a:xfrm>
              <a:off x="92765" y="108946"/>
              <a:ext cx="6241773" cy="936812"/>
              <a:chOff x="5692588" y="1560606"/>
              <a:chExt cx="6241773" cy="93681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1FDD1D6-7F50-4B51-932F-4190BE9399BA}"/>
                  </a:ext>
                </a:extLst>
              </p:cNvPr>
              <p:cNvSpPr/>
              <p:nvPr/>
            </p:nvSpPr>
            <p:spPr>
              <a:xfrm>
                <a:off x="5800162" y="1625600"/>
                <a:ext cx="6134199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A05A6612-7231-4070-ABF7-A7E8807F3D5B}"/>
                  </a:ext>
                </a:extLst>
              </p:cNvPr>
              <p:cNvSpPr/>
              <p:nvPr/>
            </p:nvSpPr>
            <p:spPr>
              <a:xfrm>
                <a:off x="6279775" y="1780241"/>
                <a:ext cx="5442551" cy="49754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58ABDB76-A037-4D64-AB83-F395B7A838A7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rgbClr val="F1EF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31E6C06C-0D7C-4D35-A4F7-BCDEF80A6D9E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42E17E-17CC-4633-83C0-F3EB08D32226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A8009DA-3676-4FA0-9CA5-2734FA562C62}"/>
                </a:ext>
              </a:extLst>
            </p:cNvPr>
            <p:cNvSpPr/>
            <p:nvPr/>
          </p:nvSpPr>
          <p:spPr>
            <a:xfrm>
              <a:off x="1086682" y="327005"/>
              <a:ext cx="512858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เสียงสูง เสียงต่ำ เสียงดัง และเสียงค่อย </a:t>
              </a:r>
              <a:endParaRPr lang="th-TH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78547A6-FAF4-4574-9A9B-2AF1BEEC0B4E}"/>
              </a:ext>
            </a:extLst>
          </p:cNvPr>
          <p:cNvGrpSpPr/>
          <p:nvPr/>
        </p:nvGrpSpPr>
        <p:grpSpPr>
          <a:xfrm>
            <a:off x="414291" y="1198823"/>
            <a:ext cx="8297840" cy="1953834"/>
            <a:chOff x="414291" y="1198823"/>
            <a:chExt cx="8297840" cy="1953834"/>
          </a:xfrm>
        </p:grpSpPr>
        <p:sp>
          <p:nvSpPr>
            <p:cNvPr id="11" name="Rectangle: Diagonal Corners Snipped 10">
              <a:extLst>
                <a:ext uri="{FF2B5EF4-FFF2-40B4-BE49-F238E27FC236}">
                  <a16:creationId xmlns:a16="http://schemas.microsoft.com/office/drawing/2014/main" xmlns="" id="{14FF5A94-1327-4437-A6F8-BC0BBD756E4A}"/>
                </a:ext>
              </a:extLst>
            </p:cNvPr>
            <p:cNvSpPr/>
            <p:nvPr/>
          </p:nvSpPr>
          <p:spPr>
            <a:xfrm>
              <a:off x="414291" y="1198823"/>
              <a:ext cx="8297840" cy="1953834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9B1B69E6-DCDB-4FDB-8E15-17E33D6726BA}"/>
                </a:ext>
              </a:extLst>
            </p:cNvPr>
            <p:cNvSpPr/>
            <p:nvPr/>
          </p:nvSpPr>
          <p:spPr>
            <a:xfrm>
              <a:off x="679953" y="1336775"/>
              <a:ext cx="7983941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ในชีวิตประจำวันเราสามารถรับรู้ได้ว่าเราพูดคุยอยู่กับใครถึงแม้ว่าเราจะไม่เห็นหน้าเพราะเสียงของแต่ละคนจะมีลักษณะที่ต่างกัน เช่น คุณพ่อจะเสียงทุ้ม คุณแม่จะเสียงแหลม หรือลักษณะของเสียงสามารถระบุแหล่งกำเนิดเสียงหรือตำแหน่งที่เกิดเสียงได้ เช่น เสียงแตรรถยนต์อยู่หน้าบ้าน เสียงสุนัขเห่าอยู่หลังบ้าน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7950671-8CBA-4A29-89F2-48DDE79DB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77" y="3152657"/>
            <a:ext cx="3325402" cy="401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09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AD60328-028B-4776-A035-CCEB40879512}"/>
              </a:ext>
            </a:extLst>
          </p:cNvPr>
          <p:cNvGrpSpPr/>
          <p:nvPr/>
        </p:nvGrpSpPr>
        <p:grpSpPr>
          <a:xfrm>
            <a:off x="38732" y="41160"/>
            <a:ext cx="9066535" cy="6399397"/>
            <a:chOff x="38732" y="42333"/>
            <a:chExt cx="9066535" cy="6283663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D0873B10-1963-4C8E-A3E6-99D55623BAAB}"/>
                </a:ext>
              </a:extLst>
            </p:cNvPr>
            <p:cNvSpPr/>
            <p:nvPr/>
          </p:nvSpPr>
          <p:spPr>
            <a:xfrm>
              <a:off x="371061" y="548442"/>
              <a:ext cx="8401878" cy="5391758"/>
            </a:xfrm>
            <a:prstGeom prst="roundRect">
              <a:avLst/>
            </a:prstGeom>
            <a:solidFill>
              <a:srgbClr val="FFA8AD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677D75A7-FB39-42B3-850A-DB0EC1F6E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2" y="42333"/>
              <a:ext cx="9066535" cy="62836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66D4E7E3-6854-41A9-9ACE-B28399A6D2C1}"/>
                </a:ext>
              </a:extLst>
            </p:cNvPr>
            <p:cNvSpPr txBox="1"/>
            <p:nvPr/>
          </p:nvSpPr>
          <p:spPr>
            <a:xfrm>
              <a:off x="822673" y="872106"/>
              <a:ext cx="7743519" cy="483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เสียงสูงและเสียงต่ำเกิดจากจำนวนครั้งในการสั่นสะเทือนของแหล่งกำเนิดเสียงต่อเวลา ๑ วินาที หรือเรียกว่าความถี่ของเสียง ซึ่งถ้าแหล่ง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กำเนิดเสียงสั่นสะเทือนด้วยความถี่มาก จะให้เสียงสูงหรือเสียงแหลม แต่ถ้าสั่นสะเทือนด้วยความถี่น้อย จะให้เสียงต่ำหรือเสียงทุ้ม ดังนั้น นักดนตรีสามารถควบคุมความสูง-ต่ำของเสียงจากเครื่องดนตรีได้โดยปรับการสั่นสะเทือนของแหล่งกำเนิดเสียง เช่น ปรับความตึง ความหย่อนของสายกีตาร์ ปรับความตึงของหนังกลอง และนอกจากนี้มวลของแหล่งกำเนิดเสียงยังส่งผลต่อระดับสูง-ต่ำของเสียง ซึ่งแหล่งกำเนิดเสียงที่มีมวลมากกว่าจะมีเสียงต่ำกว่าเนื่องจากมีจำนวนครั้ง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ในการสั่นสะเทือนที่น้อยกว่า เช่น ถ้าสายกีตาร์มีความตึงเท่ากัน เส้นที่มีขนาดใหญ่จะให้เสียงทุ่มกว่าเส้นที่มีขนาดเล็ก หรือเครื่องดนตรีประเภทเครื่องเคาะ เช่น ระนาด ลูกระนาดขนาดใหญ่ จะให้เสียงทุ้มกว่าลูกระนาดขนาดเล็ก</a:t>
              </a:r>
            </a:p>
          </p:txBody>
        </p:sp>
      </p:grpSp>
      <p:sp>
        <p:nvSpPr>
          <p:cNvPr id="7" name="Google Shape;55;p4">
            <a:extLst>
              <a:ext uri="{FF2B5EF4-FFF2-40B4-BE49-F238E27FC236}">
                <a16:creationId xmlns:a16="http://schemas.microsoft.com/office/drawing/2014/main" xmlns="" id="{E628818A-11AF-481B-8476-647C8D4EFA2B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4BA6DD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B14FF234-6EE6-4DA6-A465-A14168688ED3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982681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y2mate.com - free_xylophone_sound_effect_FNYrHLcIuno">
            <a:hlinkClick r:id="" action="ppaction://media"/>
            <a:extLst>
              <a:ext uri="{FF2B5EF4-FFF2-40B4-BE49-F238E27FC236}">
                <a16:creationId xmlns:a16="http://schemas.microsoft.com/office/drawing/2014/main" xmlns="" id="{BC35C242-F52B-4739-911B-E515D9626E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13177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9469" y="3429000"/>
            <a:ext cx="609600" cy="609600"/>
          </a:xfrm>
          <a:prstGeom prst="rect">
            <a:avLst/>
          </a:prstGeom>
        </p:spPr>
      </p:pic>
      <p:pic>
        <p:nvPicPr>
          <p:cNvPr id="4" name="y2mate.com - guitar_sound_effect_r0jHMd4MvLI">
            <a:hlinkClick r:id="" action="ppaction://media"/>
            <a:extLst>
              <a:ext uri="{FF2B5EF4-FFF2-40B4-BE49-F238E27FC236}">
                <a16:creationId xmlns:a16="http://schemas.microsoft.com/office/drawing/2014/main" xmlns="" id="{790D5460-56BC-4815-8FFF-D64D7D95CE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161" end="1373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97218" y="2580995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03A1FBE-0B78-4358-AF8E-21DC82551E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115"/>
          <a:stretch/>
        </p:blipFill>
        <p:spPr>
          <a:xfrm>
            <a:off x="4293704" y="203303"/>
            <a:ext cx="5100500" cy="53649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A842C57-D929-4F29-99E3-FA3066EFFD70}"/>
              </a:ext>
            </a:extLst>
          </p:cNvPr>
          <p:cNvSpPr/>
          <p:nvPr/>
        </p:nvSpPr>
        <p:spPr>
          <a:xfrm>
            <a:off x="3528285" y="5470632"/>
            <a:ext cx="2087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สายกีตาร์และลูกระนาด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FF30F8-4668-45F2-9B8B-428EAAEE3F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886"/>
          <a:stretch/>
        </p:blipFill>
        <p:spPr>
          <a:xfrm>
            <a:off x="-250205" y="203303"/>
            <a:ext cx="4543909" cy="536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193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8BBEB89-8F67-480A-BF83-2979FDDA5B2D}"/>
              </a:ext>
            </a:extLst>
          </p:cNvPr>
          <p:cNvGrpSpPr/>
          <p:nvPr/>
        </p:nvGrpSpPr>
        <p:grpSpPr>
          <a:xfrm>
            <a:off x="38732" y="106017"/>
            <a:ext cx="9066535" cy="6115879"/>
            <a:chOff x="38732" y="106017"/>
            <a:chExt cx="9066535" cy="611587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68F4F25F-4F93-43D4-AD93-8F64694D639F}"/>
                </a:ext>
              </a:extLst>
            </p:cNvPr>
            <p:cNvSpPr/>
            <p:nvPr/>
          </p:nvSpPr>
          <p:spPr>
            <a:xfrm>
              <a:off x="371061" y="636104"/>
              <a:ext cx="8401878" cy="5155096"/>
            </a:xfrm>
            <a:prstGeom prst="roundRect">
              <a:avLst/>
            </a:prstGeom>
            <a:solidFill>
              <a:srgbClr val="FFA8AD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5845E916-3E4E-46DA-A1FE-86A74EE87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32" y="106017"/>
              <a:ext cx="9066535" cy="611587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8264DAD9-6A02-418B-AC27-3FE33D445F9F}"/>
                </a:ext>
              </a:extLst>
            </p:cNvPr>
            <p:cNvSpPr txBox="1"/>
            <p:nvPr/>
          </p:nvSpPr>
          <p:spPr>
            <a:xfrm>
              <a:off x="874506" y="963353"/>
              <a:ext cx="7586053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เมื่อแหล่งกำเนิดเสียงสั่นสะเทือนจะส่งพลังงานผ่านตัวกลางมายังหูของเรา ทำให้เราได้ยินเสียงเหล่านั้น ความแรงในการสั่นสะเทือนของแหล่งกำเนิดเสียงจะส่งผลต่อระดับความดังของเสียง ดังนั้น ถ้านักดนตรีต้องการให้เสียงกลองดังมากขึ้นกว่าเดิม เขาจำเป็นต้องตีกลองให้แรงกว่าเดิม เพื่อให้แหล่งกำเนิดเสียงสั่นด้วยความรุนแรง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	ความดังของเสียงนอกจากจะถูกกำหนดด้วยการสั่นสะเทือนของแหล่งกำเนิดแล้ว ตัวกลางที่เสียงเคลื่อนที่ผ่านก็สามารถควบคุมความดังของเสียงจากแหล่งกำเนิดไปยังผู้รับเสียงเช่นกัน การควบคุมระดับของเสียงมีความจำเป็นอย่างยิ่ง เพราะความดังของเสียงที่มากเกินไป เช่น เสียงการจราจร เสียงการก่อสร้าง เสียงประทัด ถือเป็นมลพิษทำให้ผู้รับเสียงเดือดร้อน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6216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CF3932-F6EF-4BE7-BFF4-BF01B5C74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22735" y="2554359"/>
            <a:ext cx="3450093" cy="35598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3E7A239-88A6-4EE1-8870-FCAAAA5E87C4}"/>
              </a:ext>
            </a:extLst>
          </p:cNvPr>
          <p:cNvGrpSpPr/>
          <p:nvPr/>
        </p:nvGrpSpPr>
        <p:grpSpPr>
          <a:xfrm>
            <a:off x="1473957" y="220201"/>
            <a:ext cx="8106771" cy="5337220"/>
            <a:chOff x="1473957" y="220201"/>
            <a:chExt cx="8106771" cy="50478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E707090-CDC0-41AD-8DD7-86E5A868E2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957" y="220201"/>
              <a:ext cx="8106771" cy="504783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8E97911-906D-4CAD-A13A-494BC1147B92}"/>
                </a:ext>
              </a:extLst>
            </p:cNvPr>
            <p:cNvSpPr/>
            <p:nvPr/>
          </p:nvSpPr>
          <p:spPr>
            <a:xfrm>
              <a:off x="3027359" y="1350696"/>
              <a:ext cx="5425493" cy="26537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เสียงที่มีความดังมากเกินไปถือเป็นมลพิษทางเสียง กรมควบคุมมลพิษ กระทรวงทรัพยากรธรรมชาติและ สิ่งแวดล้อม จึงได้กำหนดค่ามาตรฐานระดับเสียงโดยทั่วไปไว้ดังนี้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ค่าระดับเสียงสูงสุด ไม่เกิน ๑๑๕ เด</a:t>
              </a:r>
              <a:r>
                <a:rPr lang="th-TH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ซิเบล</a:t>
              </a: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ค่าระดับเสียงเฉลี่ย ๒๔ ชั่วโมง ไม่เกิน ๗๐ เด</a:t>
              </a:r>
              <a:r>
                <a:rPr lang="th-TH" sz="2800" dirty="0" err="1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ซิเบล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87602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969E243-221C-4B96-B85E-143999553BA1}"/>
              </a:ext>
            </a:extLst>
          </p:cNvPr>
          <p:cNvGrpSpPr/>
          <p:nvPr/>
        </p:nvGrpSpPr>
        <p:grpSpPr>
          <a:xfrm>
            <a:off x="92765" y="108946"/>
            <a:ext cx="5330361" cy="936812"/>
            <a:chOff x="92765" y="108946"/>
            <a:chExt cx="5330361" cy="9368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CFFCBB4-48EB-4FDE-8729-1817231B7E90}"/>
                </a:ext>
              </a:extLst>
            </p:cNvPr>
            <p:cNvGrpSpPr/>
            <p:nvPr/>
          </p:nvGrpSpPr>
          <p:grpSpPr>
            <a:xfrm>
              <a:off x="92765" y="108946"/>
              <a:ext cx="5120680" cy="936812"/>
              <a:chOff x="5692588" y="1560606"/>
              <a:chExt cx="5120680" cy="936812"/>
            </a:xfrm>
          </p:grpSpPr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xmlns="" id="{32EF289E-24B3-41BA-8500-74A1B09338F4}"/>
                  </a:ext>
                </a:extLst>
              </p:cNvPr>
              <p:cNvSpPr/>
              <p:nvPr/>
            </p:nvSpPr>
            <p:spPr>
              <a:xfrm>
                <a:off x="5800164" y="1625600"/>
                <a:ext cx="5013104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xmlns="" id="{9B7F1CAC-79D4-4354-A9E5-787B70870F05}"/>
                  </a:ext>
                </a:extLst>
              </p:cNvPr>
              <p:cNvSpPr/>
              <p:nvPr/>
            </p:nvSpPr>
            <p:spPr>
              <a:xfrm>
                <a:off x="6279776" y="1780241"/>
                <a:ext cx="4336444" cy="49754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619461B7-2B42-4E3D-AF69-C4009F1DD758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rgbClr val="F1EF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EF00886F-5781-4D24-BB99-FC377582CC4E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CBD64A9-17B1-4E85-919B-A9DFB55550A9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054B87B-7DE9-4E42-9A31-1FB50C7FE30C}"/>
                </a:ext>
              </a:extLst>
            </p:cNvPr>
            <p:cNvSpPr/>
            <p:nvPr/>
          </p:nvSpPr>
          <p:spPr>
            <a:xfrm>
              <a:off x="1086682" y="327005"/>
              <a:ext cx="43364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การใช้เครื่องมือวัดระดับเสียง</a:t>
              </a:r>
              <a:endParaRPr lang="th-TH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C3C61F3-3849-4F21-911F-C510DE8D1EC5}"/>
              </a:ext>
            </a:extLst>
          </p:cNvPr>
          <p:cNvGrpSpPr/>
          <p:nvPr/>
        </p:nvGrpSpPr>
        <p:grpSpPr>
          <a:xfrm>
            <a:off x="347725" y="1198823"/>
            <a:ext cx="8448550" cy="2445129"/>
            <a:chOff x="347725" y="1198823"/>
            <a:chExt cx="8448550" cy="2445129"/>
          </a:xfrm>
        </p:grpSpPr>
        <p:sp>
          <p:nvSpPr>
            <p:cNvPr id="12" name="Rectangle: Diagonal Corners Snipped 11">
              <a:extLst>
                <a:ext uri="{FF2B5EF4-FFF2-40B4-BE49-F238E27FC236}">
                  <a16:creationId xmlns:a16="http://schemas.microsoft.com/office/drawing/2014/main" xmlns="" id="{7ECE3885-D52D-4023-966C-D84407405C3C}"/>
                </a:ext>
              </a:extLst>
            </p:cNvPr>
            <p:cNvSpPr/>
            <p:nvPr/>
          </p:nvSpPr>
          <p:spPr>
            <a:xfrm>
              <a:off x="347725" y="1198823"/>
              <a:ext cx="8448550" cy="2445129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95224E6A-5C74-4B69-AFB8-FEB0CED0BCD6}"/>
                </a:ext>
              </a:extLst>
            </p:cNvPr>
            <p:cNvSpPr/>
            <p:nvPr/>
          </p:nvSpPr>
          <p:spPr>
            <a:xfrm>
              <a:off x="580321" y="1332356"/>
              <a:ext cx="815592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หู เป็นอวัยวะรับเสียงมีส่วนประกอบสำคัญ ๓ ส่วน ได้แก่ หูชั้นนอก ประกอบด้วย ใบหู และรูหู หูชั้นกลางประกอบด้วย เยื่อแก้วหู กระดูกค้อน กระดูกทั่ง และกระดูกโกลน หูชั้นในมีลักษณะเป็นท่อเหมือนเปลือกหอยโข่ง เรียกว่า หูชั้นในรูปหอยโข่ง ส่วนประกอบเหล่านี้ ช่วยให้เราได้ยินเสียง เราจึงจำเป็นต้องดูแลรักษาหูให้ปลอดภัย โดยหลีกเลี่ยงการฟังเสียงดังมาก ๆ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C5A5394-9C67-42A3-A86D-80FC45154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658" y="3048615"/>
            <a:ext cx="2372468" cy="44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90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3EFCC4D-9D5D-471C-B731-5A29552606F6}"/>
              </a:ext>
            </a:extLst>
          </p:cNvPr>
          <p:cNvGrpSpPr/>
          <p:nvPr/>
        </p:nvGrpSpPr>
        <p:grpSpPr>
          <a:xfrm>
            <a:off x="-9010" y="0"/>
            <a:ext cx="9153010" cy="6609982"/>
            <a:chOff x="-9010" y="0"/>
            <a:chExt cx="9153010" cy="660998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66F989D-AE81-49E1-85D1-0178A40C9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239" b="20398"/>
            <a:stretch/>
          </p:blipFill>
          <p:spPr>
            <a:xfrm>
              <a:off x="-9010" y="0"/>
              <a:ext cx="9153010" cy="607325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9587353C-FE1E-4E2E-B252-F9FB98C69C48}"/>
                </a:ext>
              </a:extLst>
            </p:cNvPr>
            <p:cNvSpPr/>
            <p:nvPr/>
          </p:nvSpPr>
          <p:spPr>
            <a:xfrm>
              <a:off x="3169516" y="6148317"/>
              <a:ext cx="279595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ภาพที่ ๕.๑๑ ส่วนประกอบของหู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3089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80C7E02-1E8E-485F-BC0E-629BEA4BF6A9}"/>
              </a:ext>
            </a:extLst>
          </p:cNvPr>
          <p:cNvGrpSpPr/>
          <p:nvPr/>
        </p:nvGrpSpPr>
        <p:grpSpPr>
          <a:xfrm>
            <a:off x="38732" y="41160"/>
            <a:ext cx="9105268" cy="6698604"/>
            <a:chOff x="38732" y="41160"/>
            <a:chExt cx="9105268" cy="669860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55FAC0D-5FDF-41A9-B0F8-FB8A507DACCB}"/>
                </a:ext>
              </a:extLst>
            </p:cNvPr>
            <p:cNvSpPr/>
            <p:nvPr/>
          </p:nvSpPr>
          <p:spPr>
            <a:xfrm>
              <a:off x="371061" y="573421"/>
              <a:ext cx="8401878" cy="5745708"/>
            </a:xfrm>
            <a:prstGeom prst="roundRect">
              <a:avLst/>
            </a:prstGeom>
            <a:solidFill>
              <a:srgbClr val="FFA8AD"/>
            </a:solidFill>
            <a:ln w="381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5CDACF80-FFFE-4826-9A5D-32178AA30D75}"/>
                </a:ext>
              </a:extLst>
            </p:cNvPr>
            <p:cNvGrpSpPr/>
            <p:nvPr/>
          </p:nvGrpSpPr>
          <p:grpSpPr>
            <a:xfrm>
              <a:off x="38732" y="41160"/>
              <a:ext cx="9105268" cy="6698604"/>
              <a:chOff x="38732" y="41160"/>
              <a:chExt cx="9105268" cy="669860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EFF6CE4F-E5E6-4AE0-9ABC-C2ED2953A9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732" y="41160"/>
                <a:ext cx="9105268" cy="6698604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1150605C-D269-48B9-AA1C-4F0314F84B9E}"/>
                  </a:ext>
                </a:extLst>
              </p:cNvPr>
              <p:cNvSpPr txBox="1"/>
              <p:nvPr/>
            </p:nvSpPr>
            <p:spPr>
              <a:xfrm>
                <a:off x="713657" y="811564"/>
                <a:ext cx="7569897" cy="5262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thaiDist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		เสียง คือ สิ่งที่รับรู้ได้ด้วยหู หรือหมายถึง ความเปลี่ยนแปลงของความดันอากาศที่ทำให้ตัวกลางหรืออากาศสั่นสะเทือน ซึ่งความสั่นสะเทือนนี้ </a:t>
                </a:r>
              </a:p>
              <a:p>
                <a:pPr algn="thaiDist"/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เมื่อกระทบกับเยื่อแก้วหูมนุษย์แล้ว สามารถส่งผลให้เกิดสัญญาณในระบบการได้ยินอยู่ในช่วงความถี่ ๒๐ ถึง ๒๐,๐๐๐ เฮิรตซ์ เสียงเป็นส่วนหนึ่งของชีวิตมนุษย์ การได้ยินเสียงเป็นสิ่งจำเป็นในการดำรงชีวิต ทั้งเสียงจากธรรมชาติ เช่น เสียงนกร้อง เสียงลม เสียงฟ้าผ่า หรือเสียงจากกิจกรรมของมนุษย์ เช่น เสียงพูด เสียงเพลง เสียงเครื่องยนต์ เสียงที่ดังมาก ๆ จะเป็นอันตรายต่อหูและเสียงที่ก่อให้เกิดความรำคาญ เรียกว่า </a:t>
                </a:r>
                <a:r>
                  <a:rPr lang="th-TH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มลพิษทางเสียง </a:t>
                </a:r>
                <a:r>
                  <a:rPr lang="th-TH" sz="2800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ได้แก่ เสียงที่ดังเกินไปจนทำให้เกิดอันตรายต่อระบบการได้ยินของเรา หรือเป็นเสียงที่เราไม่ต้องการฟัง รู้สึกหงุดหงิด รำคาญทำลายสมาธิในการทำงาน ไม่ว่าเสียงนั้นจะดังหรือไม่ก็ตาม มลพิษทางเสียง มีต้นเหตุจากกิจกรรมต่าง ๆ ของมนุษย์ ส่วนเสียงที่เกิดขึ้นจากธรรมชาติ เช่น เสียงสัตว์ เสียงแมลง เสียงฟ้าร้อง ไม่ถือเป็นมลพิษทางเสียง</a:t>
                </a:r>
              </a:p>
            </p:txBody>
          </p:sp>
        </p:grpSp>
      </p:grp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6A81E062-5517-4AF4-A571-CD530E22C892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4" name="Google Shape;55;p4">
            <a:extLst>
              <a:ext uri="{FF2B5EF4-FFF2-40B4-BE49-F238E27FC236}">
                <a16:creationId xmlns:a16="http://schemas.microsoft.com/office/drawing/2014/main" xmlns="" id="{61F3FFE0-C0B6-4C27-9616-AA4B679B9978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4BA6DD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xmlns="" id="{DAEF0684-FD58-425D-BAAB-5BA230A0D967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6" name="กลุ่ม 11">
            <a:extLst>
              <a:ext uri="{FF2B5EF4-FFF2-40B4-BE49-F238E27FC236}">
                <a16:creationId xmlns:a16="http://schemas.microsoft.com/office/drawing/2014/main" xmlns="" id="{AAEDF2E2-2D71-4E34-B96F-350DFD69CE89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:a16="http://schemas.microsoft.com/office/drawing/2014/main" xmlns="" id="{E7C84EB6-A473-49D7-A71D-81D86E1551CE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:a16="http://schemas.microsoft.com/office/drawing/2014/main" xmlns="" id="{10C4F129-D9BF-4D48-BA7F-2E372FACA7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:a16="http://schemas.microsoft.com/office/drawing/2014/main" xmlns="" id="{9C72B83C-CB4C-4D73-8DD3-524FA93B8B63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8412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36696FF-393A-484A-BF75-D47BEF29200C}"/>
              </a:ext>
            </a:extLst>
          </p:cNvPr>
          <p:cNvGrpSpPr/>
          <p:nvPr/>
        </p:nvGrpSpPr>
        <p:grpSpPr>
          <a:xfrm>
            <a:off x="163775" y="1187355"/>
            <a:ext cx="3545172" cy="4152128"/>
            <a:chOff x="163775" y="1187355"/>
            <a:chExt cx="3545172" cy="4152128"/>
          </a:xfrm>
        </p:grpSpPr>
        <p:sp>
          <p:nvSpPr>
            <p:cNvPr id="6" name="Rectangle: Diagonal Corners Snipped 5">
              <a:extLst>
                <a:ext uri="{FF2B5EF4-FFF2-40B4-BE49-F238E27FC236}">
                  <a16:creationId xmlns:a16="http://schemas.microsoft.com/office/drawing/2014/main" xmlns="" id="{D2C0B383-DB83-4D30-8C11-829481FC40BE}"/>
                </a:ext>
              </a:extLst>
            </p:cNvPr>
            <p:cNvSpPr/>
            <p:nvPr/>
          </p:nvSpPr>
          <p:spPr>
            <a:xfrm>
              <a:off x="163775" y="1187355"/>
              <a:ext cx="3545172" cy="4152128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0517835D-C3F5-4A49-A04E-E19F325878BB}"/>
                </a:ext>
              </a:extLst>
            </p:cNvPr>
            <p:cNvSpPr/>
            <p:nvPr/>
          </p:nvSpPr>
          <p:spPr>
            <a:xfrm>
              <a:off x="358422" y="1518517"/>
              <a:ext cx="3350525" cy="353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เครื่องมือวัดระดับเสียง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เป็นอุปกรณ์ที่ใช้วัดระดับความดังของเสียง ซึ่งหน่วยวัดระดับเสียงที่ใช้โดยทั่วไป คือ 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เด</a:t>
              </a:r>
              <a:r>
                <a:rPr lang="th-TH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ซิเบล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(</a:t>
              </a:r>
              <a:r>
                <a:rPr lang="en-US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decibel : dB)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เป็นหน่วยแสดง ระดับเสียงที่หูมนุษย์ได้ยิน โดยวัดจากการเปลี่ยนแปลงความดังเสียงที่เกิดขึ้น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074B862-262B-422F-8D05-B5035B97243B}"/>
              </a:ext>
            </a:extLst>
          </p:cNvPr>
          <p:cNvGrpSpPr/>
          <p:nvPr/>
        </p:nvGrpSpPr>
        <p:grpSpPr>
          <a:xfrm>
            <a:off x="3845423" y="925869"/>
            <a:ext cx="5298577" cy="4875279"/>
            <a:chOff x="3845423" y="925869"/>
            <a:chExt cx="5298577" cy="48752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FF59DFB8-AAE2-4EDD-A6BC-8D06283B0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5423" y="925869"/>
              <a:ext cx="5298577" cy="445177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112D7EF-32E5-4C85-A493-612CEAF5CAB6}"/>
                </a:ext>
              </a:extLst>
            </p:cNvPr>
            <p:cNvSpPr/>
            <p:nvPr/>
          </p:nvSpPr>
          <p:spPr>
            <a:xfrm>
              <a:off x="5501490" y="5339483"/>
              <a:ext cx="19864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เครื่องมือวัดระดับเสียง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222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ell Tree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5EDD3A18-D537-4470-ABEF-BEDE48CCCC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367" end="13090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1821" y="5312907"/>
            <a:ext cx="609600" cy="650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AA0288-C552-402B-9A6E-25B21CE6BC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66" y="1958646"/>
            <a:ext cx="9177130" cy="42513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044F352-7BA4-43D5-B604-5ABE5BD413EB}"/>
              </a:ext>
            </a:extLst>
          </p:cNvPr>
          <p:cNvGrpSpPr/>
          <p:nvPr/>
        </p:nvGrpSpPr>
        <p:grpSpPr>
          <a:xfrm>
            <a:off x="69574" y="198783"/>
            <a:ext cx="9004852" cy="1044637"/>
            <a:chOff x="69574" y="198783"/>
            <a:chExt cx="9004852" cy="1044637"/>
          </a:xfrm>
        </p:grpSpPr>
        <p:sp>
          <p:nvSpPr>
            <p:cNvPr id="2" name="Ribbon: Tilted Up 1">
              <a:extLst>
                <a:ext uri="{FF2B5EF4-FFF2-40B4-BE49-F238E27FC236}">
                  <a16:creationId xmlns:a16="http://schemas.microsoft.com/office/drawing/2014/main" xmlns="" id="{781366F3-24F5-4A55-85B4-423A73DF7BD0}"/>
                </a:ext>
              </a:extLst>
            </p:cNvPr>
            <p:cNvSpPr/>
            <p:nvPr/>
          </p:nvSpPr>
          <p:spPr>
            <a:xfrm>
              <a:off x="69574" y="198783"/>
              <a:ext cx="9004852" cy="1044637"/>
            </a:xfrm>
            <a:prstGeom prst="ribbon2">
              <a:avLst>
                <a:gd name="adj1" fmla="val 16667"/>
                <a:gd name="adj2" fmla="val 75000"/>
              </a:avLst>
            </a:prstGeom>
            <a:solidFill>
              <a:srgbClr val="4BA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sz="4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45A5C34-4961-4075-A884-8ABEA884AA69}"/>
                </a:ext>
              </a:extLst>
            </p:cNvPr>
            <p:cNvSpPr/>
            <p:nvPr/>
          </p:nvSpPr>
          <p:spPr>
            <a:xfrm>
              <a:off x="1211945" y="305602"/>
              <a:ext cx="672010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๕ เสียงและการได้ยิน</a:t>
              </a: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D7C202F3-8079-4023-A334-1335AA6C7460}"/>
              </a:ext>
            </a:extLst>
          </p:cNvPr>
          <p:cNvSpPr/>
          <p:nvPr/>
        </p:nvSpPr>
        <p:spPr>
          <a:xfrm>
            <a:off x="193397" y="1415307"/>
            <a:ext cx="3636481" cy="543339"/>
          </a:xfrm>
          <a:prstGeom prst="homePlate">
            <a:avLst/>
          </a:prstGeom>
          <a:solidFill>
            <a:srgbClr val="F4858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1217065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775CD99-6ADC-4FED-9B2B-BBFA32BA2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0788" y="0"/>
            <a:ext cx="2966239" cy="10286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7AEF58-3892-4537-BC1A-21618292C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833" y="982639"/>
            <a:ext cx="844333" cy="5875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6F1A5B-E793-4ACD-A797-D621E90B7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48" y="330622"/>
            <a:ext cx="1576191" cy="15891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F6E112-21FF-4414-A609-6E61589FD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119" y="5006032"/>
            <a:ext cx="1422754" cy="13960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318DAAE1-92BB-4B0C-A555-1CB0D4B033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977" y="554536"/>
            <a:ext cx="1886186" cy="184398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71F9790-C8BD-4295-B2B9-941B70E9C0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0977" y="2853906"/>
            <a:ext cx="1933055" cy="1968362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xmlns="" id="{920E9CEA-F600-4D65-881F-4A93D644CB49}"/>
              </a:ext>
            </a:extLst>
          </p:cNvPr>
          <p:cNvGrpSpPr/>
          <p:nvPr/>
        </p:nvGrpSpPr>
        <p:grpSpPr>
          <a:xfrm>
            <a:off x="2955734" y="1886669"/>
            <a:ext cx="1119814" cy="449950"/>
            <a:chOff x="2955734" y="1886669"/>
            <a:chExt cx="1119814" cy="44995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29061F8D-8A3A-4035-9F64-D04F51338824}"/>
                </a:ext>
              </a:extLst>
            </p:cNvPr>
            <p:cNvCxnSpPr>
              <a:cxnSpLocks/>
            </p:cNvCxnSpPr>
            <p:nvPr/>
          </p:nvCxnSpPr>
          <p:spPr>
            <a:xfrm>
              <a:off x="2955734" y="2118097"/>
              <a:ext cx="1026431" cy="1"/>
            </a:xfrm>
            <a:prstGeom prst="line">
              <a:avLst/>
            </a:prstGeom>
            <a:ln w="38100" cap="rnd">
              <a:solidFill>
                <a:srgbClr val="DF4C3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Left Bracket 39">
              <a:extLst>
                <a:ext uri="{FF2B5EF4-FFF2-40B4-BE49-F238E27FC236}">
                  <a16:creationId xmlns:a16="http://schemas.microsoft.com/office/drawing/2014/main" xmlns="" id="{3E6AF28F-7F90-4570-AA8E-1FB6385130DA}"/>
                </a:ext>
              </a:extLst>
            </p:cNvPr>
            <p:cNvSpPr/>
            <p:nvPr/>
          </p:nvSpPr>
          <p:spPr>
            <a:xfrm>
              <a:off x="4029829" y="1886669"/>
              <a:ext cx="45719" cy="449950"/>
            </a:xfrm>
            <a:prstGeom prst="leftBracket">
              <a:avLst/>
            </a:prstGeom>
            <a:ln w="38100" cap="rnd">
              <a:solidFill>
                <a:srgbClr val="DF4C3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xmlns="" id="{8A0478B4-C40C-474B-B674-817BEA149303}"/>
              </a:ext>
            </a:extLst>
          </p:cNvPr>
          <p:cNvGrpSpPr/>
          <p:nvPr/>
        </p:nvGrpSpPr>
        <p:grpSpPr>
          <a:xfrm>
            <a:off x="5045591" y="2628931"/>
            <a:ext cx="659864" cy="449950"/>
            <a:chOff x="5045591" y="2628931"/>
            <a:chExt cx="659864" cy="449950"/>
          </a:xfrm>
        </p:grpSpPr>
        <p:sp>
          <p:nvSpPr>
            <p:cNvPr id="42" name="Left Bracket 41">
              <a:extLst>
                <a:ext uri="{FF2B5EF4-FFF2-40B4-BE49-F238E27FC236}">
                  <a16:creationId xmlns:a16="http://schemas.microsoft.com/office/drawing/2014/main" xmlns="" id="{5EA64DDE-BC4D-4F4B-9CD0-CB42BDDE61B4}"/>
                </a:ext>
              </a:extLst>
            </p:cNvPr>
            <p:cNvSpPr/>
            <p:nvPr/>
          </p:nvSpPr>
          <p:spPr>
            <a:xfrm flipH="1">
              <a:off x="5045591" y="2628931"/>
              <a:ext cx="45719" cy="449950"/>
            </a:xfrm>
            <a:prstGeom prst="leftBracket">
              <a:avLst/>
            </a:prstGeom>
            <a:ln w="38100" cap="rnd">
              <a:solidFill>
                <a:srgbClr val="E268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xmlns="" id="{DDF0364C-FEE1-4369-BC42-F9F56045F9B6}"/>
                </a:ext>
              </a:extLst>
            </p:cNvPr>
            <p:cNvCxnSpPr>
              <a:cxnSpLocks/>
            </p:cNvCxnSpPr>
            <p:nvPr/>
          </p:nvCxnSpPr>
          <p:spPr>
            <a:xfrm>
              <a:off x="5126403" y="2853906"/>
              <a:ext cx="579052" cy="0"/>
            </a:xfrm>
            <a:prstGeom prst="line">
              <a:avLst/>
            </a:prstGeom>
            <a:ln w="38100" cap="rnd">
              <a:solidFill>
                <a:srgbClr val="E268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xmlns="" id="{9EA171F2-6C6D-4B9F-9C91-D569E0E60636}"/>
              </a:ext>
            </a:extLst>
          </p:cNvPr>
          <p:cNvGrpSpPr/>
          <p:nvPr/>
        </p:nvGrpSpPr>
        <p:grpSpPr>
          <a:xfrm>
            <a:off x="2523687" y="4296406"/>
            <a:ext cx="1574720" cy="805675"/>
            <a:chOff x="2523687" y="4296406"/>
            <a:chExt cx="1574720" cy="805675"/>
          </a:xfrm>
        </p:grpSpPr>
        <p:sp>
          <p:nvSpPr>
            <p:cNvPr id="47" name="Left Bracket 46">
              <a:extLst>
                <a:ext uri="{FF2B5EF4-FFF2-40B4-BE49-F238E27FC236}">
                  <a16:creationId xmlns:a16="http://schemas.microsoft.com/office/drawing/2014/main" xmlns="" id="{9C188CF4-9556-486A-9EC2-7457B4DEB0A0}"/>
                </a:ext>
              </a:extLst>
            </p:cNvPr>
            <p:cNvSpPr/>
            <p:nvPr/>
          </p:nvSpPr>
          <p:spPr>
            <a:xfrm>
              <a:off x="4052688" y="4296406"/>
              <a:ext cx="45719" cy="805675"/>
            </a:xfrm>
            <a:prstGeom prst="leftBracket">
              <a:avLst/>
            </a:prstGeom>
            <a:ln w="38100" cap="rnd">
              <a:solidFill>
                <a:srgbClr val="F89D5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90A1C4A7-626F-4D48-964E-23ED4B8998D4}"/>
                </a:ext>
              </a:extLst>
            </p:cNvPr>
            <p:cNvCxnSpPr>
              <a:cxnSpLocks/>
            </p:cNvCxnSpPr>
            <p:nvPr/>
          </p:nvCxnSpPr>
          <p:spPr>
            <a:xfrm>
              <a:off x="2523687" y="4699243"/>
              <a:ext cx="1468572" cy="0"/>
            </a:xfrm>
            <a:prstGeom prst="line">
              <a:avLst/>
            </a:prstGeom>
            <a:ln w="38100" cap="rnd">
              <a:solidFill>
                <a:srgbClr val="F89D5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14D6B179-4383-4257-84D0-BD1F8CB1E64A}"/>
              </a:ext>
            </a:extLst>
          </p:cNvPr>
          <p:cNvGrpSpPr/>
          <p:nvPr/>
        </p:nvGrpSpPr>
        <p:grpSpPr>
          <a:xfrm>
            <a:off x="1237972" y="2766925"/>
            <a:ext cx="2930633" cy="1089426"/>
            <a:chOff x="1237972" y="2766925"/>
            <a:chExt cx="2930633" cy="1089426"/>
          </a:xfrm>
        </p:grpSpPr>
        <p:cxnSp>
          <p:nvCxnSpPr>
            <p:cNvPr id="57" name="Connector: Elbow 56">
              <a:extLst>
                <a:ext uri="{FF2B5EF4-FFF2-40B4-BE49-F238E27FC236}">
                  <a16:creationId xmlns:a16="http://schemas.microsoft.com/office/drawing/2014/main" xmlns="" id="{8EDF16C8-1F8F-440C-A710-4B0813A313AE}"/>
                </a:ext>
              </a:extLst>
            </p:cNvPr>
            <p:cNvCxnSpPr/>
            <p:nvPr/>
          </p:nvCxnSpPr>
          <p:spPr>
            <a:xfrm>
              <a:off x="1237972" y="2766925"/>
              <a:ext cx="2930633" cy="333812"/>
            </a:xfrm>
            <a:prstGeom prst="bentConnector3">
              <a:avLst>
                <a:gd name="adj1" fmla="val 62209"/>
              </a:avLst>
            </a:prstGeom>
            <a:ln w="38100" cap="rnd">
              <a:solidFill>
                <a:srgbClr val="F36A3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or: Elbow 58">
              <a:extLst>
                <a:ext uri="{FF2B5EF4-FFF2-40B4-BE49-F238E27FC236}">
                  <a16:creationId xmlns:a16="http://schemas.microsoft.com/office/drawing/2014/main" xmlns="" id="{3486D6C4-8575-49FB-9E90-47E23A22C0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7972" y="3529067"/>
              <a:ext cx="2911861" cy="327284"/>
            </a:xfrm>
            <a:prstGeom prst="bentConnector3">
              <a:avLst>
                <a:gd name="adj1" fmla="val 62288"/>
              </a:avLst>
            </a:prstGeom>
            <a:ln w="38100" cap="rnd">
              <a:solidFill>
                <a:srgbClr val="F36A33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401DE463-BCA6-4D06-B8F2-0C93F75CD2CF}"/>
              </a:ext>
            </a:extLst>
          </p:cNvPr>
          <p:cNvGrpSpPr/>
          <p:nvPr/>
        </p:nvGrpSpPr>
        <p:grpSpPr>
          <a:xfrm>
            <a:off x="5018189" y="5038102"/>
            <a:ext cx="2927651" cy="1324918"/>
            <a:chOff x="5018189" y="5038102"/>
            <a:chExt cx="2927651" cy="1324918"/>
          </a:xfrm>
        </p:grpSpPr>
        <p:cxnSp>
          <p:nvCxnSpPr>
            <p:cNvPr id="64" name="Connector: Elbow 63">
              <a:extLst>
                <a:ext uri="{FF2B5EF4-FFF2-40B4-BE49-F238E27FC236}">
                  <a16:creationId xmlns:a16="http://schemas.microsoft.com/office/drawing/2014/main" xmlns="" id="{45DA91E2-084B-4CCD-A410-7923AE35AA1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018189" y="5038102"/>
              <a:ext cx="2911894" cy="483480"/>
            </a:xfrm>
            <a:prstGeom prst="bentConnector3">
              <a:avLst>
                <a:gd name="adj1" fmla="val 90049"/>
              </a:avLst>
            </a:prstGeom>
            <a:ln w="38100" cap="rnd">
              <a:solidFill>
                <a:srgbClr val="FED5A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or: Elbow 75">
              <a:extLst>
                <a:ext uri="{FF2B5EF4-FFF2-40B4-BE49-F238E27FC236}">
                  <a16:creationId xmlns:a16="http://schemas.microsoft.com/office/drawing/2014/main" xmlns="" id="{FB7FEE0F-7D68-4BC8-9C51-98C6E890157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5033946" y="5879540"/>
              <a:ext cx="2911894" cy="483480"/>
            </a:xfrm>
            <a:prstGeom prst="bentConnector3">
              <a:avLst>
                <a:gd name="adj1" fmla="val 90049"/>
              </a:avLst>
            </a:prstGeom>
            <a:ln w="38100" cap="rnd">
              <a:solidFill>
                <a:srgbClr val="FED5A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D00851C3-ADA4-42D8-8C64-F4F860DADF72}"/>
              </a:ext>
            </a:extLst>
          </p:cNvPr>
          <p:cNvGrpSpPr/>
          <p:nvPr/>
        </p:nvGrpSpPr>
        <p:grpSpPr>
          <a:xfrm>
            <a:off x="1867739" y="733912"/>
            <a:ext cx="2282094" cy="461665"/>
            <a:chOff x="1867739" y="733912"/>
            <a:chExt cx="2282094" cy="461665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09CF25E8-4BDF-43CC-A654-C37B9C5CF7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67739" y="1108645"/>
              <a:ext cx="2282094" cy="1"/>
            </a:xfrm>
            <a:prstGeom prst="line">
              <a:avLst/>
            </a:prstGeom>
            <a:ln w="38100" cap="rnd">
              <a:solidFill>
                <a:srgbClr val="DA212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5FD3DDFC-6E70-4A12-8787-ED4C3E946295}"/>
                </a:ext>
              </a:extLst>
            </p:cNvPr>
            <p:cNvSpPr txBox="1"/>
            <p:nvPr/>
          </p:nvSpPr>
          <p:spPr>
            <a:xfrm>
              <a:off x="1955815" y="733912"/>
              <a:ext cx="10038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เสียงจรวด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xmlns="" id="{E6CA28B6-E664-43BF-8B61-8294F3FBBA83}"/>
              </a:ext>
            </a:extLst>
          </p:cNvPr>
          <p:cNvGrpSpPr/>
          <p:nvPr/>
        </p:nvGrpSpPr>
        <p:grpSpPr>
          <a:xfrm>
            <a:off x="5018186" y="1070631"/>
            <a:ext cx="1837284" cy="461665"/>
            <a:chOff x="5018186" y="1070631"/>
            <a:chExt cx="1837284" cy="46166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39FE4A25-688B-4003-985C-E349E39B641A}"/>
                </a:ext>
              </a:extLst>
            </p:cNvPr>
            <p:cNvCxnSpPr>
              <a:cxnSpLocks/>
              <a:endCxn id="17" idx="1"/>
            </p:cNvCxnSpPr>
            <p:nvPr/>
          </p:nvCxnSpPr>
          <p:spPr>
            <a:xfrm>
              <a:off x="5018186" y="1476527"/>
              <a:ext cx="1812791" cy="0"/>
            </a:xfrm>
            <a:prstGeom prst="line">
              <a:avLst/>
            </a:prstGeom>
            <a:ln w="38100" cap="rnd">
              <a:solidFill>
                <a:srgbClr val="DC2F2B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DF47843-D886-451C-98FE-83B1E177BF06}"/>
                </a:ext>
              </a:extLst>
            </p:cNvPr>
            <p:cNvSpPr txBox="1"/>
            <p:nvPr/>
          </p:nvSpPr>
          <p:spPr>
            <a:xfrm>
              <a:off x="5072610" y="1070631"/>
              <a:ext cx="17828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เสียงเครื่องบินไอพ่น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59A76C49-BDF7-41EA-A104-A53B7EA59195}"/>
              </a:ext>
            </a:extLst>
          </p:cNvPr>
          <p:cNvGrpSpPr/>
          <p:nvPr/>
        </p:nvGrpSpPr>
        <p:grpSpPr>
          <a:xfrm>
            <a:off x="529635" y="1348971"/>
            <a:ext cx="2404866" cy="1396098"/>
            <a:chOff x="529635" y="1348971"/>
            <a:chExt cx="2404866" cy="139609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F26EA098-84C1-4284-9039-F4E94AF07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40046" y="1348971"/>
              <a:ext cx="1294455" cy="1396098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C8F34860-3901-409C-BD4D-07424FE11D2A}"/>
                </a:ext>
              </a:extLst>
            </p:cNvPr>
            <p:cNvSpPr txBox="1"/>
            <p:nvPr/>
          </p:nvSpPr>
          <p:spPr>
            <a:xfrm>
              <a:off x="529635" y="1821487"/>
              <a:ext cx="12440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เสียงฟ้าร้องดังสนั่น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53FE0B74-7072-4BE6-847F-9B8CCC13A65B}"/>
              </a:ext>
            </a:extLst>
          </p:cNvPr>
          <p:cNvGrpSpPr/>
          <p:nvPr/>
        </p:nvGrpSpPr>
        <p:grpSpPr>
          <a:xfrm>
            <a:off x="5608311" y="1979586"/>
            <a:ext cx="2838083" cy="1530966"/>
            <a:chOff x="5608311" y="1979586"/>
            <a:chExt cx="2838083" cy="153096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4A7B219-CECD-4E62-8631-F1C4EB791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8311" y="1979586"/>
              <a:ext cx="1540097" cy="1530966"/>
            </a:xfrm>
            <a:prstGeom prst="rect">
              <a:avLst/>
            </a:prstGeom>
          </p:spPr>
        </p:pic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BB1AF88B-6CDB-4453-A5E3-2FB1C472A150}"/>
                </a:ext>
              </a:extLst>
            </p:cNvPr>
            <p:cNvSpPr txBox="1"/>
            <p:nvPr/>
          </p:nvSpPr>
          <p:spPr>
            <a:xfrm>
              <a:off x="7078711" y="2536092"/>
              <a:ext cx="136768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เสียงรถบรรทุก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83658E87-252D-452E-818A-CB80DC23259C}"/>
              </a:ext>
            </a:extLst>
          </p:cNvPr>
          <p:cNvGrpSpPr/>
          <p:nvPr/>
        </p:nvGrpSpPr>
        <p:grpSpPr>
          <a:xfrm>
            <a:off x="4994166" y="3536591"/>
            <a:ext cx="1948394" cy="461665"/>
            <a:chOff x="4994166" y="3536591"/>
            <a:chExt cx="1948394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4C0CBF5C-5D3E-4BCB-9121-BEBA4252F344}"/>
                </a:ext>
              </a:extLst>
            </p:cNvPr>
            <p:cNvCxnSpPr>
              <a:cxnSpLocks/>
            </p:cNvCxnSpPr>
            <p:nvPr/>
          </p:nvCxnSpPr>
          <p:spPr>
            <a:xfrm>
              <a:off x="4994166" y="3919229"/>
              <a:ext cx="1948394" cy="1090"/>
            </a:xfrm>
            <a:prstGeom prst="line">
              <a:avLst/>
            </a:prstGeom>
            <a:ln w="38100" cap="rnd">
              <a:solidFill>
                <a:srgbClr val="F89365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36E00B03-BDAC-4EE2-B1C6-0102083AAD6D}"/>
                </a:ext>
              </a:extLst>
            </p:cNvPr>
            <p:cNvSpPr txBox="1"/>
            <p:nvPr/>
          </p:nvSpPr>
          <p:spPr>
            <a:xfrm>
              <a:off x="5480701" y="3536591"/>
              <a:ext cx="11512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เสียงรถยนต์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FECF50FE-D452-4B87-81DB-372FBCB04D53}"/>
              </a:ext>
            </a:extLst>
          </p:cNvPr>
          <p:cNvGrpSpPr/>
          <p:nvPr/>
        </p:nvGrpSpPr>
        <p:grpSpPr>
          <a:xfrm>
            <a:off x="255746" y="2715526"/>
            <a:ext cx="3071782" cy="1564071"/>
            <a:chOff x="255746" y="2715526"/>
            <a:chExt cx="3071782" cy="156407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FF62FD61-3DAF-4325-A0AF-4BAEEA6A7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35465" y="2715526"/>
              <a:ext cx="2420072" cy="1218522"/>
            </a:xfrm>
            <a:prstGeom prst="rect">
              <a:avLst/>
            </a:prstGeom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0DBACDEC-ED3C-4AC2-878E-6BB18B29E724}"/>
                </a:ext>
              </a:extLst>
            </p:cNvPr>
            <p:cNvSpPr txBox="1"/>
            <p:nvPr/>
          </p:nvSpPr>
          <p:spPr>
            <a:xfrm>
              <a:off x="255746" y="3803353"/>
              <a:ext cx="1566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เสียงขุดเจาะถนน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7392F704-5089-417C-85E3-EDCB27517D5F}"/>
                </a:ext>
              </a:extLst>
            </p:cNvPr>
            <p:cNvSpPr txBox="1"/>
            <p:nvPr/>
          </p:nvSpPr>
          <p:spPr>
            <a:xfrm>
              <a:off x="1801148" y="3817932"/>
              <a:ext cx="15263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เสียงมอเตอร์ไซด์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xmlns="" id="{74929E97-21C1-45E5-8E88-6F36F8B58BA2}"/>
              </a:ext>
            </a:extLst>
          </p:cNvPr>
          <p:cNvGrpSpPr/>
          <p:nvPr/>
        </p:nvGrpSpPr>
        <p:grpSpPr>
          <a:xfrm>
            <a:off x="967315" y="4060131"/>
            <a:ext cx="1556372" cy="1904325"/>
            <a:chOff x="967315" y="4060131"/>
            <a:chExt cx="1556372" cy="190432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70926C29-7044-444D-ACC7-A237168DF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7315" y="4060131"/>
              <a:ext cx="1556372" cy="154741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607C5D56-5CA6-4091-9678-28930ADAD94A}"/>
                </a:ext>
              </a:extLst>
            </p:cNvPr>
            <p:cNvSpPr txBox="1"/>
            <p:nvPr/>
          </p:nvSpPr>
          <p:spPr>
            <a:xfrm>
              <a:off x="1239936" y="5502791"/>
              <a:ext cx="11224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เสียงตะโกน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7D15DF45-A481-469F-8AA6-8EE0A50E5314}"/>
              </a:ext>
            </a:extLst>
          </p:cNvPr>
          <p:cNvGrpSpPr/>
          <p:nvPr/>
        </p:nvGrpSpPr>
        <p:grpSpPr>
          <a:xfrm>
            <a:off x="1469353" y="5919102"/>
            <a:ext cx="2685548" cy="834086"/>
            <a:chOff x="1469353" y="5919102"/>
            <a:chExt cx="2685548" cy="834086"/>
          </a:xfrm>
        </p:grpSpPr>
        <p:sp>
          <p:nvSpPr>
            <p:cNvPr id="50" name="Left Bracket 49">
              <a:extLst>
                <a:ext uri="{FF2B5EF4-FFF2-40B4-BE49-F238E27FC236}">
                  <a16:creationId xmlns:a16="http://schemas.microsoft.com/office/drawing/2014/main" xmlns="" id="{B22A8A75-DE75-46E5-82E0-064887CB170A}"/>
                </a:ext>
              </a:extLst>
            </p:cNvPr>
            <p:cNvSpPr/>
            <p:nvPr/>
          </p:nvSpPr>
          <p:spPr>
            <a:xfrm>
              <a:off x="4109182" y="6303238"/>
              <a:ext cx="45719" cy="449950"/>
            </a:xfrm>
            <a:prstGeom prst="leftBracket">
              <a:avLst/>
            </a:prstGeom>
            <a:ln w="38100" cap="rnd">
              <a:solidFill>
                <a:srgbClr val="FFE7A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93B3812F-C1F0-4C81-8A3F-1B7019A0618A}"/>
                </a:ext>
              </a:extLst>
            </p:cNvPr>
            <p:cNvCxnSpPr>
              <a:cxnSpLocks/>
            </p:cNvCxnSpPr>
            <p:nvPr/>
          </p:nvCxnSpPr>
          <p:spPr>
            <a:xfrm>
              <a:off x="3149496" y="6542813"/>
              <a:ext cx="959686" cy="0"/>
            </a:xfrm>
            <a:prstGeom prst="line">
              <a:avLst/>
            </a:prstGeom>
            <a:ln w="38100" cap="rnd">
              <a:solidFill>
                <a:srgbClr val="FFE7A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B6CF505E-6C46-4CCF-B98F-981E552838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9496" y="6303238"/>
              <a:ext cx="0" cy="224975"/>
            </a:xfrm>
            <a:prstGeom prst="line">
              <a:avLst/>
            </a:prstGeom>
            <a:ln w="38100" cap="rnd">
              <a:solidFill>
                <a:srgbClr val="FFE7A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A5A1C437-3679-45BE-9E71-333519BC7CD4}"/>
                </a:ext>
              </a:extLst>
            </p:cNvPr>
            <p:cNvSpPr txBox="1"/>
            <p:nvPr/>
          </p:nvSpPr>
          <p:spPr>
            <a:xfrm>
              <a:off x="1469353" y="5919102"/>
              <a:ext cx="12650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เสียงใบไม้ร่วง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6BD5A4E9-0C18-4CC6-8BD6-8D5E3527A226}"/>
              </a:ext>
            </a:extLst>
          </p:cNvPr>
          <p:cNvGrpSpPr/>
          <p:nvPr/>
        </p:nvGrpSpPr>
        <p:grpSpPr>
          <a:xfrm>
            <a:off x="5442884" y="4833836"/>
            <a:ext cx="3361214" cy="1983644"/>
            <a:chOff x="5442884" y="4833836"/>
            <a:chExt cx="3361214" cy="198364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976C4BFC-A05A-4797-A0A1-80427BA72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442884" y="4833836"/>
              <a:ext cx="3361214" cy="1678269"/>
            </a:xfrm>
            <a:prstGeom prst="rect">
              <a:avLst/>
            </a:prstGeom>
          </p:spPr>
        </p:pic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83809AF4-2A0F-4DBE-9549-4CD7CBA4E6A4}"/>
                </a:ext>
              </a:extLst>
            </p:cNvPr>
            <p:cNvSpPr txBox="1"/>
            <p:nvPr/>
          </p:nvSpPr>
          <p:spPr>
            <a:xfrm>
              <a:off x="5762753" y="6349211"/>
              <a:ext cx="114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เสียงกระซิบ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xmlns="" id="{E2EA490B-E50C-4CDA-A3DD-9F42506191E3}"/>
                </a:ext>
              </a:extLst>
            </p:cNvPr>
            <p:cNvSpPr txBox="1"/>
            <p:nvPr/>
          </p:nvSpPr>
          <p:spPr>
            <a:xfrm>
              <a:off x="7383025" y="6355815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เสียงนกร้อง</a:t>
              </a:r>
            </a:p>
          </p:txBody>
        </p:sp>
      </p:grpSp>
      <p:grpSp>
        <p:nvGrpSpPr>
          <p:cNvPr id="54" name="กลุ่ม 11">
            <a:extLst>
              <a:ext uri="{FF2B5EF4-FFF2-40B4-BE49-F238E27FC236}">
                <a16:creationId xmlns:a16="http://schemas.microsoft.com/office/drawing/2014/main" xmlns="" id="{3A161EE7-E7D5-4217-9353-2F89A0CEA38C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55" name="สี่เหลี่ยมผืนผ้า 12">
              <a:extLst>
                <a:ext uri="{FF2B5EF4-FFF2-40B4-BE49-F238E27FC236}">
                  <a16:creationId xmlns:a16="http://schemas.microsoft.com/office/drawing/2014/main" xmlns="" id="{F26DC0B7-6F92-4F05-9A31-72E26198EDBA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56" name="รูปภาพ 13">
              <a:extLst>
                <a:ext uri="{FF2B5EF4-FFF2-40B4-BE49-F238E27FC236}">
                  <a16:creationId xmlns:a16="http://schemas.microsoft.com/office/drawing/2014/main" xmlns="" id="{F5C2E03C-515F-44A3-A250-4BC532A88F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58" name="วงรี 14">
              <a:extLst>
                <a:ext uri="{FF2B5EF4-FFF2-40B4-BE49-F238E27FC236}">
                  <a16:creationId xmlns:a16="http://schemas.microsoft.com/office/drawing/2014/main" xmlns="" id="{512E5FEA-FDE2-42DC-AA13-15FE21300496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11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5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4DBE2FC-4095-4BD2-8BE7-B7F3723E05B4}"/>
              </a:ext>
            </a:extLst>
          </p:cNvPr>
          <p:cNvGrpSpPr/>
          <p:nvPr/>
        </p:nvGrpSpPr>
        <p:grpSpPr>
          <a:xfrm>
            <a:off x="0" y="0"/>
            <a:ext cx="9144000" cy="1866122"/>
            <a:chOff x="0" y="0"/>
            <a:chExt cx="9144000" cy="186612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FB804EC-D7C6-4524-8FDE-D5A997A85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1866122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A5691C7-ED70-475F-B6EC-1B5668E3EFF3}"/>
                </a:ext>
              </a:extLst>
            </p:cNvPr>
            <p:cNvSpPr/>
            <p:nvPr/>
          </p:nvSpPr>
          <p:spPr>
            <a:xfrm>
              <a:off x="197892" y="240563"/>
              <a:ext cx="874821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กิจกรรมต่าง ๆ หากมีเสียงดังเกินไป หรือเกิดขึ้นในเวลาที่ไม่เหมาะสม เช่น เวลาพักผ่อนหรือเวลาที่ต้องการสมาธิ ถือว่าเป็นแหล่งกำเนิดของมลพิษทางเสียง โดยทั่วไปสามารถแบ่งประเภทแหล่งกำเนิดเสียงได้ ดังนี้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B3212F93-C863-46D7-BEC4-CB9F0BAFF82E}"/>
              </a:ext>
            </a:extLst>
          </p:cNvPr>
          <p:cNvGrpSpPr/>
          <p:nvPr/>
        </p:nvGrpSpPr>
        <p:grpSpPr>
          <a:xfrm>
            <a:off x="225188" y="1925233"/>
            <a:ext cx="2852382" cy="641445"/>
            <a:chOff x="1146412" y="2320119"/>
            <a:chExt cx="2852382" cy="64144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C792CB03-8A6A-4A8E-82C7-E332C008D115}"/>
                </a:ext>
              </a:extLst>
            </p:cNvPr>
            <p:cNvSpPr/>
            <p:nvPr/>
          </p:nvSpPr>
          <p:spPr>
            <a:xfrm>
              <a:off x="1146412" y="2320119"/>
              <a:ext cx="2852382" cy="641445"/>
            </a:xfrm>
            <a:prstGeom prst="roundRect">
              <a:avLst/>
            </a:prstGeom>
            <a:solidFill>
              <a:srgbClr val="C7DE7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0E46420-501A-4349-B38F-FE961ED1E60F}"/>
                </a:ext>
              </a:extLst>
            </p:cNvPr>
            <p:cNvSpPr/>
            <p:nvPr/>
          </p:nvSpPr>
          <p:spPr>
            <a:xfrm>
              <a:off x="1260385" y="2438344"/>
              <a:ext cx="262443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เสียงจากชีวิตประจำวัน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670AF67-55CB-415E-9E2D-11E6FD57D4DD}"/>
              </a:ext>
            </a:extLst>
          </p:cNvPr>
          <p:cNvGrpSpPr/>
          <p:nvPr/>
        </p:nvGrpSpPr>
        <p:grpSpPr>
          <a:xfrm>
            <a:off x="6066428" y="1925232"/>
            <a:ext cx="2574572" cy="641445"/>
            <a:chOff x="6066428" y="1925232"/>
            <a:chExt cx="2574572" cy="64144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8829F33F-39B9-4BC8-BFA0-D345A6FBCFC3}"/>
                </a:ext>
              </a:extLst>
            </p:cNvPr>
            <p:cNvSpPr/>
            <p:nvPr/>
          </p:nvSpPr>
          <p:spPr>
            <a:xfrm>
              <a:off x="6066428" y="1925232"/>
              <a:ext cx="2574572" cy="641445"/>
            </a:xfrm>
            <a:prstGeom prst="roundRect">
              <a:avLst/>
            </a:prstGeom>
            <a:solidFill>
              <a:srgbClr val="E8D5E8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8CDAAFE1-0122-4919-8C53-B2B252EB709C}"/>
                </a:ext>
              </a:extLst>
            </p:cNvPr>
            <p:cNvSpPr/>
            <p:nvPr/>
          </p:nvSpPr>
          <p:spPr>
            <a:xfrm>
              <a:off x="6154422" y="2022714"/>
              <a:ext cx="248657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 เสียงจากสถานบันเทิง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67C6EE6-DFDD-4343-8FDF-08E63EB58C2B}"/>
              </a:ext>
            </a:extLst>
          </p:cNvPr>
          <p:cNvGrpSpPr/>
          <p:nvPr/>
        </p:nvGrpSpPr>
        <p:grpSpPr>
          <a:xfrm>
            <a:off x="3460422" y="1925232"/>
            <a:ext cx="2223154" cy="641445"/>
            <a:chOff x="3460422" y="1925232"/>
            <a:chExt cx="2223154" cy="64144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8A640F9B-7F48-4E06-B56E-15ACEE139378}"/>
                </a:ext>
              </a:extLst>
            </p:cNvPr>
            <p:cNvSpPr/>
            <p:nvPr/>
          </p:nvSpPr>
          <p:spPr>
            <a:xfrm>
              <a:off x="3460422" y="1925232"/>
              <a:ext cx="2223154" cy="641445"/>
            </a:xfrm>
            <a:prstGeom prst="roundRect">
              <a:avLst/>
            </a:prstGeom>
            <a:solidFill>
              <a:srgbClr val="D9EFE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FD7070A6-D301-4130-95EB-0245A461DEAB}"/>
                </a:ext>
              </a:extLst>
            </p:cNvPr>
            <p:cNvSpPr/>
            <p:nvPr/>
          </p:nvSpPr>
          <p:spPr>
            <a:xfrm>
              <a:off x="3577175" y="2022714"/>
              <a:ext cx="198964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 เสียงจากโรงงาน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57D7E29-FB7C-443F-991C-B6E09DCD8B7B}"/>
              </a:ext>
            </a:extLst>
          </p:cNvPr>
          <p:cNvGrpSpPr/>
          <p:nvPr/>
        </p:nvGrpSpPr>
        <p:grpSpPr>
          <a:xfrm>
            <a:off x="1882643" y="2787555"/>
            <a:ext cx="2389862" cy="641445"/>
            <a:chOff x="1882643" y="2787555"/>
            <a:chExt cx="2389862" cy="64144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BF0860FC-71B0-46C5-9EC2-78346C5F948C}"/>
                </a:ext>
              </a:extLst>
            </p:cNvPr>
            <p:cNvSpPr/>
            <p:nvPr/>
          </p:nvSpPr>
          <p:spPr>
            <a:xfrm>
              <a:off x="1882643" y="2787555"/>
              <a:ext cx="2389861" cy="641445"/>
            </a:xfrm>
            <a:prstGeom prst="roundRect">
              <a:avLst/>
            </a:prstGeom>
            <a:solidFill>
              <a:srgbClr val="FAC8C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66957C29-38F2-42CB-97C2-96B8A1011EE6}"/>
                </a:ext>
              </a:extLst>
            </p:cNvPr>
            <p:cNvSpPr/>
            <p:nvPr/>
          </p:nvSpPr>
          <p:spPr>
            <a:xfrm>
              <a:off x="1984699" y="2880887"/>
              <a:ext cx="228780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 เสียงจากการจราจร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93EEFF3-3C84-4DC3-AA79-AD85754DDE89}"/>
              </a:ext>
            </a:extLst>
          </p:cNvPr>
          <p:cNvGrpSpPr/>
          <p:nvPr/>
        </p:nvGrpSpPr>
        <p:grpSpPr>
          <a:xfrm>
            <a:off x="4871497" y="2787555"/>
            <a:ext cx="2574572" cy="641445"/>
            <a:chOff x="4871497" y="2787555"/>
            <a:chExt cx="2574572" cy="64144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6BF8C03E-0191-4228-A0D1-52BE4B4DB89A}"/>
                </a:ext>
              </a:extLst>
            </p:cNvPr>
            <p:cNvSpPr/>
            <p:nvPr/>
          </p:nvSpPr>
          <p:spPr>
            <a:xfrm>
              <a:off x="4871497" y="2787555"/>
              <a:ext cx="2574572" cy="641445"/>
            </a:xfrm>
            <a:prstGeom prst="roundRect">
              <a:avLst/>
            </a:prstGeom>
            <a:solidFill>
              <a:srgbClr val="FED4A4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7CE39B60-4BD6-427C-B6C4-96B7F18BEF87}"/>
                </a:ext>
              </a:extLst>
            </p:cNvPr>
            <p:cNvSpPr/>
            <p:nvPr/>
          </p:nvSpPr>
          <p:spPr>
            <a:xfrm>
              <a:off x="4968841" y="2871775"/>
              <a:ext cx="242887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 เสียงจากการก่อสร้าง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1C3444A-7EC5-48C8-90CE-6954CAF05A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54"/>
          <a:stretch/>
        </p:blipFill>
        <p:spPr>
          <a:xfrm>
            <a:off x="6142274" y="3429000"/>
            <a:ext cx="2359892" cy="366798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67CD588-4222-4EA2-90D3-191FECF03A03}"/>
              </a:ext>
            </a:extLst>
          </p:cNvPr>
          <p:cNvGrpSpPr/>
          <p:nvPr/>
        </p:nvGrpSpPr>
        <p:grpSpPr>
          <a:xfrm>
            <a:off x="-80425" y="3394995"/>
            <a:ext cx="7315199" cy="3016156"/>
            <a:chOff x="-80425" y="3394995"/>
            <a:chExt cx="7315199" cy="301615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9405A8C7-8F4B-427B-B5A6-211324503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0425" y="3394995"/>
              <a:ext cx="7315199" cy="3016156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34D0B2CC-3B96-4B83-A2C2-89C559B42942}"/>
                </a:ext>
              </a:extLst>
            </p:cNvPr>
            <p:cNvSpPr/>
            <p:nvPr/>
          </p:nvSpPr>
          <p:spPr>
            <a:xfrm>
              <a:off x="1232452" y="3952220"/>
              <a:ext cx="4950536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เราสามารถลดหรือหลีกเลี่ยงการกระทำ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ให้เกิดมลพิษทางเสียงได้ไม่ยาก โดยการพิจารณา</a:t>
              </a:r>
            </a:p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ว่า เสียงที่เราจะทำให้เกิดขึ้นเป็นสาเหตุให้ผู้อื่นเดือดร้อนหรือไม่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87820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B0FAAC4-4238-4FEF-A4CE-2004CE4FA7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" b="-202"/>
          <a:stretch/>
        </p:blipFill>
        <p:spPr>
          <a:xfrm>
            <a:off x="697565" y="682388"/>
            <a:ext cx="7748870" cy="572275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E78479A-F186-4C9F-B8CC-B2E5438F2413}"/>
              </a:ext>
            </a:extLst>
          </p:cNvPr>
          <p:cNvGrpSpPr/>
          <p:nvPr/>
        </p:nvGrpSpPr>
        <p:grpSpPr>
          <a:xfrm>
            <a:off x="1050878" y="95536"/>
            <a:ext cx="7274256" cy="586852"/>
            <a:chOff x="1050878" y="95536"/>
            <a:chExt cx="7274256" cy="58685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593D24C2-3402-42B8-8418-931B5A021ECD}"/>
                </a:ext>
              </a:extLst>
            </p:cNvPr>
            <p:cNvSpPr/>
            <p:nvPr/>
          </p:nvSpPr>
          <p:spPr>
            <a:xfrm>
              <a:off x="1050878" y="95536"/>
              <a:ext cx="7274256" cy="547932"/>
            </a:xfrm>
            <a:prstGeom prst="roundRect">
              <a:avLst/>
            </a:prstGeom>
            <a:solidFill>
              <a:srgbClr val="FFDE6A"/>
            </a:solidFill>
            <a:ln>
              <a:noFill/>
            </a:ln>
            <a:effectLst>
              <a:outerShdw dist="38100" dir="2700000" algn="tl" rotWithShape="0">
                <a:srgbClr val="8BD0BE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16DC62B6-99D1-4617-9AB1-A5A9DEAAE22E}"/>
                </a:ext>
              </a:extLst>
            </p:cNvPr>
            <p:cNvSpPr/>
            <p:nvPr/>
          </p:nvSpPr>
          <p:spPr>
            <a:xfrm>
              <a:off x="1050878" y="159168"/>
              <a:ext cx="72742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th-TH" sz="2800" b="1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ตัวอย่างกิจกรรมและเวลาที่ไม่ควรทำกิจกรรมที่ก่อให้เกิดมลพิษทางเสียง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951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raffic_jam_sound_effect_HkA7aCKAcx0">
            <a:hlinkClick r:id="" action="ppaction://media"/>
            <a:extLst>
              <a:ext uri="{FF2B5EF4-FFF2-40B4-BE49-F238E27FC236}">
                <a16:creationId xmlns:a16="http://schemas.microsoft.com/office/drawing/2014/main" xmlns="" id="{66DAC278-1A01-4467-A1F3-5422585F6F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80" end="96598.312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09202" y="581412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6CBA86-10B2-4F12-896B-5F358E52B7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7065"/>
          <a:stretch/>
        </p:blipFill>
        <p:spPr>
          <a:xfrm>
            <a:off x="-51869" y="0"/>
            <a:ext cx="9247737" cy="6858000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33506AD0-6991-432B-BF15-ED20985C8E74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EDCCE320-5B1D-47F7-BC13-D6D6D71D6CEC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4BA6DD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BBCA9132-32F3-480E-A530-AE4E7D2BDCB5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xmlns="" id="{C9E60DA7-4AD7-495E-8980-4A2572C0DACB}"/>
              </a:ext>
            </a:extLst>
          </p:cNvPr>
          <p:cNvGrpSpPr/>
          <p:nvPr/>
        </p:nvGrpSpPr>
        <p:grpSpPr>
          <a:xfrm>
            <a:off x="8792" y="6155443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xmlns="" id="{4AB3051E-1F81-4AE0-A774-2F09E22CE375}"/>
                </a:ext>
              </a:extLst>
            </p:cNvPr>
            <p:cNvSpPr/>
            <p:nvPr userDrawn="1"/>
          </p:nvSpPr>
          <p:spPr>
            <a:xfrm>
              <a:off x="1552718" y="424182"/>
              <a:ext cx="5303800" cy="933571"/>
            </a:xfrm>
            <a:prstGeom prst="rect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:a16="http://schemas.microsoft.com/office/drawing/2014/main" xmlns="" id="{D50B9ECE-6FA0-44F8-871D-C81BB69F80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:a16="http://schemas.microsoft.com/office/drawing/2014/main" xmlns="" id="{AD9DA1F3-819B-4DFF-817F-0D0B2C1ED59E}"/>
                </a:ext>
              </a:extLst>
            </p:cNvPr>
            <p:cNvSpPr/>
            <p:nvPr userDrawn="1"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A6DD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3120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>
            <a:extLst>
              <a:ext uri="{FF2B5EF4-FFF2-40B4-BE49-F238E27FC236}">
                <a16:creationId xmlns:a16="http://schemas.microsoft.com/office/drawing/2014/main" xmlns="" id="{44B0C0C1-BDD4-4E8E-B642-BB5DF809855A}"/>
              </a:ext>
            </a:extLst>
          </p:cNvPr>
          <p:cNvSpPr txBox="1">
            <a:spLocks/>
          </p:cNvSpPr>
          <p:nvPr/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753F1A3-0EF8-4CF7-A0D7-97B60401BD06}" type="datetime1">
              <a:rPr lang="th-TH" smtClean="0"/>
              <a:pPr/>
              <a:t>23/12/62</a:t>
            </a:fld>
            <a:endParaRPr lang="th-TH"/>
          </a:p>
        </p:txBody>
      </p:sp>
      <p:sp>
        <p:nvSpPr>
          <p:cNvPr id="10" name="Google Shape;55;p4">
            <a:extLst>
              <a:ext uri="{FF2B5EF4-FFF2-40B4-BE49-F238E27FC236}">
                <a16:creationId xmlns:a16="http://schemas.microsoft.com/office/drawing/2014/main" xmlns="" id="{061DB59D-08CD-45A0-B82F-1BFBCCAB7451}"/>
              </a:ext>
            </a:extLst>
          </p:cNvPr>
          <p:cNvSpPr/>
          <p:nvPr/>
        </p:nvSpPr>
        <p:spPr>
          <a:xfrm>
            <a:off x="8458200" y="6210603"/>
            <a:ext cx="620156" cy="606237"/>
          </a:xfrm>
          <a:prstGeom prst="ellipse">
            <a:avLst/>
          </a:prstGeom>
          <a:solidFill>
            <a:srgbClr val="4BA6DD"/>
          </a:solidFill>
          <a:ln w="19050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Sarabun"/>
              <a:cs typeface="TH Sarabun New" panose="020B0500040200020003" pitchFamily="34" charset="-34"/>
              <a:sym typeface="Sarabun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8674EC4F-7BF3-40BE-BC23-2A8A697C7A0C}"/>
              </a:ext>
            </a:extLst>
          </p:cNvPr>
          <p:cNvSpPr txBox="1">
            <a:spLocks/>
          </p:cNvSpPr>
          <p:nvPr/>
        </p:nvSpPr>
        <p:spPr>
          <a:xfrm>
            <a:off x="8242942" y="6285730"/>
            <a:ext cx="1050672" cy="454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32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075577-1048-4332-B841-95528600E26E}" type="slidenum">
              <a:rPr kumimoji="0" lang="th-TH" sz="3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th-TH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NiramitIT๙" panose="02000506000000020004" pitchFamily="2" charset="-34"/>
              <a:ea typeface="+mn-ea"/>
              <a:cs typeface="TH NiramitIT๙" panose="02000506000000020004" pitchFamily="2" charset="-34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8F54BF11-D980-4F71-8CDF-E832EDD33DAE}"/>
              </a:ext>
            </a:extLst>
          </p:cNvPr>
          <p:cNvGrpSpPr/>
          <p:nvPr/>
        </p:nvGrpSpPr>
        <p:grpSpPr>
          <a:xfrm>
            <a:off x="164137" y="621380"/>
            <a:ext cx="8815726" cy="5371041"/>
            <a:chOff x="0" y="630258"/>
            <a:chExt cx="8815726" cy="5371041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xmlns="" id="{FC8F4E13-9107-4019-A77C-A1EBE492DC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3395" b="6448"/>
            <a:stretch/>
          </p:blipFill>
          <p:spPr>
            <a:xfrm>
              <a:off x="0" y="630258"/>
              <a:ext cx="8815726" cy="537104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C3B4F274-732F-4A43-86FF-F41BC2228EA6}"/>
                </a:ext>
              </a:extLst>
            </p:cNvPr>
            <p:cNvSpPr/>
            <p:nvPr/>
          </p:nvSpPr>
          <p:spPr>
            <a:xfrm>
              <a:off x="1493213" y="5482129"/>
              <a:ext cx="5743852" cy="443883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2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การลดมลพิษทางเสียงจากแหล่งกำเนิด ตัวกลางเสียง และผู้รับเสียง</a:t>
              </a:r>
              <a:endParaRPr lang="en-US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53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310C6A9-F688-4CD3-B620-4135F389069B}"/>
              </a:ext>
            </a:extLst>
          </p:cNvPr>
          <p:cNvGrpSpPr/>
          <p:nvPr/>
        </p:nvGrpSpPr>
        <p:grpSpPr>
          <a:xfrm>
            <a:off x="0" y="1994829"/>
            <a:ext cx="9144000" cy="967263"/>
            <a:chOff x="0" y="2180359"/>
            <a:chExt cx="9144000" cy="96726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C941F81-F8FB-42B5-9771-461F2271A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3426" b="98148" l="1433" r="98925">
                          <a14:foregroundMark x1="11259" y1="22685" x2="5988" y2="17130"/>
                          <a14:foregroundMark x1="5988" y1="17130" x2="4504" y2="62963"/>
                          <a14:foregroundMark x1="4504" y1="62963" x2="11975" y2="78241"/>
                          <a14:foregroundMark x1="11975" y1="78241" x2="1586" y2="89815"/>
                          <a14:foregroundMark x1="88127" y1="25926" x2="94371" y2="25463"/>
                          <a14:foregroundMark x1="94371" y1="25463" x2="96418" y2="70370"/>
                          <a14:foregroundMark x1="96418" y1="70370" x2="91402" y2="86111"/>
                          <a14:foregroundMark x1="91402" y1="86111" x2="87922" y2="81481"/>
                          <a14:foregroundMark x1="93961" y1="20833" x2="98976" y2="57870"/>
                          <a14:foregroundMark x1="94166" y1="18056" x2="95189" y2="14352"/>
                          <a14:foregroundMark x1="95189" y1="55093" x2="93142" y2="98148"/>
                          <a14:foregroundMark x1="93142" y1="98148" x2="92375" y2="9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8"/>
            <a:stretch/>
          </p:blipFill>
          <p:spPr>
            <a:xfrm>
              <a:off x="0" y="2180359"/>
              <a:ext cx="9144000" cy="96726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C6176AE-B0F4-4F6A-A737-CC2DB9C09A56}"/>
                </a:ext>
              </a:extLst>
            </p:cNvPr>
            <p:cNvSpPr txBox="1"/>
            <p:nvPr/>
          </p:nvSpPr>
          <p:spPr>
            <a:xfrm>
              <a:off x="1061112" y="2415096"/>
              <a:ext cx="7021773" cy="5693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1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แบบทดสอบปรนัยเพื่อพัฒนาทักษะกระบวนการทางวิทยาศาสตร์</a:t>
              </a:r>
              <a:endParaRPr lang="en-US" sz="31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4F7A05E-F5FB-47CD-B386-11DA41798145}"/>
              </a:ext>
            </a:extLst>
          </p:cNvPr>
          <p:cNvGrpSpPr/>
          <p:nvPr/>
        </p:nvGrpSpPr>
        <p:grpSpPr>
          <a:xfrm>
            <a:off x="0" y="3144209"/>
            <a:ext cx="9144000" cy="1022728"/>
            <a:chOff x="0" y="3144209"/>
            <a:chExt cx="9144000" cy="10227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0DF1C996-CCCE-43CD-B48B-D27A38944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87"/>
            <a:stretch/>
          </p:blipFill>
          <p:spPr>
            <a:xfrm>
              <a:off x="0" y="3144209"/>
              <a:ext cx="9144000" cy="1022728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587C138-BAA3-4546-84AC-34EA5FF85A29}"/>
                </a:ext>
              </a:extLst>
            </p:cNvPr>
            <p:cNvSpPr txBox="1"/>
            <p:nvPr/>
          </p:nvSpPr>
          <p:spPr>
            <a:xfrm>
              <a:off x="1898036" y="3277263"/>
              <a:ext cx="534792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36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หน่วยการเรียนรู้ที่ ๕ เสียงและการได้ยิน</a:t>
              </a:r>
              <a:endPara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84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xmlns="" id="{EEBAFF75-933D-4A80-8BD3-5ADBCA490D6B}"/>
              </a:ext>
            </a:extLst>
          </p:cNvPr>
          <p:cNvSpPr/>
          <p:nvPr/>
        </p:nvSpPr>
        <p:spPr>
          <a:xfrm>
            <a:off x="1776017" y="278972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13A9EE3-550A-43DC-B713-22CE845B6D46}"/>
              </a:ext>
            </a:extLst>
          </p:cNvPr>
          <p:cNvSpPr/>
          <p:nvPr/>
        </p:nvSpPr>
        <p:spPr>
          <a:xfrm>
            <a:off x="1776017" y="199696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25FE8023-0C76-407C-8DE7-998EC535BEAF}"/>
              </a:ext>
            </a:extLst>
          </p:cNvPr>
          <p:cNvSpPr/>
          <p:nvPr/>
        </p:nvSpPr>
        <p:spPr>
          <a:xfrm>
            <a:off x="1778690" y="1226241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4F820110-5D03-4499-A0E1-D0ED92DD7519}"/>
              </a:ext>
            </a:extLst>
          </p:cNvPr>
          <p:cNvSpPr/>
          <p:nvPr/>
        </p:nvSpPr>
        <p:spPr>
          <a:xfrm>
            <a:off x="1781612" y="122141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75EC82CE-065B-44E1-8A22-9BE89BBA3D73}"/>
              </a:ext>
            </a:extLst>
          </p:cNvPr>
          <p:cNvSpPr/>
          <p:nvPr/>
        </p:nvSpPr>
        <p:spPr>
          <a:xfrm>
            <a:off x="1776017" y="357817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EA4811A-619B-4E06-98F3-E881A11885B2}"/>
              </a:ext>
            </a:extLst>
          </p:cNvPr>
          <p:cNvSpPr/>
          <p:nvPr/>
        </p:nvSpPr>
        <p:spPr>
          <a:xfrm>
            <a:off x="1616923" y="445599"/>
            <a:ext cx="72442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ข้อใดเรียงลำดับตัวกลางที่เสียงเคลื่อนที่ผ่านได้ดีที่สุดไปน้อยที่สุด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27BF842-93DB-4EB1-AE14-B7000E439B9E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แก๊ส 	 ของเหลว 	ของแข็ง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324C2E9-CC59-4712-ADE4-7872DF0CE632}"/>
              </a:ext>
            </a:extLst>
          </p:cNvPr>
          <p:cNvSpPr/>
          <p:nvPr/>
        </p:nvSpPr>
        <p:spPr>
          <a:xfrm>
            <a:off x="2286555" y="2022731"/>
            <a:ext cx="29322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ของเหลว ของแข็ง 	แก๊ส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C753CF84-C5BE-4C3E-A96D-D1D115AB9C74}"/>
              </a:ext>
            </a:extLst>
          </p:cNvPr>
          <p:cNvSpPr/>
          <p:nvPr/>
        </p:nvSpPr>
        <p:spPr>
          <a:xfrm>
            <a:off x="2286555" y="2822004"/>
            <a:ext cx="29322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ของแข็ง   ของเหลว 	แก๊ส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B4D0DD3-77C7-4DF2-B083-49F46722F28F}"/>
              </a:ext>
            </a:extLst>
          </p:cNvPr>
          <p:cNvSpPr/>
          <p:nvPr/>
        </p:nvSpPr>
        <p:spPr>
          <a:xfrm>
            <a:off x="2293003" y="3604223"/>
            <a:ext cx="330571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ของเหลว  แก๊ส 		ของแข็ง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2868DD0-C575-48BC-AC03-75CEFEF37C6E}"/>
              </a:ext>
            </a:extLst>
          </p:cNvPr>
          <p:cNvGrpSpPr/>
          <p:nvPr/>
        </p:nvGrpSpPr>
        <p:grpSpPr>
          <a:xfrm>
            <a:off x="457796" y="4125468"/>
            <a:ext cx="8686204" cy="2111776"/>
            <a:chOff x="457796" y="4125468"/>
            <a:chExt cx="8686204" cy="2111776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4D89CBF-51FE-4C52-B551-B85E33CB3AD6}"/>
                </a:ext>
              </a:extLst>
            </p:cNvPr>
            <p:cNvGrpSpPr/>
            <p:nvPr/>
          </p:nvGrpSpPr>
          <p:grpSpPr>
            <a:xfrm>
              <a:off x="457796" y="4125468"/>
              <a:ext cx="8686204" cy="2111776"/>
              <a:chOff x="457796" y="4125468"/>
              <a:chExt cx="8686204" cy="2111776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xmlns="" id="{1B759135-F34F-4DCF-8A4E-DB97C0128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57796" y="4125468"/>
                <a:ext cx="8686204" cy="2111776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B98AD956-2B88-4B8D-B36E-74EA747E0DBD}"/>
                  </a:ext>
                </a:extLst>
              </p:cNvPr>
              <p:cNvSpPr/>
              <p:nvPr/>
            </p:nvSpPr>
            <p:spPr>
              <a:xfrm>
                <a:off x="1036522" y="4753798"/>
                <a:ext cx="7528752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เสียงเคลื่อนที่ผ่านตัวกลางที่เป็นของแข็งได้ดีที่สุด รองลงมา คือ ของเหลว และแก๊ส ตามลำดับ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E7964027-A06F-4260-9600-97E764066764}"/>
                </a:ext>
              </a:extLst>
            </p:cNvPr>
            <p:cNvSpPr/>
            <p:nvPr/>
          </p:nvSpPr>
          <p:spPr>
            <a:xfrm>
              <a:off x="1675036" y="469014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C9A773D6-C1D6-413B-9098-D1CC6A656643}"/>
                </a:ext>
              </a:extLst>
            </p:cNvPr>
            <p:cNvSpPr/>
            <p:nvPr/>
          </p:nvSpPr>
          <p:spPr>
            <a:xfrm>
              <a:off x="1677958" y="468531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8F1DC58-9285-47DE-87ED-C7BB4863F011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B1024BDE-2E47-4F86-87C7-65CE20A32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B495B29C-7A74-44EB-AA4E-2320D3AE7FEE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D4995D1C-D71F-407B-BC8D-9F44C390DE7F}"/>
                </a:ext>
              </a:extLst>
            </p:cNvPr>
            <p:cNvSpPr txBox="1"/>
            <p:nvPr/>
          </p:nvSpPr>
          <p:spPr>
            <a:xfrm>
              <a:off x="921360" y="227882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9701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val 50">
            <a:extLst>
              <a:ext uri="{FF2B5EF4-FFF2-40B4-BE49-F238E27FC236}">
                <a16:creationId xmlns:a16="http://schemas.microsoft.com/office/drawing/2014/main" xmlns="" id="{09065FDA-FE04-4953-A743-3AC4D4BB4D29}"/>
              </a:ext>
            </a:extLst>
          </p:cNvPr>
          <p:cNvSpPr/>
          <p:nvPr/>
        </p:nvSpPr>
        <p:spPr>
          <a:xfrm>
            <a:off x="1765079" y="278724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0644466D-B203-4DD8-BFF5-D3E5EDF2C0E3}"/>
              </a:ext>
            </a:extLst>
          </p:cNvPr>
          <p:cNvSpPr/>
          <p:nvPr/>
        </p:nvSpPr>
        <p:spPr>
          <a:xfrm>
            <a:off x="1765079" y="199448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1680D7DA-E390-4123-9F76-41B8BB48DDE5}"/>
              </a:ext>
            </a:extLst>
          </p:cNvPr>
          <p:cNvSpPr/>
          <p:nvPr/>
        </p:nvSpPr>
        <p:spPr>
          <a:xfrm>
            <a:off x="1767752" y="122375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3DDD33E0-071A-488F-9D3A-B66C9314A8E1}"/>
              </a:ext>
            </a:extLst>
          </p:cNvPr>
          <p:cNvSpPr/>
          <p:nvPr/>
        </p:nvSpPr>
        <p:spPr>
          <a:xfrm>
            <a:off x="1770674" y="121893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EEE8F65C-03D6-41BB-8DA9-968F574C42B5}"/>
              </a:ext>
            </a:extLst>
          </p:cNvPr>
          <p:cNvSpPr/>
          <p:nvPr/>
        </p:nvSpPr>
        <p:spPr>
          <a:xfrm>
            <a:off x="1765079" y="357569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F32FD16-F08F-4F6D-8D8A-B4FB667486E9}"/>
              </a:ext>
            </a:extLst>
          </p:cNvPr>
          <p:cNvSpPr/>
          <p:nvPr/>
        </p:nvSpPr>
        <p:spPr>
          <a:xfrm>
            <a:off x="2286555" y="3621678"/>
            <a:ext cx="1274709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D6D39A9-EE45-4A6F-8B74-ABD10E1B8A20}"/>
              </a:ext>
            </a:extLst>
          </p:cNvPr>
          <p:cNvSpPr/>
          <p:nvPr/>
        </p:nvSpPr>
        <p:spPr>
          <a:xfrm>
            <a:off x="2293002" y="2800124"/>
            <a:ext cx="784190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A32F731-F44E-4D25-9416-71A1862833D7}"/>
              </a:ext>
            </a:extLst>
          </p:cNvPr>
          <p:cNvSpPr/>
          <p:nvPr/>
        </p:nvSpPr>
        <p:spPr>
          <a:xfrm>
            <a:off x="2293002" y="2022730"/>
            <a:ext cx="877163" cy="456318"/>
          </a:xfrm>
          <a:prstGeom prst="rect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87B2E8D-957B-4043-BBEB-75E1A1CE75F5}"/>
              </a:ext>
            </a:extLst>
          </p:cNvPr>
          <p:cNvSpPr/>
          <p:nvPr/>
        </p:nvSpPr>
        <p:spPr>
          <a:xfrm>
            <a:off x="1592125" y="403715"/>
            <a:ext cx="7420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ตัวกลางต่อไปนี้ ตัวกลางใดที่เสียงเคลื่อนที่ผ่านด้วยความเร็วสูงสุด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D39B403-9805-466E-AE15-414A024B7102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พื้นดิน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A2B941A-ECAC-4900-AB2E-5806D27D5444}"/>
              </a:ext>
            </a:extLst>
          </p:cNvPr>
          <p:cNvSpPr/>
          <p:nvPr/>
        </p:nvSpPr>
        <p:spPr>
          <a:xfrm>
            <a:off x="2286555" y="2022731"/>
            <a:ext cx="8771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อากาศ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EAB46C88-FA36-4AEF-82E4-1C5674BB5149}"/>
              </a:ext>
            </a:extLst>
          </p:cNvPr>
          <p:cNvSpPr/>
          <p:nvPr/>
        </p:nvSpPr>
        <p:spPr>
          <a:xfrm>
            <a:off x="2286555" y="2822004"/>
            <a:ext cx="7841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น้ำมัน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D78064F-C0CC-4738-8F41-8559ECE26789}"/>
              </a:ext>
            </a:extLst>
          </p:cNvPr>
          <p:cNvSpPr/>
          <p:nvPr/>
        </p:nvSpPr>
        <p:spPr>
          <a:xfrm>
            <a:off x="2293003" y="3604223"/>
            <a:ext cx="12747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สุญญากาศ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xmlns="" id="{F08494A6-684D-4FE4-B887-D93D83E62FDC}"/>
              </a:ext>
            </a:extLst>
          </p:cNvPr>
          <p:cNvCxnSpPr/>
          <p:nvPr/>
        </p:nvCxnSpPr>
        <p:spPr>
          <a:xfrm flipV="1">
            <a:off x="3170165" y="2257332"/>
            <a:ext cx="1890177" cy="7280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99B5393-9738-4397-A829-BA3B8A78CE1C}"/>
              </a:ext>
            </a:extLst>
          </p:cNvPr>
          <p:cNvGrpSpPr/>
          <p:nvPr/>
        </p:nvGrpSpPr>
        <p:grpSpPr>
          <a:xfrm>
            <a:off x="5060342" y="1968987"/>
            <a:ext cx="1026559" cy="562988"/>
            <a:chOff x="6080811" y="1528612"/>
            <a:chExt cx="1305935" cy="56298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xmlns="" id="{AF7A5206-C40E-40A9-8072-EBE9ED8701CB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F87CDF4-0583-48CB-9C41-9129EC14F57F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แก๊ส</a:t>
              </a:r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xmlns="" id="{2090D625-046D-4FB1-AC11-2B6BA917D56F}"/>
              </a:ext>
            </a:extLst>
          </p:cNvPr>
          <p:cNvCxnSpPr/>
          <p:nvPr/>
        </p:nvCxnSpPr>
        <p:spPr>
          <a:xfrm flipV="1">
            <a:off x="3084396" y="3045184"/>
            <a:ext cx="1890177" cy="7280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EDC3A3E-7DA6-4768-A9C8-AB92097A6BF9}"/>
              </a:ext>
            </a:extLst>
          </p:cNvPr>
          <p:cNvGrpSpPr/>
          <p:nvPr/>
        </p:nvGrpSpPr>
        <p:grpSpPr>
          <a:xfrm>
            <a:off x="4974573" y="2756839"/>
            <a:ext cx="1371632" cy="993875"/>
            <a:chOff x="6080811" y="1528612"/>
            <a:chExt cx="1305935" cy="993875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3E7B50F7-A5F8-4982-8B46-A8ADAD3EEF35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B3636FAE-E075-4B68-BD77-75F581087B9B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ของเหลว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6B4E00CA-883B-43A4-ADFB-4A077A000BF0}"/>
              </a:ext>
            </a:extLst>
          </p:cNvPr>
          <p:cNvGrpSpPr/>
          <p:nvPr/>
        </p:nvGrpSpPr>
        <p:grpSpPr>
          <a:xfrm>
            <a:off x="4966565" y="3581355"/>
            <a:ext cx="3385861" cy="2286537"/>
            <a:chOff x="6080811" y="1528612"/>
            <a:chExt cx="1305935" cy="2286537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661B33DB-E37D-485E-86AB-F38747306916}"/>
                </a:ext>
              </a:extLst>
            </p:cNvPr>
            <p:cNvSpPr/>
            <p:nvPr/>
          </p:nvSpPr>
          <p:spPr>
            <a:xfrm>
              <a:off x="6087981" y="1528612"/>
              <a:ext cx="1277329" cy="523219"/>
            </a:xfrm>
            <a:prstGeom prst="roundRect">
              <a:avLst/>
            </a:prstGeom>
            <a:noFill/>
            <a:ln w="28575">
              <a:solidFill>
                <a:srgbClr val="F57B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7D53B4C-05E2-4EE6-AB54-7F4B92A88FC7}"/>
                </a:ext>
              </a:extLst>
            </p:cNvPr>
            <p:cNvSpPr txBox="1"/>
            <p:nvPr/>
          </p:nvSpPr>
          <p:spPr>
            <a:xfrm>
              <a:off x="6080811" y="1568380"/>
              <a:ext cx="130593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เสียงไม่สามารถเคลื่อนที่ในอากาศ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xmlns="" id="{EE9FFF8A-40C5-4875-BA6F-A9D52EB26A84}"/>
              </a:ext>
            </a:extLst>
          </p:cNvPr>
          <p:cNvCxnSpPr>
            <a:cxnSpLocks/>
          </p:cNvCxnSpPr>
          <p:nvPr/>
        </p:nvCxnSpPr>
        <p:spPr>
          <a:xfrm>
            <a:off x="3567711" y="3863968"/>
            <a:ext cx="1414393" cy="0"/>
          </a:xfrm>
          <a:prstGeom prst="straightConnector1">
            <a:avLst/>
          </a:prstGeom>
          <a:ln w="28575">
            <a:solidFill>
              <a:srgbClr val="F57BC4"/>
            </a:solidFill>
            <a:headEnd type="oval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AA3D698-6F27-4B7B-8852-7AC45EB31B12}"/>
              </a:ext>
            </a:extLst>
          </p:cNvPr>
          <p:cNvGrpSpPr/>
          <p:nvPr/>
        </p:nvGrpSpPr>
        <p:grpSpPr>
          <a:xfrm>
            <a:off x="489452" y="4095451"/>
            <a:ext cx="8654548" cy="2182519"/>
            <a:chOff x="489452" y="4095451"/>
            <a:chExt cx="8654548" cy="218251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9BC0B84-B0FE-4624-9C11-C552B6CD1BEE}"/>
                </a:ext>
              </a:extLst>
            </p:cNvPr>
            <p:cNvGrpSpPr/>
            <p:nvPr/>
          </p:nvGrpSpPr>
          <p:grpSpPr>
            <a:xfrm>
              <a:off x="489452" y="4095451"/>
              <a:ext cx="8654548" cy="2182519"/>
              <a:chOff x="489452" y="4095451"/>
              <a:chExt cx="8654548" cy="2182519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xmlns="" id="{0B2DD7E6-883B-4B46-A6D2-D36A9AEF3F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89452" y="4095451"/>
                <a:ext cx="8654548" cy="2182519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9255A57B-ECE2-4412-A83E-6113043ACAAE}"/>
                  </a:ext>
                </a:extLst>
              </p:cNvPr>
              <p:cNvSpPr/>
              <p:nvPr/>
            </p:nvSpPr>
            <p:spPr>
              <a:xfrm>
                <a:off x="1142688" y="4799238"/>
                <a:ext cx="7348075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เสียงเคลื่อนที่ผ่านตัวกลางที่เป็นของแข็งได้ดีที่สุด ดังนั้น ตัวกลางที่เสียงเคลื่อนที่ผ่านด้วยความเร็วสูงสุดในข้อนี้ คือ พื้นดิน</a:t>
                </a:r>
              </a:p>
            </p:txBody>
          </p: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xmlns="" id="{D1FCBA4E-870A-4612-AC2C-0B8BC6FF9B2D}"/>
                </a:ext>
              </a:extLst>
            </p:cNvPr>
            <p:cNvSpPr/>
            <p:nvPr/>
          </p:nvSpPr>
          <p:spPr>
            <a:xfrm>
              <a:off x="1826433" y="4729465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B0F41E25-08C8-46F7-9486-87CE380281D3}"/>
                </a:ext>
              </a:extLst>
            </p:cNvPr>
            <p:cNvSpPr/>
            <p:nvPr/>
          </p:nvSpPr>
          <p:spPr>
            <a:xfrm>
              <a:off x="1829355" y="472464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C285DF62-1BBC-4A1E-AC1C-F0D08D40704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xmlns="" id="{166651F0-6FEF-449B-9B6C-C92063F5F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xmlns="" id="{CCDEE292-418C-45D6-87E6-C1077A84062D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9899B307-E228-4FC6-B8EF-415D82A492D8}"/>
                </a:ext>
              </a:extLst>
            </p:cNvPr>
            <p:cNvSpPr txBox="1"/>
            <p:nvPr/>
          </p:nvSpPr>
          <p:spPr>
            <a:xfrm>
              <a:off x="913142" y="286248"/>
              <a:ext cx="57099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1402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8" grpId="0" animBg="1"/>
      <p:bldP spid="37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C7605D4-17AC-421B-86B8-9A589166CEBF}"/>
              </a:ext>
            </a:extLst>
          </p:cNvPr>
          <p:cNvSpPr/>
          <p:nvPr/>
        </p:nvSpPr>
        <p:spPr>
          <a:xfrm>
            <a:off x="1768109" y="278624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CE772436-7475-4F36-BD3E-21531E21D9AC}"/>
              </a:ext>
            </a:extLst>
          </p:cNvPr>
          <p:cNvSpPr/>
          <p:nvPr/>
        </p:nvSpPr>
        <p:spPr>
          <a:xfrm>
            <a:off x="1768109" y="199348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F85938DD-6D96-4A93-A7D8-05ED080BC780}"/>
              </a:ext>
            </a:extLst>
          </p:cNvPr>
          <p:cNvSpPr/>
          <p:nvPr/>
        </p:nvSpPr>
        <p:spPr>
          <a:xfrm>
            <a:off x="1770782" y="1222757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F134019-6929-4E72-95AF-3721A7D57EC5}"/>
              </a:ext>
            </a:extLst>
          </p:cNvPr>
          <p:cNvSpPr/>
          <p:nvPr/>
        </p:nvSpPr>
        <p:spPr>
          <a:xfrm>
            <a:off x="1773704" y="121793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934234DC-2794-45C1-B11A-34C63B00C165}"/>
              </a:ext>
            </a:extLst>
          </p:cNvPr>
          <p:cNvSpPr/>
          <p:nvPr/>
        </p:nvSpPr>
        <p:spPr>
          <a:xfrm>
            <a:off x="1768109" y="357469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303539C-4E8D-4D43-A7E5-F1D686F716C7}"/>
              </a:ext>
            </a:extLst>
          </p:cNvPr>
          <p:cNvSpPr/>
          <p:nvPr/>
        </p:nvSpPr>
        <p:spPr>
          <a:xfrm>
            <a:off x="1659125" y="386231"/>
            <a:ext cx="5004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ความถี่ของเสียงทำให้เสียงมีลักษณะอย่างไร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9E64ED2-CD16-4830-AD6F-526DB6FA833A}"/>
              </a:ext>
            </a:extLst>
          </p:cNvPr>
          <p:cNvSpPr/>
          <p:nvPr/>
        </p:nvSpPr>
        <p:spPr>
          <a:xfrm>
            <a:off x="2293002" y="1244871"/>
            <a:ext cx="42169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เสียงสูง	เสียงต่ำ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FB2736-4542-4A29-B843-7B2D5BEFCCF8}"/>
              </a:ext>
            </a:extLst>
          </p:cNvPr>
          <p:cNvSpPr/>
          <p:nvPr/>
        </p:nvSpPr>
        <p:spPr>
          <a:xfrm>
            <a:off x="2286555" y="2022731"/>
            <a:ext cx="203453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เสียงดัง	เสียงค่อย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EE3D21A-6159-444B-A6F3-250B58B48B12}"/>
              </a:ext>
            </a:extLst>
          </p:cNvPr>
          <p:cNvSpPr/>
          <p:nvPr/>
        </p:nvSpPr>
        <p:spPr>
          <a:xfrm>
            <a:off x="2286555" y="2822004"/>
            <a:ext cx="1994457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เสียงเบา	เสียงแข็ง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200E5FF4-0F3F-4239-A3E5-EAA91078CFEF}"/>
              </a:ext>
            </a:extLst>
          </p:cNvPr>
          <p:cNvSpPr/>
          <p:nvPr/>
        </p:nvSpPr>
        <p:spPr>
          <a:xfrm>
            <a:off x="2293003" y="3604223"/>
            <a:ext cx="198483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เสียงสั้น	เสียงยาว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DAF6459-4A09-40A8-895D-ACF004B5F8B5}"/>
              </a:ext>
            </a:extLst>
          </p:cNvPr>
          <p:cNvGrpSpPr/>
          <p:nvPr/>
        </p:nvGrpSpPr>
        <p:grpSpPr>
          <a:xfrm>
            <a:off x="469713" y="3931824"/>
            <a:ext cx="8654548" cy="2539945"/>
            <a:chOff x="469713" y="3931824"/>
            <a:chExt cx="8654548" cy="2539945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23D612BD-1094-43D5-8581-0656CA35BB27}"/>
                </a:ext>
              </a:extLst>
            </p:cNvPr>
            <p:cNvGrpSpPr/>
            <p:nvPr/>
          </p:nvGrpSpPr>
          <p:grpSpPr>
            <a:xfrm>
              <a:off x="469713" y="3931824"/>
              <a:ext cx="8654548" cy="2539945"/>
              <a:chOff x="469713" y="3931824"/>
              <a:chExt cx="8654548" cy="2539945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xmlns="" id="{1CA0C69D-CD42-48D5-9A62-EC540DA055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69713" y="3931824"/>
                <a:ext cx="8654548" cy="2539945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22BB3DF8-B3A1-4A99-85CE-74BACE9D9C72}"/>
                  </a:ext>
                </a:extLst>
              </p:cNvPr>
              <p:cNvSpPr/>
              <p:nvPr/>
            </p:nvSpPr>
            <p:spPr>
              <a:xfrm>
                <a:off x="993290" y="4508463"/>
                <a:ext cx="7607394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ถ้าแหล่งกำเนิดเสียงมีความเร็วในการสั่นมาก คือ มีความสูง จะทำให้เกิดเสียงสูงหรือเสียงแหลม ถ้าแหล่งกำเนิดเสียงมีความเร็วในการสั่นน้อย คือ มีความถี่ต่ำ จะทำให้เกิดเสียงต่ำหรือเสียงทุ่ม ดังนั้น ความถี่ของเสียงจึงทำให้เสียงมีลักษณะ เสียงสูง เสียงต่ำ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274DC521-3CBC-416B-B874-923DFF529DF9}"/>
                </a:ext>
              </a:extLst>
            </p:cNvPr>
            <p:cNvSpPr/>
            <p:nvPr/>
          </p:nvSpPr>
          <p:spPr>
            <a:xfrm>
              <a:off x="1642555" y="442290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xmlns="" id="{4688F8CA-BA7F-4E49-90C7-20527E2875DD}"/>
                </a:ext>
              </a:extLst>
            </p:cNvPr>
            <p:cNvSpPr/>
            <p:nvPr/>
          </p:nvSpPr>
          <p:spPr>
            <a:xfrm>
              <a:off x="1645477" y="441807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5F370748-1C88-442A-90F8-A387158E541D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C5927829-31A6-4A4B-B39C-2ED570D8F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79495D1E-AC2D-4D06-8AC4-7AF59F95AC91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901BC2AD-8E69-4187-9C27-F4BA29784AB0}"/>
                </a:ext>
              </a:extLst>
            </p:cNvPr>
            <p:cNvSpPr txBox="1"/>
            <p:nvPr/>
          </p:nvSpPr>
          <p:spPr>
            <a:xfrm>
              <a:off x="921360" y="227882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5373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E6A5FA-9E68-4EA2-894F-D99FD0DD014F}"/>
              </a:ext>
            </a:extLst>
          </p:cNvPr>
          <p:cNvSpPr/>
          <p:nvPr/>
        </p:nvSpPr>
        <p:spPr>
          <a:xfrm>
            <a:off x="1652541" y="298429"/>
            <a:ext cx="71775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นักเรียนทำการทดลองเป่าลมด้วยแรงเท่ากันลงในขวดแก้ว รูปร่างและขนาดเท่ากัน ที่ใส่น้ำระดับต่างกัน ดังภาพ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ผลการเป่าจะทำให้เกิดเสียงอย่างไร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03CB40-98C3-4439-80C5-8D83C407F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23" y="2890923"/>
            <a:ext cx="6507012" cy="3420988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BEE4C829-6DF1-4305-817C-C5B9D48D7DED}"/>
              </a:ext>
            </a:extLst>
          </p:cNvPr>
          <p:cNvSpPr/>
          <p:nvPr/>
        </p:nvSpPr>
        <p:spPr>
          <a:xfrm>
            <a:off x="3014038" y="3676481"/>
            <a:ext cx="5226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เสียงสูงกว่าขวด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ตามลำดับ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ADD0432-685E-4085-AA7B-AA51457686D8}"/>
              </a:ext>
            </a:extLst>
          </p:cNvPr>
          <p:cNvSpPr/>
          <p:nvPr/>
        </p:nvSpPr>
        <p:spPr>
          <a:xfrm>
            <a:off x="3014038" y="4311800"/>
            <a:ext cx="461216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เสียงต่ำกว่าขวด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ตามลำดับ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6687F03D-D95B-44E4-89DC-C138862ACE08}"/>
              </a:ext>
            </a:extLst>
          </p:cNvPr>
          <p:cNvSpPr/>
          <p:nvPr/>
        </p:nvSpPr>
        <p:spPr>
          <a:xfrm>
            <a:off x="3014038" y="4963632"/>
            <a:ext cx="4604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เสียงดังกว่าขวด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ตามลำดับ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6F613498-AA56-48E7-93E3-3D659AE49EEA}"/>
              </a:ext>
            </a:extLst>
          </p:cNvPr>
          <p:cNvSpPr/>
          <p:nvPr/>
        </p:nvSpPr>
        <p:spPr>
          <a:xfrm>
            <a:off x="3014038" y="5631590"/>
            <a:ext cx="478368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เสียงค่อยกว่าขวด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th-TH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ตามลำดับ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D40A528-37D6-4E4A-BF22-577605E1ACFA}"/>
              </a:ext>
            </a:extLst>
          </p:cNvPr>
          <p:cNvSpPr txBox="1"/>
          <p:nvPr/>
        </p:nvSpPr>
        <p:spPr>
          <a:xfrm>
            <a:off x="1835126" y="3009690"/>
            <a:ext cx="5164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F5D16C7-065D-4060-9771-6A045BAA7618}"/>
              </a:ext>
            </a:extLst>
          </p:cNvPr>
          <p:cNvSpPr txBox="1"/>
          <p:nvPr/>
        </p:nvSpPr>
        <p:spPr>
          <a:xfrm>
            <a:off x="4245891" y="2997768"/>
            <a:ext cx="1656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ผลการสังเกต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36206A9-0B65-49B4-BFAB-CD7219843270}"/>
              </a:ext>
            </a:extLst>
          </p:cNvPr>
          <p:cNvSpPr/>
          <p:nvPr/>
        </p:nvSpPr>
        <p:spPr>
          <a:xfrm>
            <a:off x="1866106" y="501226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C3DC5CA-80AA-4EB1-80B9-BE363B74B130}"/>
              </a:ext>
            </a:extLst>
          </p:cNvPr>
          <p:cNvSpPr/>
          <p:nvPr/>
        </p:nvSpPr>
        <p:spPr>
          <a:xfrm>
            <a:off x="1868779" y="5662531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70F9FC4-E227-4540-8FF9-DAEFF807625E}"/>
              </a:ext>
            </a:extLst>
          </p:cNvPr>
          <p:cNvSpPr/>
          <p:nvPr/>
        </p:nvSpPr>
        <p:spPr>
          <a:xfrm>
            <a:off x="1866106" y="433190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08EF3C8D-8DB4-49C4-BE1A-514399FE0EFE}"/>
              </a:ext>
            </a:extLst>
          </p:cNvPr>
          <p:cNvSpPr/>
          <p:nvPr/>
        </p:nvSpPr>
        <p:spPr>
          <a:xfrm>
            <a:off x="1863433" y="367648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B2BC0861-5749-4A2F-9D77-75E86BA9B6B5}"/>
              </a:ext>
            </a:extLst>
          </p:cNvPr>
          <p:cNvSpPr/>
          <p:nvPr/>
        </p:nvSpPr>
        <p:spPr>
          <a:xfrm>
            <a:off x="1866106" y="565535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002C694-CF21-44C4-BA35-E0223B3E4638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5A080FD0-D695-49A8-8C45-EB431685E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2B04E4FA-CB18-4209-9BBD-D7203EABB76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7E69CDE-5820-4569-8E37-B843DB3900D0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56654" y="1201301"/>
            <a:ext cx="1636452" cy="1795427"/>
            <a:chOff x="5756654" y="1201301"/>
            <a:chExt cx="1636452" cy="17954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16239B6B-3CED-4E0F-B83D-6BAAF6044F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51"/>
            <a:stretch/>
          </p:blipFill>
          <p:spPr>
            <a:xfrm>
              <a:off x="5756654" y="1201301"/>
              <a:ext cx="1636452" cy="1367728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987141" y="2411953"/>
              <a:ext cx="14059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3200" b="1" dirty="0" smtClean="0">
                  <a:latin typeface="TH Sarabun New" pitchFamily="34" charset="-34"/>
                  <a:cs typeface="TH Sarabun New" pitchFamily="34" charset="-34"/>
                </a:rPr>
                <a:t>๑   ๒  ๓</a:t>
              </a:r>
              <a:endParaRPr lang="th-TH" sz="3200" b="1" dirty="0">
                <a:latin typeface="TH Sarabun New" pitchFamily="34" charset="-34"/>
                <a:cs typeface="TH Sarabun New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26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2mate.com - announcement_sound_effects_all_sounds_go1mnS5CBng">
            <a:hlinkClick r:id="" action="ppaction://media"/>
            <a:extLst>
              <a:ext uri="{FF2B5EF4-FFF2-40B4-BE49-F238E27FC236}">
                <a16:creationId xmlns:a16="http://schemas.microsoft.com/office/drawing/2014/main" xmlns="" id="{B1418621-0F0D-422D-8EA3-AADC3E4BED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1000" end="241909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9406" y="4201315"/>
            <a:ext cx="609600" cy="609600"/>
          </a:xfrm>
          <a:prstGeom prst="rect">
            <a:avLst/>
          </a:prstGeom>
        </p:spPr>
      </p:pic>
      <p:pic>
        <p:nvPicPr>
          <p:cNvPr id="17" name="y2mate.com - cartoon_drums_sound_effects_g9LDI3ryNBY">
            <a:hlinkClick r:id="" action="ppaction://media"/>
            <a:extLst>
              <a:ext uri="{FF2B5EF4-FFF2-40B4-BE49-F238E27FC236}">
                <a16:creationId xmlns:a16="http://schemas.microsoft.com/office/drawing/2014/main" xmlns="" id="{590DAAAD-679D-432E-940D-90251804A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6021" end="71690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065" y="4263697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437046A-B4AF-402B-B367-69C079B3D072}"/>
              </a:ext>
            </a:extLst>
          </p:cNvPr>
          <p:cNvGrpSpPr/>
          <p:nvPr/>
        </p:nvGrpSpPr>
        <p:grpSpPr>
          <a:xfrm>
            <a:off x="92765" y="108946"/>
            <a:ext cx="5584704" cy="936812"/>
            <a:chOff x="92765" y="108946"/>
            <a:chExt cx="5584704" cy="93681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369C6AC3-93A2-4548-8DCE-81418D23E71F}"/>
                </a:ext>
              </a:extLst>
            </p:cNvPr>
            <p:cNvGrpSpPr/>
            <p:nvPr/>
          </p:nvGrpSpPr>
          <p:grpSpPr>
            <a:xfrm>
              <a:off x="92765" y="108946"/>
              <a:ext cx="5584704" cy="936812"/>
              <a:chOff x="5692588" y="1560606"/>
              <a:chExt cx="5584704" cy="936812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xmlns="" id="{64DB3BFE-0F33-43AF-A6C4-6D1A6A26BC39}"/>
                  </a:ext>
                </a:extLst>
              </p:cNvPr>
              <p:cNvSpPr/>
              <p:nvPr/>
            </p:nvSpPr>
            <p:spPr>
              <a:xfrm>
                <a:off x="5800163" y="1625600"/>
                <a:ext cx="5477129" cy="806824"/>
              </a:xfrm>
              <a:prstGeom prst="roundRect">
                <a:avLst>
                  <a:gd name="adj" fmla="val 50000"/>
                </a:avLst>
              </a:prstGeom>
              <a:noFill/>
              <a:ln w="57150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3562B922-CC86-4064-925B-4F50729595D2}"/>
                  </a:ext>
                </a:extLst>
              </p:cNvPr>
              <p:cNvSpPr/>
              <p:nvPr/>
            </p:nvSpPr>
            <p:spPr>
              <a:xfrm>
                <a:off x="6279775" y="1780241"/>
                <a:ext cx="4847391" cy="497542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th-TH" sz="3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  </a:t>
                </a:r>
                <a:endParaRPr lang="en-US" sz="3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EB7D9655-EE3B-4923-9117-3EBF731121C5}"/>
                  </a:ext>
                </a:extLst>
              </p:cNvPr>
              <p:cNvSpPr/>
              <p:nvPr/>
            </p:nvSpPr>
            <p:spPr>
              <a:xfrm>
                <a:off x="5692588" y="1560606"/>
                <a:ext cx="936812" cy="936812"/>
              </a:xfrm>
              <a:prstGeom prst="ellipse">
                <a:avLst/>
              </a:prstGeom>
              <a:solidFill>
                <a:srgbClr val="F1EF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22095698-34CB-4A40-8CEC-00B07BB0CCDB}"/>
                  </a:ext>
                </a:extLst>
              </p:cNvPr>
              <p:cNvSpPr/>
              <p:nvPr/>
            </p:nvSpPr>
            <p:spPr>
              <a:xfrm>
                <a:off x="5692588" y="1625600"/>
                <a:ext cx="806824" cy="806824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800" b="1" dirty="0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65F0C3F-C7B3-48C7-AB38-5161BBC06414}"/>
                </a:ext>
              </a:extLst>
            </p:cNvPr>
            <p:cNvSpPr txBox="1"/>
            <p:nvPr/>
          </p:nvSpPr>
          <p:spPr>
            <a:xfrm>
              <a:off x="263581" y="149767"/>
              <a:ext cx="4651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22668CBF-524D-49BF-9714-64D291186E0E}"/>
                </a:ext>
              </a:extLst>
            </p:cNvPr>
            <p:cNvSpPr/>
            <p:nvPr/>
          </p:nvSpPr>
          <p:spPr>
            <a:xfrm>
              <a:off x="1086682" y="327005"/>
              <a:ext cx="43364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3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การได้ยินเสียงผ่านตัวกลางต่าง ๆ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7C142A6-13EA-4443-8C4E-922EDDAED8D6}"/>
              </a:ext>
            </a:extLst>
          </p:cNvPr>
          <p:cNvGrpSpPr/>
          <p:nvPr/>
        </p:nvGrpSpPr>
        <p:grpSpPr>
          <a:xfrm>
            <a:off x="575538" y="1322942"/>
            <a:ext cx="7992922" cy="1466736"/>
            <a:chOff x="635705" y="1117082"/>
            <a:chExt cx="7992922" cy="1466736"/>
          </a:xfrm>
        </p:grpSpPr>
        <p:sp>
          <p:nvSpPr>
            <p:cNvPr id="16" name="Rectangle: Diagonal Corners Snipped 15">
              <a:extLst>
                <a:ext uri="{FF2B5EF4-FFF2-40B4-BE49-F238E27FC236}">
                  <a16:creationId xmlns:a16="http://schemas.microsoft.com/office/drawing/2014/main" xmlns="" id="{885A66EF-0290-4B2C-840F-73E2499A03CE}"/>
                </a:ext>
              </a:extLst>
            </p:cNvPr>
            <p:cNvSpPr/>
            <p:nvPr/>
          </p:nvSpPr>
          <p:spPr>
            <a:xfrm>
              <a:off x="635705" y="1117082"/>
              <a:ext cx="7828342" cy="1426655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E2C1FD9B-3FF6-426C-B5EE-6970CAC5389E}"/>
                </a:ext>
              </a:extLst>
            </p:cNvPr>
            <p:cNvSpPr/>
            <p:nvPr/>
          </p:nvSpPr>
          <p:spPr>
            <a:xfrm>
              <a:off x="728773" y="1198823"/>
              <a:ext cx="7899854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เราได้ยินเสียงจากแหล่งกำเนิดเสียง ซึ่งอยู่ห่างจากอวัยวะรับเสียงของเรา เช่น เสียงประกาศจากลำโพง เสียงตีกลอง เสียงนกร้อง แสดงว่าเสียงที่เกิดขึ้นจะต้องเคลื่อนที่จากแหล่งกำเนิดเสียงผ่านบางสิ่งมายังหูของเรา ซึ่งเราเรียกว่า ตัวกลาง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FBF1E85-5758-4FA9-A9C7-60E85A05E02A}"/>
              </a:ext>
            </a:extLst>
          </p:cNvPr>
          <p:cNvGrpSpPr/>
          <p:nvPr/>
        </p:nvGrpSpPr>
        <p:grpSpPr>
          <a:xfrm>
            <a:off x="4571996" y="3070857"/>
            <a:ext cx="4411339" cy="2593327"/>
            <a:chOff x="4571996" y="3070857"/>
            <a:chExt cx="4411339" cy="259332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7AD9B77D-E156-4509-9180-A3BFCE512D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050" t="6900" r="1170" b="4715"/>
            <a:stretch/>
          </p:blipFill>
          <p:spPr>
            <a:xfrm>
              <a:off x="4571996" y="3070857"/>
              <a:ext cx="4411339" cy="2082818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811D39DB-89E0-42C2-85E7-C2711C9D8BB1}"/>
                </a:ext>
              </a:extLst>
            </p:cNvPr>
            <p:cNvSpPr/>
            <p:nvPr/>
          </p:nvSpPr>
          <p:spPr>
            <a:xfrm>
              <a:off x="6386718" y="5202519"/>
              <a:ext cx="11336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เสียงตีกลอง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C3B1E7C-83BC-48EA-B123-0A3DBCD03761}"/>
              </a:ext>
            </a:extLst>
          </p:cNvPr>
          <p:cNvGrpSpPr/>
          <p:nvPr/>
        </p:nvGrpSpPr>
        <p:grpSpPr>
          <a:xfrm>
            <a:off x="160662" y="3066995"/>
            <a:ext cx="4411338" cy="2578643"/>
            <a:chOff x="160662" y="3066995"/>
            <a:chExt cx="4411338" cy="25786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xmlns="" id="{D45D7AA1-BD60-48B1-896A-E24923B8928B}"/>
                </a:ext>
              </a:extLst>
            </p:cNvPr>
            <p:cNvSpPr/>
            <p:nvPr/>
          </p:nvSpPr>
          <p:spPr>
            <a:xfrm>
              <a:off x="1411967" y="5183973"/>
              <a:ext cx="2092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เสียงประกาศจากลำโพง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AE2C97C-810E-4F4C-A15E-0D73C7A122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270" t="6900" r="49950" b="4715"/>
            <a:stretch/>
          </p:blipFill>
          <p:spPr>
            <a:xfrm>
              <a:off x="160662" y="3066995"/>
              <a:ext cx="4411338" cy="208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3553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3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33908A5-745B-4493-92A9-8EDE5E054D5A}"/>
              </a:ext>
            </a:extLst>
          </p:cNvPr>
          <p:cNvGrpSpPr/>
          <p:nvPr/>
        </p:nvGrpSpPr>
        <p:grpSpPr>
          <a:xfrm>
            <a:off x="523577" y="1924334"/>
            <a:ext cx="8654548" cy="2906973"/>
            <a:chOff x="523577" y="1924334"/>
            <a:chExt cx="8654548" cy="29069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C1F14B9C-4391-41CD-B220-695C6AA028FB}"/>
                </a:ext>
              </a:extLst>
            </p:cNvPr>
            <p:cNvGrpSpPr/>
            <p:nvPr/>
          </p:nvGrpSpPr>
          <p:grpSpPr>
            <a:xfrm>
              <a:off x="523577" y="1924334"/>
              <a:ext cx="8654548" cy="2906973"/>
              <a:chOff x="523577" y="1924334"/>
              <a:chExt cx="8654548" cy="2906973"/>
            </a:xfrm>
          </p:grpSpPr>
          <p:pic>
            <p:nvPicPr>
              <p:cNvPr id="2" name="Graphic 1">
                <a:extLst>
                  <a:ext uri="{FF2B5EF4-FFF2-40B4-BE49-F238E27FC236}">
                    <a16:creationId xmlns:a16="http://schemas.microsoft.com/office/drawing/2014/main" xmlns="" id="{6E92C698-4930-4938-B5B6-F82B2AD583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523577" y="1924334"/>
                <a:ext cx="8654548" cy="2906973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7C80FF41-15FF-4B3D-B691-BB3ABE4FD2B6}"/>
                  </a:ext>
                </a:extLst>
              </p:cNvPr>
              <p:cNvSpPr/>
              <p:nvPr/>
            </p:nvSpPr>
            <p:spPr>
              <a:xfrm>
                <a:off x="1145484" y="2832037"/>
                <a:ext cx="7410733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เสียงสูง – ต่ำ ขึ้นอยู่กับความถี่ของการสั่นสะเทือน ถ้าวัตถุที่สั่นสะเทือนมีขนาดเล็กจะสั่นสะเทือนเร็ว ผลคือ เสียงสูง ขวด 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๑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มีปริมาณอากาศมากจะมีการสั่นสะเทือนช้ากว่า</a:t>
                </a:r>
              </a:p>
            </p:txBody>
          </p:sp>
        </p:grp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8F8D621B-1295-4176-B808-9859D3D2A069}"/>
                </a:ext>
              </a:extLst>
            </p:cNvPr>
            <p:cNvSpPr/>
            <p:nvPr/>
          </p:nvSpPr>
          <p:spPr>
            <a:xfrm>
              <a:off x="1809014" y="276394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A9EB9E2D-33BB-4ED7-820D-9713CE7F937C}"/>
                </a:ext>
              </a:extLst>
            </p:cNvPr>
            <p:cNvSpPr/>
            <p:nvPr/>
          </p:nvSpPr>
          <p:spPr>
            <a:xfrm>
              <a:off x="1806341" y="2756764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9346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5954E8B-1544-4E03-BC65-7CA0AEEC4470}"/>
              </a:ext>
            </a:extLst>
          </p:cNvPr>
          <p:cNvSpPr/>
          <p:nvPr/>
        </p:nvSpPr>
        <p:spPr>
          <a:xfrm>
            <a:off x="1766245" y="357472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BF63F55-BAE6-415E-822F-576B871AFA58}"/>
              </a:ext>
            </a:extLst>
          </p:cNvPr>
          <p:cNvSpPr/>
          <p:nvPr/>
        </p:nvSpPr>
        <p:spPr>
          <a:xfrm>
            <a:off x="1763572" y="277909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DC07BA25-75EE-407B-939E-B69324398B0B}"/>
              </a:ext>
            </a:extLst>
          </p:cNvPr>
          <p:cNvSpPr/>
          <p:nvPr/>
        </p:nvSpPr>
        <p:spPr>
          <a:xfrm>
            <a:off x="1763572" y="198633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D910D46-FD69-4946-B4F0-6F73A7AE29CE}"/>
              </a:ext>
            </a:extLst>
          </p:cNvPr>
          <p:cNvSpPr/>
          <p:nvPr/>
        </p:nvSpPr>
        <p:spPr>
          <a:xfrm>
            <a:off x="1769167" y="121078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E69A57C2-E528-4119-A68E-6C1E78AC04E4}"/>
              </a:ext>
            </a:extLst>
          </p:cNvPr>
          <p:cNvSpPr/>
          <p:nvPr/>
        </p:nvSpPr>
        <p:spPr>
          <a:xfrm>
            <a:off x="1763572" y="3567548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927B78F-9993-42A9-A7DC-6550DAE2D3CD}"/>
              </a:ext>
            </a:extLst>
          </p:cNvPr>
          <p:cNvSpPr/>
          <p:nvPr/>
        </p:nvSpPr>
        <p:spPr>
          <a:xfrm>
            <a:off x="1616923" y="445599"/>
            <a:ext cx="5684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คนตีระนาดเล่นเพลงให้มีเสียงสูงเสียงต่ำได้อย่างไร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9DF2711-3521-4A62-AFC2-6EE48B401EAD}"/>
              </a:ext>
            </a:extLst>
          </p:cNvPr>
          <p:cNvSpPr/>
          <p:nvPr/>
        </p:nvSpPr>
        <p:spPr>
          <a:xfrm>
            <a:off x="2293002" y="1244871"/>
            <a:ext cx="54862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ตีตัวระนาดที่มีความหนาแน่นของไม้ระนาดต่างกัน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6574F07-E329-4380-8058-73B3D582F521}"/>
              </a:ext>
            </a:extLst>
          </p:cNvPr>
          <p:cNvSpPr/>
          <p:nvPr/>
        </p:nvSpPr>
        <p:spPr>
          <a:xfrm>
            <a:off x="2286555" y="2022731"/>
            <a:ext cx="45207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ออกแรงตีตัวระนาดด้วยแรงมากน้อยต่างกัน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023F3F0-6FD3-405E-BE18-8C855B8A3D88}"/>
              </a:ext>
            </a:extLst>
          </p:cNvPr>
          <p:cNvSpPr/>
          <p:nvPr/>
        </p:nvSpPr>
        <p:spPr>
          <a:xfrm>
            <a:off x="2286555" y="2822004"/>
            <a:ext cx="380905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ใช้ไม้ตีระนาดทำด้วยวัตถุต่างชนิดกัน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F15CC2D-9EF3-4489-A24F-5B0D25AFB47A}"/>
              </a:ext>
            </a:extLst>
          </p:cNvPr>
          <p:cNvSpPr/>
          <p:nvPr/>
        </p:nvSpPr>
        <p:spPr>
          <a:xfrm>
            <a:off x="2293003" y="3604223"/>
            <a:ext cx="336342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ใช้ตัวระนาดที่มีความยาวต่างกัน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C395CE6-8B76-4C9C-86C7-E6BEC523FE33}"/>
              </a:ext>
            </a:extLst>
          </p:cNvPr>
          <p:cNvGrpSpPr/>
          <p:nvPr/>
        </p:nvGrpSpPr>
        <p:grpSpPr>
          <a:xfrm>
            <a:off x="477672" y="4132482"/>
            <a:ext cx="8666328" cy="2121244"/>
            <a:chOff x="477672" y="4132482"/>
            <a:chExt cx="8666328" cy="212124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F824725-BE5B-4A20-A5AF-D737D661EFC8}"/>
                </a:ext>
              </a:extLst>
            </p:cNvPr>
            <p:cNvGrpSpPr/>
            <p:nvPr/>
          </p:nvGrpSpPr>
          <p:grpSpPr>
            <a:xfrm>
              <a:off x="477672" y="4132482"/>
              <a:ext cx="8666328" cy="2121244"/>
              <a:chOff x="477672" y="4132482"/>
              <a:chExt cx="8666328" cy="2121244"/>
            </a:xfrm>
          </p:grpSpPr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xmlns="" id="{11119053-3F5C-4725-9AD9-198CDE3AC5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77672" y="4132482"/>
                <a:ext cx="8666328" cy="2121244"/>
              </a:xfrm>
              <a:prstGeom prst="rect">
                <a:avLst/>
              </a:prstGeom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56D2203D-1D52-415B-9765-34B132D3F271}"/>
                  </a:ext>
                </a:extLst>
              </p:cNvPr>
              <p:cNvSpPr/>
              <p:nvPr/>
            </p:nvSpPr>
            <p:spPr>
              <a:xfrm>
                <a:off x="1126533" y="4686480"/>
                <a:ext cx="7368606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ตัวระนาดที่ความยาวต่างกัน จะมีการสั่นสะเทือนต่างกัน ตัวระนาดที่มีความยาวมากกว่าจะสั่นสะเทือนช้ากว่า จึงมีเสียงต่ำกว่าตัวระนาดที่มีความยาวน้อยกว่า</a:t>
                </a:r>
              </a:p>
            </p:txBody>
          </p:sp>
        </p:grp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EE9028AA-C5BC-4F42-AF21-FD5F4E44EE35}"/>
                </a:ext>
              </a:extLst>
            </p:cNvPr>
            <p:cNvSpPr/>
            <p:nvPr/>
          </p:nvSpPr>
          <p:spPr>
            <a:xfrm>
              <a:off x="1766245" y="4667714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39F97483-5D68-4901-8D09-6395ACA5A8D8}"/>
                </a:ext>
              </a:extLst>
            </p:cNvPr>
            <p:cNvSpPr/>
            <p:nvPr/>
          </p:nvSpPr>
          <p:spPr>
            <a:xfrm>
              <a:off x="1763572" y="466053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37AF12EA-C021-4FAB-B4A6-1A3A0D2FDCC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7664DAAF-8DFC-4AE3-A6A7-6EEF79CFB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BEC4AEC3-94AD-4043-9D24-EECC89E9BC97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01B78D9A-7E67-4A05-87CE-5FECF10A297E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๕.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22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F98142FB-5DA7-47A7-A539-A05BCFF874AD}"/>
              </a:ext>
            </a:extLst>
          </p:cNvPr>
          <p:cNvSpPr/>
          <p:nvPr/>
        </p:nvSpPr>
        <p:spPr>
          <a:xfrm>
            <a:off x="1777354" y="3575349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0B0AC52-2C0B-43EE-B2B6-7ABF7517C6BB}"/>
              </a:ext>
            </a:extLst>
          </p:cNvPr>
          <p:cNvSpPr/>
          <p:nvPr/>
        </p:nvSpPr>
        <p:spPr>
          <a:xfrm>
            <a:off x="1777354" y="19958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83E1B436-F3A0-499F-92FB-9F0FE065C0CE}"/>
              </a:ext>
            </a:extLst>
          </p:cNvPr>
          <p:cNvSpPr/>
          <p:nvPr/>
        </p:nvSpPr>
        <p:spPr>
          <a:xfrm>
            <a:off x="1782949" y="2793334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FFFD2B19-EDCC-4044-84D6-197A46483F39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EF1C670B-44DC-47FD-9D79-38A9117C000F}"/>
              </a:ext>
            </a:extLst>
          </p:cNvPr>
          <p:cNvSpPr/>
          <p:nvPr/>
        </p:nvSpPr>
        <p:spPr>
          <a:xfrm>
            <a:off x="1777354" y="278864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B6F0F3A8-DC20-4E73-9B7F-DCAAD1EBA239}"/>
              </a:ext>
            </a:extLst>
          </p:cNvPr>
          <p:cNvSpPr/>
          <p:nvPr/>
        </p:nvSpPr>
        <p:spPr>
          <a:xfrm>
            <a:off x="1616923" y="445599"/>
            <a:ext cx="67136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นักเรียนจะเลือกตีกลองลักษณะใดเพื่อให้กลองที่ตีให้เสียงสูง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189CFD5-7C6F-4043-85F8-8CF662077B7B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กลองที่มีขนาดใหญ่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FE944F1-9E47-4229-AB55-9908ABC8DB65}"/>
              </a:ext>
            </a:extLst>
          </p:cNvPr>
          <p:cNvSpPr/>
          <p:nvPr/>
        </p:nvSpPr>
        <p:spPr>
          <a:xfrm>
            <a:off x="2286555" y="2022731"/>
            <a:ext cx="25603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กลองที่มีตัวลำกลองยาว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27E2E65-68F5-43BC-9D53-48CA1D432331}"/>
              </a:ext>
            </a:extLst>
          </p:cNvPr>
          <p:cNvSpPr/>
          <p:nvPr/>
        </p:nvSpPr>
        <p:spPr>
          <a:xfrm>
            <a:off x="2286555" y="2822004"/>
            <a:ext cx="26933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กลองที่ขึงหน้ากลองให้ตึง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51F9770-39E0-4EF8-B04D-6DB6E127A76F}"/>
              </a:ext>
            </a:extLst>
          </p:cNvPr>
          <p:cNvSpPr/>
          <p:nvPr/>
        </p:nvSpPr>
        <p:spPr>
          <a:xfrm>
            <a:off x="2293003" y="3604223"/>
            <a:ext cx="313258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กลองที่ใช้หนังกลองชนิดหนา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6B04E97-31D4-45FC-82CF-AC1414A7B3B4}"/>
              </a:ext>
            </a:extLst>
          </p:cNvPr>
          <p:cNvGrpSpPr/>
          <p:nvPr/>
        </p:nvGrpSpPr>
        <p:grpSpPr>
          <a:xfrm>
            <a:off x="748602" y="4251768"/>
            <a:ext cx="8137011" cy="2001957"/>
            <a:chOff x="748602" y="4251768"/>
            <a:chExt cx="8137011" cy="200195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3CCAE6A7-E703-43D6-B7DE-E5CA783A748E}"/>
                </a:ext>
              </a:extLst>
            </p:cNvPr>
            <p:cNvGrpSpPr/>
            <p:nvPr/>
          </p:nvGrpSpPr>
          <p:grpSpPr>
            <a:xfrm>
              <a:off x="748602" y="4251768"/>
              <a:ext cx="8137011" cy="2001957"/>
              <a:chOff x="748602" y="4251768"/>
              <a:chExt cx="8137011" cy="2001957"/>
            </a:xfrm>
          </p:grpSpPr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xmlns="" id="{EDF606F0-EEA0-4C0C-91C1-95195584A6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748602" y="4251768"/>
                <a:ext cx="8137011" cy="2001957"/>
              </a:xfrm>
              <a:prstGeom prst="rect">
                <a:avLst/>
              </a:prstGeom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xmlns="" id="{E533363C-8C06-41A3-BF6F-4C2DD7A039BE}"/>
                  </a:ext>
                </a:extLst>
              </p:cNvPr>
              <p:cNvSpPr/>
              <p:nvPr/>
            </p:nvSpPr>
            <p:spPr>
              <a:xfrm>
                <a:off x="1233553" y="5096756"/>
                <a:ext cx="7226636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 หน้ากลองที่ขึงตึง จะให้เสียงสูงกว่าหน้ากลองที่ยิ่งหย่อน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36FDA8DF-2831-4183-9D2C-414756D9FB31}"/>
                </a:ext>
              </a:extLst>
            </p:cNvPr>
            <p:cNvSpPr/>
            <p:nvPr/>
          </p:nvSpPr>
          <p:spPr>
            <a:xfrm>
              <a:off x="1884123" y="503847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21826DB8-9CF1-4068-BBAE-D4F0B3A389FC}"/>
                </a:ext>
              </a:extLst>
            </p:cNvPr>
            <p:cNvSpPr/>
            <p:nvPr/>
          </p:nvSpPr>
          <p:spPr>
            <a:xfrm>
              <a:off x="1878528" y="503378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95C441E-1633-476A-B510-411BD696671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D0CFC885-CCBD-4E27-9720-92CE011E7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F06FC529-AABE-47C0-9C0F-F32A20FDBB98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CC945E33-4DA5-4C1B-AB84-78298CA1DED8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๖.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2818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8106B59-07C7-48F6-B9F8-DD6706268CF3}"/>
              </a:ext>
            </a:extLst>
          </p:cNvPr>
          <p:cNvSpPr/>
          <p:nvPr/>
        </p:nvSpPr>
        <p:spPr>
          <a:xfrm>
            <a:off x="1631633" y="240823"/>
            <a:ext cx="741260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นักเรียนต้องการทำให้เกิดสิ่งใดในการใช้นิ้วกดสายเลื่อนไปมาขณะ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ทำการสีซอสามสาย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924389A-474B-423F-B221-D25F7C1D82AE}"/>
              </a:ext>
            </a:extLst>
          </p:cNvPr>
          <p:cNvSpPr/>
          <p:nvPr/>
        </p:nvSpPr>
        <p:spPr>
          <a:xfrm>
            <a:off x="2293003" y="1244871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บังคับให้สายสั่นอย่างมีระบบ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0461B77-8460-4CC3-ABB7-1F4207EFE4B6}"/>
              </a:ext>
            </a:extLst>
          </p:cNvPr>
          <p:cNvSpPr/>
          <p:nvPr/>
        </p:nvSpPr>
        <p:spPr>
          <a:xfrm>
            <a:off x="2280107" y="1830638"/>
            <a:ext cx="378180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ปรับให้เกิดเสียงดัง-ค่อยตามต้องการ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ED7E094-E71A-42F7-9A2B-CD5260B3D987}"/>
              </a:ext>
            </a:extLst>
          </p:cNvPr>
          <p:cNvSpPr/>
          <p:nvPr/>
        </p:nvSpPr>
        <p:spPr>
          <a:xfrm>
            <a:off x="2286555" y="2430344"/>
            <a:ext cx="39581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ปรับให้มีระดับเสียงสูง-ต่ำตามต้องการ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1D79114-165C-437A-BD4E-2818A24D5D9E}"/>
              </a:ext>
            </a:extLst>
          </p:cNvPr>
          <p:cNvSpPr/>
          <p:nvPr/>
        </p:nvSpPr>
        <p:spPr>
          <a:xfrm>
            <a:off x="2293003" y="3040859"/>
            <a:ext cx="50722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ปรับให้เสียงเคลื่อนที่ไปถึงหูได้เร็ว-ช้าตามต้องการ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BDFCEB4F-EA36-4C1D-856A-5CEE7C658296}"/>
              </a:ext>
            </a:extLst>
          </p:cNvPr>
          <p:cNvSpPr/>
          <p:nvPr/>
        </p:nvSpPr>
        <p:spPr>
          <a:xfrm>
            <a:off x="1777353" y="299613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4DB92574-A945-4BEF-A90D-29FBE9E6C175}"/>
              </a:ext>
            </a:extLst>
          </p:cNvPr>
          <p:cNvSpPr/>
          <p:nvPr/>
        </p:nvSpPr>
        <p:spPr>
          <a:xfrm>
            <a:off x="1777354" y="1814410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AB132A10-5AD5-4074-81DB-0200E16077CD}"/>
              </a:ext>
            </a:extLst>
          </p:cNvPr>
          <p:cNvSpPr/>
          <p:nvPr/>
        </p:nvSpPr>
        <p:spPr>
          <a:xfrm>
            <a:off x="1782948" y="2408555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4EB7C98-0836-4353-87C9-917E76178626}"/>
              </a:ext>
            </a:extLst>
          </p:cNvPr>
          <p:cNvSpPr/>
          <p:nvPr/>
        </p:nvSpPr>
        <p:spPr>
          <a:xfrm>
            <a:off x="1782949" y="122033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7900F2BB-80C3-49BF-8430-A879F6DED819}"/>
              </a:ext>
            </a:extLst>
          </p:cNvPr>
          <p:cNvSpPr/>
          <p:nvPr/>
        </p:nvSpPr>
        <p:spPr>
          <a:xfrm>
            <a:off x="1777353" y="240386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042B1EE-C176-438F-BB46-A530974C2178}"/>
              </a:ext>
            </a:extLst>
          </p:cNvPr>
          <p:cNvGrpSpPr/>
          <p:nvPr/>
        </p:nvGrpSpPr>
        <p:grpSpPr>
          <a:xfrm>
            <a:off x="476795" y="3330054"/>
            <a:ext cx="8666328" cy="3181948"/>
            <a:chOff x="476795" y="3330054"/>
            <a:chExt cx="8666328" cy="318194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CE339C4B-7C37-47CF-B31F-943096D99B9A}"/>
                </a:ext>
              </a:extLst>
            </p:cNvPr>
            <p:cNvGrpSpPr/>
            <p:nvPr/>
          </p:nvGrpSpPr>
          <p:grpSpPr>
            <a:xfrm>
              <a:off x="476795" y="3330054"/>
              <a:ext cx="8666328" cy="3181948"/>
              <a:chOff x="476795" y="3330054"/>
              <a:chExt cx="8666328" cy="3181948"/>
            </a:xfrm>
          </p:grpSpPr>
          <p:pic>
            <p:nvPicPr>
              <p:cNvPr id="33" name="Graphic 32">
                <a:extLst>
                  <a:ext uri="{FF2B5EF4-FFF2-40B4-BE49-F238E27FC236}">
                    <a16:creationId xmlns:a16="http://schemas.microsoft.com/office/drawing/2014/main" xmlns="" id="{6A2BEC8B-B544-481D-84A3-952EB529D9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76795" y="3330054"/>
                <a:ext cx="8666328" cy="3181948"/>
              </a:xfrm>
              <a:prstGeom prst="rect">
                <a:avLst/>
              </a:prstGeom>
            </p:spPr>
          </p:pic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xmlns="" id="{1973C68D-07F8-4B32-9F9B-797CAE7B1D2C}"/>
                  </a:ext>
                </a:extLst>
              </p:cNvPr>
              <p:cNvSpPr/>
              <p:nvPr/>
            </p:nvSpPr>
            <p:spPr>
              <a:xfrm>
                <a:off x="914400" y="4008175"/>
                <a:ext cx="7752805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 ในการสีซอสามสาย การใช้นิ้วกดสายเลื่อนไปมาขณะทำการสีซอจะเป็นการปรับให้มีระดับเสียงสูง-ต่ำตามต้องการ เพราะสายซอที่ขึงจะมีขนาดไม่เท่ากัน สายซอที่มีเส้นขนาดใหญ่ เวลาใช้นิ้วกด สายจะให้เสียงต่ำ เพราะสายเส้นใหญ่จะสั่นสะเทือนช้าเกิดความที่ต่ำ ส่วนสายซอเส้นเล็กจะสั่นสะเทือนเร็วเกิดความถี่สูง จะทำให้เกิดเสียงสูง</a:t>
                </a: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369654F5-B769-457D-B6D9-70D3B6504EA2}"/>
                </a:ext>
              </a:extLst>
            </p:cNvPr>
            <p:cNvSpPr/>
            <p:nvPr/>
          </p:nvSpPr>
          <p:spPr>
            <a:xfrm>
              <a:off x="1554348" y="395158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33FF042B-A484-47E5-AF48-D5DA04AD6D12}"/>
                </a:ext>
              </a:extLst>
            </p:cNvPr>
            <p:cNvSpPr/>
            <p:nvPr/>
          </p:nvSpPr>
          <p:spPr>
            <a:xfrm>
              <a:off x="1548753" y="3946893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๓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BC73151-921B-4AA7-A762-B750960CBE4C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00111B25-7875-41DF-B0FA-85BC3FF4C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868ECFF4-E1C5-486F-9352-6D5DC047BB0E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886FD95-3FFD-4A86-8DB0-343879E48434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๗.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1842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B8AA488-0F7F-4C4A-AE4B-466C4ACB6156}"/>
              </a:ext>
            </a:extLst>
          </p:cNvPr>
          <p:cNvSpPr/>
          <p:nvPr/>
        </p:nvSpPr>
        <p:spPr>
          <a:xfrm>
            <a:off x="1857262" y="5118203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2B0F3DEC-57B8-4364-92F0-D0F9EE058D30}"/>
              </a:ext>
            </a:extLst>
          </p:cNvPr>
          <p:cNvSpPr/>
          <p:nvPr/>
        </p:nvSpPr>
        <p:spPr>
          <a:xfrm>
            <a:off x="1854589" y="4322577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69E136B0-32B5-4370-A364-7D3A247D5318}"/>
              </a:ext>
            </a:extLst>
          </p:cNvPr>
          <p:cNvSpPr/>
          <p:nvPr/>
        </p:nvSpPr>
        <p:spPr>
          <a:xfrm>
            <a:off x="1854589" y="3529815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AF7485B1-21B8-499E-AA0A-5F016DEBE063}"/>
              </a:ext>
            </a:extLst>
          </p:cNvPr>
          <p:cNvSpPr/>
          <p:nvPr/>
        </p:nvSpPr>
        <p:spPr>
          <a:xfrm>
            <a:off x="1860184" y="275426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4BDB3704-96EE-4763-A989-7F92C8C43803}"/>
              </a:ext>
            </a:extLst>
          </p:cNvPr>
          <p:cNvSpPr/>
          <p:nvPr/>
        </p:nvSpPr>
        <p:spPr>
          <a:xfrm>
            <a:off x="1854589" y="5111026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87DAA8-6670-4355-908D-DFEA45A6DFC3}"/>
              </a:ext>
            </a:extLst>
          </p:cNvPr>
          <p:cNvSpPr/>
          <p:nvPr/>
        </p:nvSpPr>
        <p:spPr>
          <a:xfrm>
            <a:off x="1616923" y="445599"/>
            <a:ext cx="4341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ปัจจัยใดที่ทำให้เกิดความดังของเสียง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B39D92B-C5C8-4060-AA28-2D088F84C94E}"/>
              </a:ext>
            </a:extLst>
          </p:cNvPr>
          <p:cNvSpPr/>
          <p:nvPr/>
        </p:nvSpPr>
        <p:spPr>
          <a:xfrm>
            <a:off x="2365529" y="2788704"/>
            <a:ext cx="476289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D360823-190B-4AF7-9C76-830696D72570}"/>
              </a:ext>
            </a:extLst>
          </p:cNvPr>
          <p:cNvSpPr/>
          <p:nvPr/>
        </p:nvSpPr>
        <p:spPr>
          <a:xfrm>
            <a:off x="2359081" y="3566564"/>
            <a:ext cx="15424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 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1D563DF-6716-43CD-BE54-932AC3899D37}"/>
              </a:ext>
            </a:extLst>
          </p:cNvPr>
          <p:cNvSpPr/>
          <p:nvPr/>
        </p:nvSpPr>
        <p:spPr>
          <a:xfrm>
            <a:off x="2359081" y="4365837"/>
            <a:ext cx="1550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 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AB45BFC-8736-4BD5-A321-F03D5802A7D0}"/>
              </a:ext>
            </a:extLst>
          </p:cNvPr>
          <p:cNvSpPr/>
          <p:nvPr/>
        </p:nvSpPr>
        <p:spPr>
          <a:xfrm>
            <a:off x="2365529" y="5148056"/>
            <a:ext cx="177965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B </a:t>
            </a: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C </a:t>
            </a:r>
            <a:endParaRPr kumimoji="0" lang="th-TH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7E7328C-6EEA-47C2-AF4A-81C991ABD859}"/>
              </a:ext>
            </a:extLst>
          </p:cNvPr>
          <p:cNvSpPr/>
          <p:nvPr/>
        </p:nvSpPr>
        <p:spPr>
          <a:xfrm>
            <a:off x="1782483" y="967605"/>
            <a:ext cx="6160513" cy="162720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BF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648E829-63E2-4904-8864-7E37DA107ECD}"/>
              </a:ext>
            </a:extLst>
          </p:cNvPr>
          <p:cNvSpPr/>
          <p:nvPr/>
        </p:nvSpPr>
        <p:spPr>
          <a:xfrm>
            <a:off x="1938687" y="1030374"/>
            <a:ext cx="6266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ความสั่นสะเทือนมากน้อยของวัตถุต้นกำเนิดเสียง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ระยะห่างมากน้อยจากวัตถุต้นกำเนิดเสียง</a:t>
            </a: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ชนิดของตัวกลางที่เสียงเคลื่อนที่ผ่าน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0E2D3609-5127-4198-BCD7-5A68A44BE482}"/>
              </a:ext>
            </a:extLst>
          </p:cNvPr>
          <p:cNvGrpSpPr/>
          <p:nvPr/>
        </p:nvGrpSpPr>
        <p:grpSpPr>
          <a:xfrm>
            <a:off x="3901491" y="2920621"/>
            <a:ext cx="5143927" cy="3491779"/>
            <a:chOff x="3901491" y="2920621"/>
            <a:chExt cx="5143927" cy="349177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22BF50A8-2BC1-4FED-AD2F-8DE87236137D}"/>
                </a:ext>
              </a:extLst>
            </p:cNvPr>
            <p:cNvGrpSpPr/>
            <p:nvPr/>
          </p:nvGrpSpPr>
          <p:grpSpPr>
            <a:xfrm>
              <a:off x="3901491" y="2920621"/>
              <a:ext cx="5143927" cy="3491779"/>
              <a:chOff x="3901491" y="2920621"/>
              <a:chExt cx="5143927" cy="3491779"/>
            </a:xfrm>
          </p:grpSpPr>
          <p:pic>
            <p:nvPicPr>
              <p:cNvPr id="29" name="Graphic 28">
                <a:extLst>
                  <a:ext uri="{FF2B5EF4-FFF2-40B4-BE49-F238E27FC236}">
                    <a16:creationId xmlns:a16="http://schemas.microsoft.com/office/drawing/2014/main" xmlns="" id="{353A94BB-46CA-4570-91A0-AA81167522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3901491" y="2920621"/>
                <a:ext cx="5143927" cy="3491779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="" id="{9CDEB53A-0747-4572-9EDB-CADEAC8337FC}"/>
                  </a:ext>
                </a:extLst>
              </p:cNvPr>
              <p:cNvSpPr/>
              <p:nvPr/>
            </p:nvSpPr>
            <p:spPr>
              <a:xfrm>
                <a:off x="4145183" y="3762988"/>
                <a:ext cx="4617895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เหตุผลปัจจัยที่ทำให้วัตถุเกิดเสียงดัง เสียงค่อย ได้แก่ ระยะทางจากแหล่งกำเนิดเสียงถึงผู้ฟัง ชนิดของตัวกลางที่คลื่นเสียงเคลื่อนที่ผ่านไป และขนาดและรูปร่างของวัตถุที่สั่นและเป็นแหล่งกำเนิดเสียง </a:t>
                </a: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D405962-608E-4EFF-95A3-C9BFFD5504C0}"/>
                </a:ext>
              </a:extLst>
            </p:cNvPr>
            <p:cNvSpPr/>
            <p:nvPr/>
          </p:nvSpPr>
          <p:spPr>
            <a:xfrm>
              <a:off x="4782359" y="367046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A156505D-13FE-4229-93D5-49B09FD3A1E4}"/>
                </a:ext>
              </a:extLst>
            </p:cNvPr>
            <p:cNvSpPr/>
            <p:nvPr/>
          </p:nvSpPr>
          <p:spPr>
            <a:xfrm>
              <a:off x="4779686" y="3663289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95484CA8-7B48-4737-BDAC-1D8B89E1023A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D90F5A14-7043-4F4C-959A-7476A155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990E5F52-7F0D-4E48-8F8D-081680A69B43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18F9A31-4899-4DF9-AC0F-6788422C6717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๘.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2660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034CBA-F3A1-4AD7-8D31-BFE3E23768B0}"/>
              </a:ext>
            </a:extLst>
          </p:cNvPr>
          <p:cNvSpPr/>
          <p:nvPr/>
        </p:nvSpPr>
        <p:spPr>
          <a:xfrm>
            <a:off x="1616923" y="445599"/>
            <a:ext cx="71112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นักเรียนจะทำเสียงดังมากขึ้น ถ้านักเรียนดีดสายกีตาร์ตามข้อใด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61731F-11F9-4E9B-872F-9C32545F80CC}"/>
              </a:ext>
            </a:extLst>
          </p:cNvPr>
          <p:cNvSpPr/>
          <p:nvPr/>
        </p:nvSpPr>
        <p:spPr>
          <a:xfrm>
            <a:off x="2195177" y="1277788"/>
            <a:ext cx="4266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หยุดสายกีตาร์เมื่อสายเริ่มสั่น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8829DD-0899-4B6F-8B8E-070F38DC6DE9}"/>
              </a:ext>
            </a:extLst>
          </p:cNvPr>
          <p:cNvSpPr/>
          <p:nvPr/>
        </p:nvSpPr>
        <p:spPr>
          <a:xfrm>
            <a:off x="2188729" y="2055648"/>
            <a:ext cx="25715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ดึงสายให้ไกลก่อนปล่อย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5DAAA61-782D-4A73-9586-862EA5838434}"/>
              </a:ext>
            </a:extLst>
          </p:cNvPr>
          <p:cNvSpPr/>
          <p:nvPr/>
        </p:nvSpPr>
        <p:spPr>
          <a:xfrm>
            <a:off x="2188729" y="2854921"/>
            <a:ext cx="238719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ทำให้สายกีตาร์ยาวขึ้น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8E55F98-99F4-405A-B04E-D68ADEE54516}"/>
              </a:ext>
            </a:extLst>
          </p:cNvPr>
          <p:cNvSpPr/>
          <p:nvPr/>
        </p:nvSpPr>
        <p:spPr>
          <a:xfrm>
            <a:off x="2188729" y="3610446"/>
            <a:ext cx="225254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ทำให้สายกีตาร์สั้นลง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0AE6A92-1C12-472D-9181-83BE1350B151}"/>
              </a:ext>
            </a:extLst>
          </p:cNvPr>
          <p:cNvSpPr/>
          <p:nvPr/>
        </p:nvSpPr>
        <p:spPr>
          <a:xfrm>
            <a:off x="1683537" y="2036811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264A17E8-3385-414E-ACE9-9FEDA234F992}"/>
              </a:ext>
            </a:extLst>
          </p:cNvPr>
          <p:cNvSpPr/>
          <p:nvPr/>
        </p:nvSpPr>
        <p:spPr>
          <a:xfrm>
            <a:off x="1680864" y="282957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77EA377-8C9A-4988-8DE7-2ACCA4D260E2}"/>
              </a:ext>
            </a:extLst>
          </p:cNvPr>
          <p:cNvSpPr/>
          <p:nvPr/>
        </p:nvSpPr>
        <p:spPr>
          <a:xfrm>
            <a:off x="1680864" y="2036811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481DE0A-A7A7-409C-A3EF-DDEC43C3D88B}"/>
              </a:ext>
            </a:extLst>
          </p:cNvPr>
          <p:cNvSpPr/>
          <p:nvPr/>
        </p:nvSpPr>
        <p:spPr>
          <a:xfrm>
            <a:off x="1686459" y="126126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BE5CDDD-F287-46C1-B7F3-B9D8B0DD92BA}"/>
              </a:ext>
            </a:extLst>
          </p:cNvPr>
          <p:cNvSpPr/>
          <p:nvPr/>
        </p:nvSpPr>
        <p:spPr>
          <a:xfrm>
            <a:off x="1680864" y="361802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4909B09-F73C-4F6C-8F27-ED028BE0FC73}"/>
              </a:ext>
            </a:extLst>
          </p:cNvPr>
          <p:cNvGrpSpPr/>
          <p:nvPr/>
        </p:nvGrpSpPr>
        <p:grpSpPr>
          <a:xfrm>
            <a:off x="645177" y="4164444"/>
            <a:ext cx="8498823" cy="2085244"/>
            <a:chOff x="645177" y="4164444"/>
            <a:chExt cx="8498823" cy="20852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D05410ED-AA70-4F6E-BF65-54DA7F604809}"/>
                </a:ext>
              </a:extLst>
            </p:cNvPr>
            <p:cNvGrpSpPr/>
            <p:nvPr/>
          </p:nvGrpSpPr>
          <p:grpSpPr>
            <a:xfrm>
              <a:off x="645177" y="4164444"/>
              <a:ext cx="8498823" cy="2085244"/>
              <a:chOff x="645177" y="4164444"/>
              <a:chExt cx="8498823" cy="2085244"/>
            </a:xfrm>
          </p:grpSpPr>
          <p:pic>
            <p:nvPicPr>
              <p:cNvPr id="12" name="Graphic 11">
                <a:extLst>
                  <a:ext uri="{FF2B5EF4-FFF2-40B4-BE49-F238E27FC236}">
                    <a16:creationId xmlns:a16="http://schemas.microsoft.com/office/drawing/2014/main" xmlns="" id="{839D8A88-243C-4AFF-BC24-21E7309A8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645177" y="4164444"/>
                <a:ext cx="8498823" cy="208524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C001403E-F3FC-489B-933C-009CF46FCFB4}"/>
                  </a:ext>
                </a:extLst>
              </p:cNvPr>
              <p:cNvSpPr/>
              <p:nvPr/>
            </p:nvSpPr>
            <p:spPr>
              <a:xfrm>
                <a:off x="1160060" y="4686966"/>
                <a:ext cx="7338763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ความดังของเสียงขึ้นกับขนาดของการสั่นของวัตถุ เมื่อดึงสายให้ไกลก่อนปล่อยสายกีตาร์ มีผลทำให้เกิดการสั่นของวัตถุมาก จึงทำให้เกิดเสียงดังมากขึ้น </a:t>
                </a:r>
              </a:p>
            </p:txBody>
          </p:sp>
        </p:grp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770C506D-D984-4661-970E-BEDEAC5DC7D7}"/>
                </a:ext>
              </a:extLst>
            </p:cNvPr>
            <p:cNvSpPr/>
            <p:nvPr/>
          </p:nvSpPr>
          <p:spPr>
            <a:xfrm>
              <a:off x="1835937" y="4612971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AFABFA69-6727-4D80-A52F-B4C23FF9139F}"/>
                </a:ext>
              </a:extLst>
            </p:cNvPr>
            <p:cNvSpPr/>
            <p:nvPr/>
          </p:nvSpPr>
          <p:spPr>
            <a:xfrm>
              <a:off x="1833264" y="4612971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๒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CC60BB74-19FD-4AD4-B528-7A714C5C5307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663FC942-585F-45E6-B1F4-CEA8210FA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1F1E3AEC-3B5C-461E-85CE-8DEC7E27CD8B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0DFB4491-2B08-4C54-87EE-50CD9C0F4C55}"/>
                </a:ext>
              </a:extLst>
            </p:cNvPr>
            <p:cNvSpPr txBox="1"/>
            <p:nvPr/>
          </p:nvSpPr>
          <p:spPr>
            <a:xfrm>
              <a:off x="900351" y="257064"/>
              <a:ext cx="5597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๙.</a:t>
              </a:r>
              <a:endParaRPr lang="en-US" sz="4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864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399960E-021F-4151-8DD4-2F94EB07EAE0}"/>
              </a:ext>
            </a:extLst>
          </p:cNvPr>
          <p:cNvSpPr/>
          <p:nvPr/>
        </p:nvSpPr>
        <p:spPr>
          <a:xfrm>
            <a:off x="1696823" y="1257132"/>
            <a:ext cx="454527" cy="457200"/>
          </a:xfrm>
          <a:prstGeom prst="ellipse">
            <a:avLst/>
          </a:prstGeom>
          <a:solidFill>
            <a:srgbClr val="F57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D1443BBE-6F4A-4459-8C22-7B2AC2648686}"/>
              </a:ext>
            </a:extLst>
          </p:cNvPr>
          <p:cNvSpPr/>
          <p:nvPr/>
        </p:nvSpPr>
        <p:spPr>
          <a:xfrm>
            <a:off x="1681705" y="2823984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49389BC-E1CC-4501-AF01-1843B311804B}"/>
              </a:ext>
            </a:extLst>
          </p:cNvPr>
          <p:cNvSpPr/>
          <p:nvPr/>
        </p:nvSpPr>
        <p:spPr>
          <a:xfrm>
            <a:off x="1681705" y="2031222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8785B36C-1C5F-44E7-B399-A5802A44CBC1}"/>
              </a:ext>
            </a:extLst>
          </p:cNvPr>
          <p:cNvSpPr/>
          <p:nvPr/>
        </p:nvSpPr>
        <p:spPr>
          <a:xfrm>
            <a:off x="1687300" y="125567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0221BC8-56A3-4F82-991A-F00F07368C47}"/>
              </a:ext>
            </a:extLst>
          </p:cNvPr>
          <p:cNvSpPr/>
          <p:nvPr/>
        </p:nvSpPr>
        <p:spPr>
          <a:xfrm>
            <a:off x="1681705" y="3612433"/>
            <a:ext cx="457200" cy="4572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4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7D7DD51E-C7A7-4000-B7EA-6C76D7956434}"/>
              </a:ext>
            </a:extLst>
          </p:cNvPr>
          <p:cNvSpPr/>
          <p:nvPr/>
        </p:nvSpPr>
        <p:spPr>
          <a:xfrm>
            <a:off x="1616923" y="445599"/>
            <a:ext cx="51828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ข้อใดเสียงในข้อใดที่เป็นอันตรายต่อเยื่อแก้วหู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1BF0AFB0-2C7E-4327-975A-A799A7BEF63C}"/>
              </a:ext>
            </a:extLst>
          </p:cNvPr>
          <p:cNvSpPr/>
          <p:nvPr/>
        </p:nvSpPr>
        <p:spPr>
          <a:xfrm>
            <a:off x="2195177" y="1277788"/>
            <a:ext cx="42663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เสียงขุดเจาะถนน 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55D95A63-EEEF-4432-B1A9-B7CB0A236AFA}"/>
              </a:ext>
            </a:extLst>
          </p:cNvPr>
          <p:cNvSpPr/>
          <p:nvPr/>
        </p:nvSpPr>
        <p:spPr>
          <a:xfrm>
            <a:off x="2188729" y="2055648"/>
            <a:ext cx="189186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เสียงเครื่องดูดฝุ่น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360E8A4C-96E7-4AA5-B8DC-52F019CE5604}"/>
              </a:ext>
            </a:extLst>
          </p:cNvPr>
          <p:cNvSpPr/>
          <p:nvPr/>
        </p:nvSpPr>
        <p:spPr>
          <a:xfrm>
            <a:off x="2188729" y="2854921"/>
            <a:ext cx="16305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เสียงลมหายใจ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EF4C3E98-C590-4D92-B0B7-2D5DEC08C51C}"/>
              </a:ext>
            </a:extLst>
          </p:cNvPr>
          <p:cNvSpPr/>
          <p:nvPr/>
        </p:nvSpPr>
        <p:spPr>
          <a:xfrm>
            <a:off x="2188729" y="3610446"/>
            <a:ext cx="12747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เสียงฝนตก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8BE937F-B527-4907-9EC6-B4541F265E06}"/>
              </a:ext>
            </a:extLst>
          </p:cNvPr>
          <p:cNvGrpSpPr/>
          <p:nvPr/>
        </p:nvGrpSpPr>
        <p:grpSpPr>
          <a:xfrm>
            <a:off x="423719" y="3993121"/>
            <a:ext cx="8829463" cy="2419280"/>
            <a:chOff x="423719" y="3993121"/>
            <a:chExt cx="8829463" cy="241928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A509962-A4EA-43CB-9670-99EDB9F84A2D}"/>
                </a:ext>
              </a:extLst>
            </p:cNvPr>
            <p:cNvGrpSpPr/>
            <p:nvPr/>
          </p:nvGrpSpPr>
          <p:grpSpPr>
            <a:xfrm>
              <a:off x="423719" y="3993121"/>
              <a:ext cx="8829463" cy="2419280"/>
              <a:chOff x="423719" y="3993121"/>
              <a:chExt cx="8829463" cy="2419280"/>
            </a:xfrm>
          </p:grpSpPr>
          <p:pic>
            <p:nvPicPr>
              <p:cNvPr id="51" name="Graphic 50">
                <a:extLst>
                  <a:ext uri="{FF2B5EF4-FFF2-40B4-BE49-F238E27FC236}">
                    <a16:creationId xmlns:a16="http://schemas.microsoft.com/office/drawing/2014/main" xmlns="" id="{79DACEDF-F86D-499F-AADF-E5407760D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p:blipFill>
            <p:spPr>
              <a:xfrm>
                <a:off x="423719" y="3993121"/>
                <a:ext cx="8829463" cy="2419280"/>
              </a:xfrm>
              <a:prstGeom prst="rect">
                <a:avLst/>
              </a:prstGeom>
            </p:spPr>
          </p:pic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F4E02B23-6F62-4294-8F11-FD7DADD5402B}"/>
                  </a:ext>
                </a:extLst>
              </p:cNvPr>
              <p:cNvSpPr/>
              <p:nvPr/>
            </p:nvSpPr>
            <p:spPr>
              <a:xfrm>
                <a:off x="902618" y="4456827"/>
                <a:ext cx="7817663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	   เหตุผล เสียงที่เป็นอันตรายต่อเยื่อแก้วหูในข้อนี้คือ เสียงขุดเจาะถนน เพราะเป็นเสียงที่มีความดังมากและติดต่อกันเป็นเวลานาน เป็นเสียงที่มีความดังเกิน </a:t>
                </a:r>
                <a:r>
                  <a:rPr lang="th-TH" sz="2800" dirty="0" smtClean="0">
                    <a:solidFill>
                      <a:srgbClr val="2A2A0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๘๕</a:t>
                </a:r>
                <a:r>
                  <a:rPr kumimoji="0" lang="th-TH" sz="2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A2A00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เดซิเบล จะเป็นอันตรายต่อการได้ยินและหูของเรา อาจทำให้เยื่อแก้วหูฉีกขาด หรือเกิดอาการหูตึงหรือหูหนวกได้</a:t>
                </a:r>
              </a:p>
            </p:txBody>
          </p:sp>
        </p:grp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431E504E-E073-453C-A1B5-9275788446CC}"/>
                </a:ext>
              </a:extLst>
            </p:cNvPr>
            <p:cNvSpPr/>
            <p:nvPr/>
          </p:nvSpPr>
          <p:spPr>
            <a:xfrm>
              <a:off x="1561629" y="4422616"/>
              <a:ext cx="454527" cy="457200"/>
            </a:xfrm>
            <a:prstGeom prst="ellipse">
              <a:avLst/>
            </a:prstGeom>
            <a:solidFill>
              <a:srgbClr val="F57B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Cordia New" panose="020B0304020202020204" pitchFamily="34" charset="-34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72589192-3538-427D-B7FE-77CEA25A2B08}"/>
                </a:ext>
              </a:extLst>
            </p:cNvPr>
            <p:cNvSpPr/>
            <p:nvPr/>
          </p:nvSpPr>
          <p:spPr>
            <a:xfrm>
              <a:off x="1552106" y="4421157"/>
              <a:ext cx="457200" cy="4572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400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</a:t>
              </a:r>
              <a:endParaRPr lang="en-US" sz="4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8443B03-B5E5-45FF-B551-C837F379F582}"/>
              </a:ext>
            </a:extLst>
          </p:cNvPr>
          <p:cNvGrpSpPr/>
          <p:nvPr/>
        </p:nvGrpSpPr>
        <p:grpSpPr>
          <a:xfrm>
            <a:off x="740639" y="227882"/>
            <a:ext cx="876284" cy="889363"/>
            <a:chOff x="740639" y="227882"/>
            <a:chExt cx="876284" cy="8893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887DBBB-821D-450D-9CC3-FDF0B419C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639" y="227882"/>
              <a:ext cx="876284" cy="889363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90E85024-71C8-48B9-B206-ED267D60F934}"/>
                </a:ext>
              </a:extLst>
            </p:cNvPr>
            <p:cNvSpPr/>
            <p:nvPr/>
          </p:nvSpPr>
          <p:spPr>
            <a:xfrm>
              <a:off x="900351" y="407387"/>
              <a:ext cx="534275" cy="530352"/>
            </a:xfrm>
            <a:prstGeom prst="ellipse">
              <a:avLst/>
            </a:prstGeom>
            <a:solidFill>
              <a:srgbClr val="A8DF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ABBBBF8B-9C3F-4891-8F89-465362AD5E81}"/>
                </a:ext>
              </a:extLst>
            </p:cNvPr>
            <p:cNvSpPr txBox="1"/>
            <p:nvPr/>
          </p:nvSpPr>
          <p:spPr>
            <a:xfrm>
              <a:off x="813938" y="322488"/>
              <a:ext cx="7296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40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๑๐.</a:t>
              </a:r>
              <a:endParaRPr lang="en-US" sz="40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79265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 Chirping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18021639-F63B-49F7-9BDA-ECBB54B9C8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513.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7313" y="1107725"/>
            <a:ext cx="609600" cy="636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9CD344-33C4-4115-942B-7D2BD2620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365"/>
          <a:stretch/>
        </p:blipFill>
        <p:spPr>
          <a:xfrm>
            <a:off x="821010" y="2780575"/>
            <a:ext cx="2054711" cy="363347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B7DB3EA-B39A-449E-A39E-9B1C2F714C93}"/>
              </a:ext>
            </a:extLst>
          </p:cNvPr>
          <p:cNvGrpSpPr/>
          <p:nvPr/>
        </p:nvGrpSpPr>
        <p:grpSpPr>
          <a:xfrm>
            <a:off x="1798980" y="-1"/>
            <a:ext cx="5546035" cy="3158134"/>
            <a:chOff x="1798980" y="-1"/>
            <a:chExt cx="5546035" cy="315813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62BFD17-AE9A-40CA-AD9F-6163EC93F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8980" y="-1"/>
              <a:ext cx="5546035" cy="2830549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15EA49C-8072-4ABF-9F86-525C9EB0D650}"/>
                </a:ext>
              </a:extLst>
            </p:cNvPr>
            <p:cNvSpPr/>
            <p:nvPr/>
          </p:nvSpPr>
          <p:spPr>
            <a:xfrm>
              <a:off x="4267535" y="2696468"/>
              <a:ext cx="11256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เสียงนกร้อง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7A36EE2-8E68-42EA-ADB8-F2DC608E9C4C}"/>
              </a:ext>
            </a:extLst>
          </p:cNvPr>
          <p:cNvGrpSpPr/>
          <p:nvPr/>
        </p:nvGrpSpPr>
        <p:grpSpPr>
          <a:xfrm>
            <a:off x="1848365" y="2780575"/>
            <a:ext cx="7395480" cy="4027452"/>
            <a:chOff x="1848365" y="2780575"/>
            <a:chExt cx="7395480" cy="40274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D4EABA4A-62C1-42B7-8FA2-855C622AF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365" y="2780575"/>
              <a:ext cx="7395480" cy="402745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66673F71-EF73-4394-9F73-97E73776DC54}"/>
                </a:ext>
              </a:extLst>
            </p:cNvPr>
            <p:cNvSpPr/>
            <p:nvPr/>
          </p:nvSpPr>
          <p:spPr>
            <a:xfrm>
              <a:off x="3384644" y="3866950"/>
              <a:ext cx="4745339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เสียงสามารถเคลื่อนที่ผ่านตัวกลางที่เป็นแก๊ส ของเหลว และของแข็งได้ เช่น เสียงพูดคุยกันในห้องเรียน เสียงที่นักเรียนได้ยินขณะดำน้ำ หรือเสียงที่เคลื่อนที่ผ่านพื้นโต๊ะที่นักเรียนแนบหูฟัง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3680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6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6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knocking_sound_effect_FGspBwRBwPk">
            <a:hlinkClick r:id="" action="ppaction://media"/>
            <a:extLst>
              <a:ext uri="{FF2B5EF4-FFF2-40B4-BE49-F238E27FC236}">
                <a16:creationId xmlns:a16="http://schemas.microsoft.com/office/drawing/2014/main" xmlns="" id="{9E8F4520-828D-4C96-8FCD-979EDE8DA4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08" end="1567.43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3613" y="3624237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AC5C071-2E52-45B7-8BE9-660FC2F1A2F6}"/>
              </a:ext>
            </a:extLst>
          </p:cNvPr>
          <p:cNvGrpSpPr/>
          <p:nvPr/>
        </p:nvGrpSpPr>
        <p:grpSpPr>
          <a:xfrm>
            <a:off x="552057" y="400840"/>
            <a:ext cx="8039883" cy="1426655"/>
            <a:chOff x="552057" y="400840"/>
            <a:chExt cx="8039883" cy="1426655"/>
          </a:xfrm>
        </p:grpSpPr>
        <p:sp>
          <p:nvSpPr>
            <p:cNvPr id="5" name="Rectangle: Diagonal Corners Snipped 4">
              <a:extLst>
                <a:ext uri="{FF2B5EF4-FFF2-40B4-BE49-F238E27FC236}">
                  <a16:creationId xmlns:a16="http://schemas.microsoft.com/office/drawing/2014/main" xmlns="" id="{101C3552-2D1D-4BCB-9C6C-5539079E7546}"/>
                </a:ext>
              </a:extLst>
            </p:cNvPr>
            <p:cNvSpPr/>
            <p:nvPr/>
          </p:nvSpPr>
          <p:spPr>
            <a:xfrm>
              <a:off x="552057" y="400840"/>
              <a:ext cx="8039883" cy="1426655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465DF54-467A-4050-B77E-F6CEE4C81176}"/>
                </a:ext>
              </a:extLst>
            </p:cNvPr>
            <p:cNvSpPr/>
            <p:nvPr/>
          </p:nvSpPr>
          <p:spPr>
            <a:xfrm>
              <a:off x="657828" y="442500"/>
              <a:ext cx="782834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ตัวกลางสามารถเป็นได้ทั้ง ๓ สถานะ ได้แก่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๑. ของแข็ง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เสียงเคลื่อนที่ผ่านเส้นเชือกของโทรศัพท์กระป๋องไปยังหูผู้รับเสียง เสียงเคลื่อนที่ผ่านโต๊ะไปยังหูผู้รับเสียง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08C9DE9-5A25-4568-B576-B1A406399626}"/>
              </a:ext>
            </a:extLst>
          </p:cNvPr>
          <p:cNvGrpSpPr/>
          <p:nvPr/>
        </p:nvGrpSpPr>
        <p:grpSpPr>
          <a:xfrm>
            <a:off x="117473" y="2226961"/>
            <a:ext cx="4454527" cy="3542095"/>
            <a:chOff x="117473" y="2226961"/>
            <a:chExt cx="4454527" cy="35420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65AE3A56-3D5D-4BC6-9320-74E133394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473" y="2226961"/>
              <a:ext cx="4454527" cy="314695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A8B9E1B1-95C2-4175-836C-40C1AAFF6BC7}"/>
                </a:ext>
              </a:extLst>
            </p:cNvPr>
            <p:cNvSpPr/>
            <p:nvPr/>
          </p:nvSpPr>
          <p:spPr>
            <a:xfrm>
              <a:off x="216678" y="5307391"/>
              <a:ext cx="414508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เสียงเคลื่อนที่ผ่านเส้นเชือก</a:t>
              </a:r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ของโทรศัพท์กระป๋อง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DC0FDCF4-5AAD-4C9C-AF73-FDEF919B8DC1}"/>
              </a:ext>
            </a:extLst>
          </p:cNvPr>
          <p:cNvGrpSpPr/>
          <p:nvPr/>
        </p:nvGrpSpPr>
        <p:grpSpPr>
          <a:xfrm>
            <a:off x="4361759" y="2226961"/>
            <a:ext cx="4464504" cy="3542096"/>
            <a:chOff x="4361759" y="2226961"/>
            <a:chExt cx="4464504" cy="354209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BAF38B9-C836-49D5-BDBC-5A07582E5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61759" y="2226961"/>
              <a:ext cx="4464504" cy="314695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42AEE69C-371E-4948-B671-DCE7F397CA0E}"/>
                </a:ext>
              </a:extLst>
            </p:cNvPr>
            <p:cNvSpPr/>
            <p:nvPr/>
          </p:nvSpPr>
          <p:spPr>
            <a:xfrm>
              <a:off x="5773673" y="5307392"/>
              <a:ext cx="18998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เสียงเคลื่อนที่ผ่านโต๊ะ</a:t>
              </a:r>
              <a:endPara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494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AA46406-8664-4758-A102-F6FFC97A177D}"/>
              </a:ext>
            </a:extLst>
          </p:cNvPr>
          <p:cNvGrpSpPr/>
          <p:nvPr/>
        </p:nvGrpSpPr>
        <p:grpSpPr>
          <a:xfrm>
            <a:off x="431272" y="272957"/>
            <a:ext cx="8281456" cy="1082706"/>
            <a:chOff x="431272" y="272957"/>
            <a:chExt cx="8281456" cy="1082706"/>
          </a:xfrm>
        </p:grpSpPr>
        <p:sp>
          <p:nvSpPr>
            <p:cNvPr id="4" name="Rectangle: Diagonal Corners Snipped 3">
              <a:extLst>
                <a:ext uri="{FF2B5EF4-FFF2-40B4-BE49-F238E27FC236}">
                  <a16:creationId xmlns:a16="http://schemas.microsoft.com/office/drawing/2014/main" xmlns="" id="{13837343-1541-49C7-A372-16977FA033D9}"/>
                </a:ext>
              </a:extLst>
            </p:cNvPr>
            <p:cNvSpPr/>
            <p:nvPr/>
          </p:nvSpPr>
          <p:spPr>
            <a:xfrm>
              <a:off x="431272" y="272957"/>
              <a:ext cx="8281456" cy="1082706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E9381334-1076-4BDD-B05E-57E8A3CEABF7}"/>
                </a:ext>
              </a:extLst>
            </p:cNvPr>
            <p:cNvSpPr/>
            <p:nvPr/>
          </p:nvSpPr>
          <p:spPr>
            <a:xfrm>
              <a:off x="547278" y="337256"/>
              <a:ext cx="804944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๒. ของเหลว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อุปกรณ์โซนา</a:t>
              </a:r>
              <a:r>
                <a:rPr lang="th-TH" sz="2800" dirty="0" err="1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ร์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ส่งคลื่นเสียงที่มีความถี่สูงผ่านลงไปในน้ำ เพื่อสำรวจวัตถุใต้น้ำ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FC3B546-3C3B-4CF4-BECA-75115AB97D7B}"/>
              </a:ext>
            </a:extLst>
          </p:cNvPr>
          <p:cNvGrpSpPr/>
          <p:nvPr/>
        </p:nvGrpSpPr>
        <p:grpSpPr>
          <a:xfrm>
            <a:off x="526207" y="1531961"/>
            <a:ext cx="8091586" cy="5028828"/>
            <a:chOff x="526207" y="1531961"/>
            <a:chExt cx="8091586" cy="50288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BCDED27-F99B-4B7E-BB37-BBDAC626CD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04" t="53134" r="3600" b="9787"/>
            <a:stretch/>
          </p:blipFill>
          <p:spPr>
            <a:xfrm>
              <a:off x="526207" y="1531961"/>
              <a:ext cx="8091586" cy="450035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E6F82C2-2A41-4AA9-A276-558FE8152599}"/>
                </a:ext>
              </a:extLst>
            </p:cNvPr>
            <p:cNvSpPr/>
            <p:nvPr/>
          </p:nvSpPr>
          <p:spPr>
            <a:xfrm>
              <a:off x="3919587" y="6099124"/>
              <a:ext cx="28857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4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การใช้โซนาร์หาตำแหน่งวัตถุใต้น้ำ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4159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E533100-9BA3-454C-94C0-28BBF0C8C992}"/>
              </a:ext>
            </a:extLst>
          </p:cNvPr>
          <p:cNvGrpSpPr/>
          <p:nvPr/>
        </p:nvGrpSpPr>
        <p:grpSpPr>
          <a:xfrm>
            <a:off x="170110" y="572523"/>
            <a:ext cx="4480556" cy="1614374"/>
            <a:chOff x="170110" y="572523"/>
            <a:chExt cx="4480556" cy="1614374"/>
          </a:xfrm>
        </p:grpSpPr>
        <p:sp>
          <p:nvSpPr>
            <p:cNvPr id="4" name="Rectangle: Diagonal Corners Snipped 3">
              <a:extLst>
                <a:ext uri="{FF2B5EF4-FFF2-40B4-BE49-F238E27FC236}">
                  <a16:creationId xmlns:a16="http://schemas.microsoft.com/office/drawing/2014/main" xmlns="" id="{31584E49-D50C-4BD1-A3AF-E602D1A1355E}"/>
                </a:ext>
              </a:extLst>
            </p:cNvPr>
            <p:cNvSpPr/>
            <p:nvPr/>
          </p:nvSpPr>
          <p:spPr>
            <a:xfrm>
              <a:off x="170110" y="572523"/>
              <a:ext cx="4480556" cy="1614374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80BA8E53-E31B-4EC3-AE57-EB307E972D82}"/>
                </a:ext>
              </a:extLst>
            </p:cNvPr>
            <p:cNvSpPr/>
            <p:nvPr/>
          </p:nvSpPr>
          <p:spPr>
            <a:xfrm>
              <a:off x="170111" y="701122"/>
              <a:ext cx="448055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๓. แก๊ส </a:t>
              </a:r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เสียงครูพูดอยู่หน้าชั้นเรียน </a:t>
              </a:r>
            </a:p>
            <a:p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เสียงนกร้องบนต้นไม้ เสียงนักร้องบนเวที สามารถเคลื่อนที่ผ่านอากาศมายังหูผู้รับเสียงได้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E1FAED-B1A5-4571-9D53-8EC506C1D8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717"/>
          <a:stretch/>
        </p:blipFill>
        <p:spPr>
          <a:xfrm>
            <a:off x="426686" y="2391777"/>
            <a:ext cx="4066650" cy="33823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2112182-9179-4419-8380-5FB9A227A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84" r="33432"/>
          <a:stretch/>
        </p:blipFill>
        <p:spPr>
          <a:xfrm>
            <a:off x="4747184" y="126913"/>
            <a:ext cx="3970130" cy="33020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1A77D7C-8B32-44D6-A8CF-50C1FE5D42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69" t="4022" r="447" b="5630"/>
          <a:stretch/>
        </p:blipFill>
        <p:spPr>
          <a:xfrm>
            <a:off x="4747184" y="3329382"/>
            <a:ext cx="3970130" cy="29833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083EBC-92C0-4CF5-A893-9D475FB5308A}"/>
              </a:ext>
            </a:extLst>
          </p:cNvPr>
          <p:cNvSpPr/>
          <p:nvPr/>
        </p:nvSpPr>
        <p:spPr>
          <a:xfrm>
            <a:off x="3943464" y="6353760"/>
            <a:ext cx="34211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เสียงเคลื่อนที่ผ่านตัวกลางที่มีสถานะแก๊ส</a:t>
            </a:r>
          </a:p>
        </p:txBody>
      </p:sp>
    </p:spTree>
    <p:extLst>
      <p:ext uri="{BB962C8B-B14F-4D97-AF65-F5344CB8AC3E}">
        <p14:creationId xmlns:p14="http://schemas.microsoft.com/office/powerpoint/2010/main" val="21093048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47DD33-6AE5-4E4F-B532-F873814A9B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358"/>
          <a:stretch/>
        </p:blipFill>
        <p:spPr>
          <a:xfrm>
            <a:off x="523086" y="1293143"/>
            <a:ext cx="8097827" cy="2628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FE8721F-3A97-4BE3-8530-6D6B71124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5" t="62244" r="33731"/>
          <a:stretch/>
        </p:blipFill>
        <p:spPr>
          <a:xfrm>
            <a:off x="3173751" y="4421874"/>
            <a:ext cx="2796498" cy="21266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1203748-83BB-41C4-8C6E-151A13BC80A6}"/>
              </a:ext>
            </a:extLst>
          </p:cNvPr>
          <p:cNvGrpSpPr/>
          <p:nvPr/>
        </p:nvGrpSpPr>
        <p:grpSpPr>
          <a:xfrm>
            <a:off x="2524064" y="0"/>
            <a:ext cx="4088976" cy="1053714"/>
            <a:chOff x="2524064" y="0"/>
            <a:chExt cx="4088976" cy="1053714"/>
          </a:xfrm>
        </p:grpSpPr>
        <p:sp>
          <p:nvSpPr>
            <p:cNvPr id="16" name="Flowchart: Terminator 15">
              <a:extLst>
                <a:ext uri="{FF2B5EF4-FFF2-40B4-BE49-F238E27FC236}">
                  <a16:creationId xmlns:a16="http://schemas.microsoft.com/office/drawing/2014/main" xmlns="" id="{BEF80E16-7A96-4BCB-A096-64174EA56968}"/>
                </a:ext>
              </a:extLst>
            </p:cNvPr>
            <p:cNvSpPr/>
            <p:nvPr/>
          </p:nvSpPr>
          <p:spPr>
            <a:xfrm>
              <a:off x="3323876" y="196325"/>
              <a:ext cx="3289164" cy="596865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365 w 20490"/>
                <a:gd name="connsiteY0" fmla="*/ 0 h 21600"/>
                <a:gd name="connsiteX1" fmla="*/ 17015 w 20490"/>
                <a:gd name="connsiteY1" fmla="*/ 0 h 21600"/>
                <a:gd name="connsiteX2" fmla="*/ 20490 w 20490"/>
                <a:gd name="connsiteY2" fmla="*/ 10800 h 21600"/>
                <a:gd name="connsiteX3" fmla="*/ 17015 w 20490"/>
                <a:gd name="connsiteY3" fmla="*/ 21600 h 21600"/>
                <a:gd name="connsiteX4" fmla="*/ 2365 w 20490"/>
                <a:gd name="connsiteY4" fmla="*/ 21600 h 21600"/>
                <a:gd name="connsiteX5" fmla="*/ 0 w 20490"/>
                <a:gd name="connsiteY5" fmla="*/ 11927 h 21600"/>
                <a:gd name="connsiteX6" fmla="*/ 2365 w 20490"/>
                <a:gd name="connsiteY6" fmla="*/ 0 h 21600"/>
                <a:gd name="connsiteX0" fmla="*/ 2365 w 19195"/>
                <a:gd name="connsiteY0" fmla="*/ 0 h 21600"/>
                <a:gd name="connsiteX1" fmla="*/ 17015 w 19195"/>
                <a:gd name="connsiteY1" fmla="*/ 0 h 21600"/>
                <a:gd name="connsiteX2" fmla="*/ 19195 w 19195"/>
                <a:gd name="connsiteY2" fmla="*/ 9110 h 21600"/>
                <a:gd name="connsiteX3" fmla="*/ 17015 w 19195"/>
                <a:gd name="connsiteY3" fmla="*/ 21600 h 21600"/>
                <a:gd name="connsiteX4" fmla="*/ 2365 w 19195"/>
                <a:gd name="connsiteY4" fmla="*/ 21600 h 21600"/>
                <a:gd name="connsiteX5" fmla="*/ 0 w 19195"/>
                <a:gd name="connsiteY5" fmla="*/ 11927 h 21600"/>
                <a:gd name="connsiteX6" fmla="*/ 2365 w 19195"/>
                <a:gd name="connsiteY6" fmla="*/ 0 h 21600"/>
                <a:gd name="connsiteX0" fmla="*/ 2365 w 19472"/>
                <a:gd name="connsiteY0" fmla="*/ 0 h 21600"/>
                <a:gd name="connsiteX1" fmla="*/ 17015 w 19472"/>
                <a:gd name="connsiteY1" fmla="*/ 0 h 21600"/>
                <a:gd name="connsiteX2" fmla="*/ 19472 w 19472"/>
                <a:gd name="connsiteY2" fmla="*/ 10237 h 21600"/>
                <a:gd name="connsiteX3" fmla="*/ 17015 w 19472"/>
                <a:gd name="connsiteY3" fmla="*/ 21600 h 21600"/>
                <a:gd name="connsiteX4" fmla="*/ 2365 w 19472"/>
                <a:gd name="connsiteY4" fmla="*/ 21600 h 21600"/>
                <a:gd name="connsiteX5" fmla="*/ 0 w 19472"/>
                <a:gd name="connsiteY5" fmla="*/ 11927 h 21600"/>
                <a:gd name="connsiteX6" fmla="*/ 2365 w 19472"/>
                <a:gd name="connsiteY6" fmla="*/ 0 h 21600"/>
                <a:gd name="connsiteX0" fmla="*/ 2285 w 19392"/>
                <a:gd name="connsiteY0" fmla="*/ 0 h 21600"/>
                <a:gd name="connsiteX1" fmla="*/ 16935 w 19392"/>
                <a:gd name="connsiteY1" fmla="*/ 0 h 21600"/>
                <a:gd name="connsiteX2" fmla="*/ 19392 w 19392"/>
                <a:gd name="connsiteY2" fmla="*/ 10237 h 21600"/>
                <a:gd name="connsiteX3" fmla="*/ 16935 w 19392"/>
                <a:gd name="connsiteY3" fmla="*/ 21600 h 21600"/>
                <a:gd name="connsiteX4" fmla="*/ 2285 w 19392"/>
                <a:gd name="connsiteY4" fmla="*/ 21600 h 21600"/>
                <a:gd name="connsiteX5" fmla="*/ 0 w 19392"/>
                <a:gd name="connsiteY5" fmla="*/ 9951 h 21600"/>
                <a:gd name="connsiteX6" fmla="*/ 2285 w 19392"/>
                <a:gd name="connsiteY6" fmla="*/ 0 h 21600"/>
                <a:gd name="connsiteX0" fmla="*/ 2205 w 19312"/>
                <a:gd name="connsiteY0" fmla="*/ 0 h 21600"/>
                <a:gd name="connsiteX1" fmla="*/ 16855 w 19312"/>
                <a:gd name="connsiteY1" fmla="*/ 0 h 21600"/>
                <a:gd name="connsiteX2" fmla="*/ 19312 w 19312"/>
                <a:gd name="connsiteY2" fmla="*/ 10237 h 21600"/>
                <a:gd name="connsiteX3" fmla="*/ 16855 w 19312"/>
                <a:gd name="connsiteY3" fmla="*/ 21600 h 21600"/>
                <a:gd name="connsiteX4" fmla="*/ 2205 w 19312"/>
                <a:gd name="connsiteY4" fmla="*/ 21600 h 21600"/>
                <a:gd name="connsiteX5" fmla="*/ 0 w 19312"/>
                <a:gd name="connsiteY5" fmla="*/ 10939 h 21600"/>
                <a:gd name="connsiteX6" fmla="*/ 2205 w 19312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2" h="21600">
                  <a:moveTo>
                    <a:pt x="2205" y="0"/>
                  </a:moveTo>
                  <a:lnTo>
                    <a:pt x="16855" y="0"/>
                  </a:lnTo>
                  <a:cubicBezTo>
                    <a:pt x="18774" y="0"/>
                    <a:pt x="19312" y="4272"/>
                    <a:pt x="19312" y="10237"/>
                  </a:cubicBezTo>
                  <a:cubicBezTo>
                    <a:pt x="19312" y="16202"/>
                    <a:pt x="18774" y="21600"/>
                    <a:pt x="16855" y="21600"/>
                  </a:cubicBezTo>
                  <a:lnTo>
                    <a:pt x="2205" y="21600"/>
                  </a:lnTo>
                  <a:cubicBezTo>
                    <a:pt x="286" y="21600"/>
                    <a:pt x="0" y="16904"/>
                    <a:pt x="0" y="10939"/>
                  </a:cubicBezTo>
                  <a:cubicBezTo>
                    <a:pt x="0" y="4974"/>
                    <a:pt x="286" y="0"/>
                    <a:pt x="2205" y="0"/>
                  </a:cubicBezTo>
                  <a:close/>
                </a:path>
              </a:pathLst>
            </a:custGeom>
            <a:solidFill>
              <a:srgbClr val="C7DE7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003D0A0-B58A-4F82-B82C-522BD91B04A1}"/>
                </a:ext>
              </a:extLst>
            </p:cNvPr>
            <p:cNvSpPr txBox="1"/>
            <p:nvPr/>
          </p:nvSpPr>
          <p:spPr>
            <a:xfrm>
              <a:off x="3392167" y="269971"/>
              <a:ext cx="32208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เสียงเคลื่อนที่โดยอาศัยตัวกลาง</a:t>
              </a:r>
            </a:p>
          </p:txBody>
        </p:sp>
        <p:pic>
          <p:nvPicPr>
            <p:cNvPr id="15" name="Graphic 14" descr="Volume">
              <a:extLst>
                <a:ext uri="{FF2B5EF4-FFF2-40B4-BE49-F238E27FC236}">
                  <a16:creationId xmlns:a16="http://schemas.microsoft.com/office/drawing/2014/main" xmlns="" id="{5416A2E1-A7C1-4F39-9B38-3D3CF7C9F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524064" y="0"/>
              <a:ext cx="1053714" cy="1053714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CBCEE41-42C2-484F-AC61-4A953991F7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46567" t="48155" r="47910" b="37999"/>
          <a:stretch/>
        </p:blipFill>
        <p:spPr>
          <a:xfrm>
            <a:off x="4247865" y="3879508"/>
            <a:ext cx="648270" cy="5423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F5B1B4D-D69F-449F-B1E6-35E4E8E3FF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46567" t="48155" r="47910" b="37999"/>
          <a:stretch/>
        </p:blipFill>
        <p:spPr>
          <a:xfrm rot="18932949">
            <a:off x="2745908" y="3709204"/>
            <a:ext cx="609970" cy="8829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77198F69-6D50-43C4-B449-6ACBA2E0D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46567" t="48155" r="47910" b="37999"/>
          <a:stretch/>
        </p:blipFill>
        <p:spPr>
          <a:xfrm rot="2667051" flipH="1">
            <a:off x="5808465" y="3730410"/>
            <a:ext cx="609970" cy="8829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77A0D677-9012-4722-A68B-5CD82740A4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46567" t="48155" r="47910" b="37999"/>
          <a:stretch/>
        </p:blipFill>
        <p:spPr>
          <a:xfrm>
            <a:off x="4247864" y="866836"/>
            <a:ext cx="648270" cy="542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1ED7CBC-A050-4CDF-B93D-801B9196CD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46567" t="48155" r="47910" b="37999"/>
          <a:stretch/>
        </p:blipFill>
        <p:spPr>
          <a:xfrm rot="2667051" flipH="1">
            <a:off x="2966708" y="808312"/>
            <a:ext cx="609970" cy="7272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A23B057F-CC95-4775-BA60-54D07A25A8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C00000">
                <a:tint val="45000"/>
                <a:satMod val="400000"/>
              </a:srgbClr>
            </a:duotone>
          </a:blip>
          <a:srcRect l="46567" t="48155" r="47910" b="37999"/>
          <a:stretch/>
        </p:blipFill>
        <p:spPr>
          <a:xfrm rot="18932949">
            <a:off x="5528010" y="774386"/>
            <a:ext cx="609970" cy="727263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00566E5-7D86-4F2C-B5A9-768F000F8A90}"/>
              </a:ext>
            </a:extLst>
          </p:cNvPr>
          <p:cNvSpPr/>
          <p:nvPr/>
        </p:nvSpPr>
        <p:spPr>
          <a:xfrm>
            <a:off x="3292109" y="6457149"/>
            <a:ext cx="5328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500"/>
              </a:spcAft>
            </a:pP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แผนภาพ การเคลื่อนที่ของเสียงผ่านตัวกลางมายังหูผู้รับเสียง</a:t>
            </a:r>
          </a:p>
        </p:txBody>
      </p:sp>
    </p:spTree>
    <p:extLst>
      <p:ext uri="{BB962C8B-B14F-4D97-AF65-F5344CB8AC3E}">
        <p14:creationId xmlns:p14="http://schemas.microsoft.com/office/powerpoint/2010/main" val="161980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B169522-68C9-4E86-A0F2-5FDBC7BADF35}"/>
              </a:ext>
            </a:extLst>
          </p:cNvPr>
          <p:cNvGrpSpPr/>
          <p:nvPr/>
        </p:nvGrpSpPr>
        <p:grpSpPr>
          <a:xfrm>
            <a:off x="730154" y="272957"/>
            <a:ext cx="8127244" cy="1082706"/>
            <a:chOff x="730154" y="272957"/>
            <a:chExt cx="8127244" cy="1082706"/>
          </a:xfrm>
        </p:grpSpPr>
        <p:sp>
          <p:nvSpPr>
            <p:cNvPr id="5" name="Rectangle: Diagonal Corners Snipped 4">
              <a:extLst>
                <a:ext uri="{FF2B5EF4-FFF2-40B4-BE49-F238E27FC236}">
                  <a16:creationId xmlns:a16="http://schemas.microsoft.com/office/drawing/2014/main" xmlns="" id="{6366B0CB-B18F-4628-92D9-0A8873B2D47A}"/>
                </a:ext>
              </a:extLst>
            </p:cNvPr>
            <p:cNvSpPr/>
            <p:nvPr/>
          </p:nvSpPr>
          <p:spPr>
            <a:xfrm>
              <a:off x="730154" y="272957"/>
              <a:ext cx="7799697" cy="1082706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F46F9B6-201C-4CBE-8039-43A81F50EFD7}"/>
                </a:ext>
              </a:extLst>
            </p:cNvPr>
            <p:cNvSpPr/>
            <p:nvPr/>
          </p:nvSpPr>
          <p:spPr>
            <a:xfrm>
              <a:off x="730155" y="337256"/>
              <a:ext cx="81272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เสียงที่เคลื่อนที่ผ่านตัวกลางต่างชนิดกัน จะมีอัตราเร็วของเสียงต่างกัน หรือไม่ อย่างไร ให้ศึกษาจากตาราง ดังนี้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0EA6FE5-A45A-434E-AD42-E41434198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4" t="20033" r="11445" b="60722"/>
          <a:stretch/>
        </p:blipFill>
        <p:spPr>
          <a:xfrm>
            <a:off x="1315206" y="2013720"/>
            <a:ext cx="6629591" cy="2315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40A2AA1-1414-4DCF-893B-627CFB8ADA63}"/>
              </a:ext>
            </a:extLst>
          </p:cNvPr>
          <p:cNvSpPr/>
          <p:nvPr/>
        </p:nvSpPr>
        <p:spPr>
          <a:xfrm>
            <a:off x="893928" y="1490500"/>
            <a:ext cx="7799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ตารางที่ ๕.๒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อัตราเร็วของเสียงในตัวกลางต่าง ๆ ที่อุณหภูมิ ๒๕ องศาเซลเซียส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4B6DEE0-A6D7-4727-9CC6-9BA8D874D36F}"/>
              </a:ext>
            </a:extLst>
          </p:cNvPr>
          <p:cNvGrpSpPr/>
          <p:nvPr/>
        </p:nvGrpSpPr>
        <p:grpSpPr>
          <a:xfrm>
            <a:off x="730154" y="4492390"/>
            <a:ext cx="7799697" cy="1496576"/>
            <a:chOff x="730154" y="4492390"/>
            <a:chExt cx="7799697" cy="1496576"/>
          </a:xfrm>
        </p:grpSpPr>
        <p:sp>
          <p:nvSpPr>
            <p:cNvPr id="11" name="Rectangle: Diagonal Corners Snipped 10">
              <a:extLst>
                <a:ext uri="{FF2B5EF4-FFF2-40B4-BE49-F238E27FC236}">
                  <a16:creationId xmlns:a16="http://schemas.microsoft.com/office/drawing/2014/main" xmlns="" id="{942EC381-B928-4424-8DE1-1A0A2C89A64E}"/>
                </a:ext>
              </a:extLst>
            </p:cNvPr>
            <p:cNvSpPr/>
            <p:nvPr/>
          </p:nvSpPr>
          <p:spPr>
            <a:xfrm>
              <a:off x="730154" y="4492390"/>
              <a:ext cx="7799697" cy="1496576"/>
            </a:xfrm>
            <a:prstGeom prst="snip2DiagRect">
              <a:avLst/>
            </a:prstGeom>
            <a:solidFill>
              <a:srgbClr val="F4858C">
                <a:tint val="66000"/>
                <a:satMod val="160000"/>
              </a:srgbClr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EFC3878-EA35-4885-8576-F0280949C4D6}"/>
                </a:ext>
              </a:extLst>
            </p:cNvPr>
            <p:cNvSpPr/>
            <p:nvPr/>
          </p:nvSpPr>
          <p:spPr>
            <a:xfrm>
              <a:off x="921221" y="4603970"/>
              <a:ext cx="7417559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2800" dirty="0">
                  <a:solidFill>
                    <a:srgbClr val="00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จากตารางจะเห็นได้ว่า เสียงเคลื่อนที่ผ่านตัวกลางที่เป็นของแข็งได้เร็วกว่า ของเหลวและแก๊ส ทำไมจึงเป็นเช่นนั้น นักเรียนลองให้เหตุผลว่าทำไมชนิดของตัวกลางจึงมีผลต่ออัตราเร็วในการเคลื่อนที่ของเสียง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36631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Badg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678</TotalTime>
  <Words>742</Words>
  <Application>Microsoft Office PowerPoint</Application>
  <PresentationFormat>On-screen Show (4:3)</PresentationFormat>
  <Paragraphs>218</Paragraphs>
  <Slides>36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Arial</vt:lpstr>
      <vt:lpstr>Angsana New</vt:lpstr>
      <vt:lpstr>Cordia New</vt:lpstr>
      <vt:lpstr>Impact</vt:lpstr>
      <vt:lpstr>Century Gothic</vt:lpstr>
      <vt:lpstr>Calibri</vt:lpstr>
      <vt:lpstr>Wingdings 3</vt:lpstr>
      <vt:lpstr>Gill Sans MT</vt:lpstr>
      <vt:lpstr>TH Sarabun New</vt:lpstr>
      <vt:lpstr>TH NiramitIT๙</vt:lpstr>
      <vt:lpstr>Calibri Light</vt:lpstr>
      <vt:lpstr>Sarabun</vt:lpstr>
      <vt:lpstr>Vapor Trail</vt:lpstr>
      <vt:lpstr>Badge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46</cp:revision>
  <dcterms:created xsi:type="dcterms:W3CDTF">2019-09-11T09:02:05Z</dcterms:created>
  <dcterms:modified xsi:type="dcterms:W3CDTF">2019-12-23T03:27:29Z</dcterms:modified>
</cp:coreProperties>
</file>