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05" r:id="rId1"/>
    <p:sldMasterId id="2147483723" r:id="rId2"/>
    <p:sldMasterId id="2147483735" r:id="rId3"/>
  </p:sldMasterIdLst>
  <p:sldIdLst>
    <p:sldId id="282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x="9144000" cy="6858000" type="screen4x3"/>
  <p:notesSz cx="6858000" cy="9144000"/>
  <p:embeddedFontLst>
    <p:embeddedFont>
      <p:font typeface="Angsana New" pitchFamily="18" charset="-34"/>
      <p:regular r:id="rId31"/>
      <p:bold r:id="rId32"/>
      <p:italic r:id="rId33"/>
      <p:boldItalic r:id="rId34"/>
    </p:embeddedFont>
    <p:embeddedFont>
      <p:font typeface="Cordia New" pitchFamily="34" charset="-34"/>
      <p:regular r:id="rId35"/>
      <p:bold r:id="rId36"/>
      <p:italic r:id="rId37"/>
      <p:boldItalic r:id="rId38"/>
    </p:embeddedFont>
    <p:embeddedFont>
      <p:font typeface="Impact" pitchFamily="34" charset="0"/>
      <p:regular r:id="rId39"/>
    </p:embeddedFon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Wingdings 3" pitchFamily="18" charset="2"/>
      <p:regular r:id="rId44"/>
    </p:embeddedFont>
    <p:embeddedFont>
      <p:font typeface="Gill Sans MT" pitchFamily="34" charset="0"/>
      <p:regular r:id="rId45"/>
      <p:bold r:id="rId46"/>
      <p:italic r:id="rId47"/>
      <p:boldItalic r:id="rId48"/>
    </p:embeddedFont>
    <p:embeddedFont>
      <p:font typeface="TH NiramitIT๙" charset="-34"/>
      <p:regular r:id="rId49"/>
      <p:bold r:id="rId50"/>
      <p:italic r:id="rId51"/>
    </p:embeddedFont>
    <p:embeddedFont>
      <p:font typeface="Calibri Light" pitchFamily="34" charset="0"/>
      <p:regular r:id="rId52"/>
      <p:italic r:id="rId53"/>
    </p:embeddedFont>
    <p:embeddedFont>
      <p:font typeface="TH Sarabun New" pitchFamily="34" charset="-34"/>
      <p:regular r:id="rId54"/>
      <p:bold r:id="rId55"/>
      <p:italic r:id="rId56"/>
      <p:boldItalic r:id="rId57"/>
    </p:embeddedFont>
    <p:embeddedFont>
      <p:font typeface="Tw Cen MT" pitchFamily="34" charset="0"/>
      <p:regular r:id="rId58"/>
      <p:bold r:id="rId59"/>
      <p:italic r:id="rId60"/>
      <p:boldItalic r:id="rId6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6699"/>
    <a:srgbClr val="00FFFF"/>
    <a:srgbClr val="33CCFF"/>
    <a:srgbClr val="66CCFF"/>
    <a:srgbClr val="FFF385"/>
    <a:srgbClr val="FF6600"/>
    <a:srgbClr val="F38586"/>
    <a:srgbClr val="FFE8BE"/>
    <a:srgbClr val="FFC5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5" autoAdjust="0"/>
    <p:restoredTop sz="94660"/>
  </p:normalViewPr>
  <p:slideViewPr>
    <p:cSldViewPr snapToGrid="0">
      <p:cViewPr>
        <p:scale>
          <a:sx n="88" d="100"/>
          <a:sy n="88" d="100"/>
        </p:scale>
        <p:origin x="-132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font" Target="fonts/font28.fntdata"/><Relationship Id="rId5" Type="http://schemas.openxmlformats.org/officeDocument/2006/relationships/slide" Target="slides/slide2.xml"/><Relationship Id="rId61" Type="http://schemas.openxmlformats.org/officeDocument/2006/relationships/font" Target="fonts/font31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font" Target="fonts/font29.fntdata"/><Relationship Id="rId20" Type="http://schemas.openxmlformats.org/officeDocument/2006/relationships/slide" Target="slides/slide17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10" Type="http://schemas.openxmlformats.org/officeDocument/2006/relationships/slide" Target="slides/slide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font" Target="fonts/font30.fntdata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12/23/2019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="" xmlns:a16="http://schemas.microsoft.com/office/drawing/2014/main" id="{4EBC9666-6AB3-4FC4-A3DA-EE6303511805}"/>
              </a:ext>
            </a:extLst>
          </p:cNvPr>
          <p:cNvSpPr txBox="1">
            <a:spLocks/>
          </p:cNvSpPr>
          <p:nvPr userDrawn="1"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82EDA1-075E-4AA8-9D33-3636D4E7CA99}" type="datetimeFigureOut">
              <a:rPr lang="th-TH" smtClean="0"/>
              <a:pPr/>
              <a:t>23/12/62</a:t>
            </a:fld>
            <a:endParaRPr lang="th-TH" dirty="0"/>
          </a:p>
        </p:txBody>
      </p:sp>
      <p:sp>
        <p:nvSpPr>
          <p:cNvPr id="10" name="Date Placeholder 3">
            <a:extLst>
              <a:ext uri="{FF2B5EF4-FFF2-40B4-BE49-F238E27FC236}">
                <a16:creationId xmlns="" xmlns:a16="http://schemas.microsoft.com/office/drawing/2014/main" id="{F8EB3CDE-CECB-47A1-BF9F-1D8E949DE0C7}"/>
              </a:ext>
            </a:extLst>
          </p:cNvPr>
          <p:cNvSpPr txBox="1">
            <a:spLocks/>
          </p:cNvSpPr>
          <p:nvPr userDrawn="1"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53F1A3-0EF8-4CF7-A0D7-97B60401BD06}" type="datetime1">
              <a:rPr lang="th-TH" smtClean="0"/>
              <a:pPr/>
              <a:t>23/12/62</a:t>
            </a:fld>
            <a:endParaRPr lang="th-TH" dirty="0"/>
          </a:p>
        </p:txBody>
      </p:sp>
      <p:sp>
        <p:nvSpPr>
          <p:cNvPr id="14" name="Google Shape;55;p4">
            <a:extLst>
              <a:ext uri="{FF2B5EF4-FFF2-40B4-BE49-F238E27FC236}">
                <a16:creationId xmlns="" xmlns:a16="http://schemas.microsoft.com/office/drawing/2014/main" id="{84B3437A-2E8E-418C-846E-4664352D4695}"/>
              </a:ext>
            </a:extLst>
          </p:cNvPr>
          <p:cNvSpPr/>
          <p:nvPr userDrawn="1"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38586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="" xmlns:a16="http://schemas.microsoft.com/office/drawing/2014/main" id="{CD75B529-DED7-40AE-872F-56F25E4B7BE4}"/>
              </a:ext>
            </a:extLst>
          </p:cNvPr>
          <p:cNvSpPr txBox="1">
            <a:spLocks/>
          </p:cNvSpPr>
          <p:nvPr userDrawn="1"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  <p:grpSp>
        <p:nvGrpSpPr>
          <p:cNvPr id="16" name="กลุ่ม 11">
            <a:extLst>
              <a:ext uri="{FF2B5EF4-FFF2-40B4-BE49-F238E27FC236}">
                <a16:creationId xmlns="" xmlns:a16="http://schemas.microsoft.com/office/drawing/2014/main" id="{DC4D9D2D-8256-4C87-8125-CD38DE663BB3}"/>
              </a:ext>
            </a:extLst>
          </p:cNvPr>
          <p:cNvGrpSpPr/>
          <p:nvPr userDrawn="1"/>
        </p:nvGrpSpPr>
        <p:grpSpPr>
          <a:xfrm>
            <a:off x="35168" y="6160068"/>
            <a:ext cx="3468599" cy="652605"/>
            <a:chOff x="281237" y="58440"/>
            <a:chExt cx="7697252" cy="1551688"/>
          </a:xfrm>
        </p:grpSpPr>
        <p:sp>
          <p:nvSpPr>
            <p:cNvPr id="17" name="สี่เหลี่ยมผืนผ้า 12">
              <a:extLst>
                <a:ext uri="{FF2B5EF4-FFF2-40B4-BE49-F238E27FC236}">
                  <a16:creationId xmlns="" xmlns:a16="http://schemas.microsoft.com/office/drawing/2014/main" id="{C2539FDF-C72C-4453-AA7B-FBEBB24A321A}"/>
                </a:ext>
              </a:extLst>
            </p:cNvPr>
            <p:cNvSpPr/>
            <p:nvPr userDrawn="1"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F3858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8" name="รูปภาพ 13">
              <a:extLst>
                <a:ext uri="{FF2B5EF4-FFF2-40B4-BE49-F238E27FC236}">
                  <a16:creationId xmlns="" xmlns:a16="http://schemas.microsoft.com/office/drawing/2014/main" id="{3F811BA5-974D-4312-A221-5D0539C262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9" name="วงรี 14">
              <a:extLst>
                <a:ext uri="{FF2B5EF4-FFF2-40B4-BE49-F238E27FC236}">
                  <a16:creationId xmlns="" xmlns:a16="http://schemas.microsoft.com/office/drawing/2014/main" id="{97256C92-FB10-41A0-ABE4-12EEEFEED669}"/>
                </a:ext>
              </a:extLst>
            </p:cNvPr>
            <p:cNvSpPr/>
            <p:nvPr userDrawn="1"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F3858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4009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833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103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4939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410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903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403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145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919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2720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2802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="" xmlns:a16="http://schemas.microsoft.com/office/drawing/2014/main" id="{3DBC77AD-4550-4D87-816F-B06C83B782D1}"/>
              </a:ext>
            </a:extLst>
          </p:cNvPr>
          <p:cNvSpPr txBox="1">
            <a:spLocks/>
          </p:cNvSpPr>
          <p:nvPr userDrawn="1"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82EDA1-075E-4AA8-9D33-3636D4E7CA99}" type="datetimeFigureOut">
              <a:rPr lang="th-TH" smtClean="0"/>
              <a:pPr/>
              <a:t>23/12/62</a:t>
            </a:fld>
            <a:endParaRPr lang="th-TH" dirty="0"/>
          </a:p>
        </p:txBody>
      </p:sp>
      <p:sp>
        <p:nvSpPr>
          <p:cNvPr id="9" name="Date Placeholder 3">
            <a:extLst>
              <a:ext uri="{FF2B5EF4-FFF2-40B4-BE49-F238E27FC236}">
                <a16:creationId xmlns="" xmlns:a16="http://schemas.microsoft.com/office/drawing/2014/main" id="{19545C0E-6B92-4782-903A-20917E76A575}"/>
              </a:ext>
            </a:extLst>
          </p:cNvPr>
          <p:cNvSpPr txBox="1">
            <a:spLocks/>
          </p:cNvSpPr>
          <p:nvPr userDrawn="1"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53F1A3-0EF8-4CF7-A0D7-97B60401BD06}" type="datetime1">
              <a:rPr lang="th-TH" smtClean="0"/>
              <a:pPr/>
              <a:t>23/12/62</a:t>
            </a:fld>
            <a:endParaRPr lang="th-TH" dirty="0"/>
          </a:p>
        </p:txBody>
      </p:sp>
      <p:sp>
        <p:nvSpPr>
          <p:cNvPr id="14" name="Google Shape;55;p4">
            <a:extLst>
              <a:ext uri="{FF2B5EF4-FFF2-40B4-BE49-F238E27FC236}">
                <a16:creationId xmlns="" xmlns:a16="http://schemas.microsoft.com/office/drawing/2014/main" id="{7AAAC4D0-7C7C-43DA-A90C-FEF94B5A63EC}"/>
              </a:ext>
            </a:extLst>
          </p:cNvPr>
          <p:cNvSpPr/>
          <p:nvPr userDrawn="1"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38586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="" xmlns:a16="http://schemas.microsoft.com/office/drawing/2014/main" id="{B099C8F4-3FE8-49C4-8E28-78DCB72B2AB8}"/>
              </a:ext>
            </a:extLst>
          </p:cNvPr>
          <p:cNvSpPr txBox="1">
            <a:spLocks/>
          </p:cNvSpPr>
          <p:nvPr userDrawn="1"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  <p:grpSp>
        <p:nvGrpSpPr>
          <p:cNvPr id="16" name="กลุ่ม 11">
            <a:extLst>
              <a:ext uri="{FF2B5EF4-FFF2-40B4-BE49-F238E27FC236}">
                <a16:creationId xmlns="" xmlns:a16="http://schemas.microsoft.com/office/drawing/2014/main" id="{44530A4F-B3AC-47DE-ABB7-4F72E20570C3}"/>
              </a:ext>
            </a:extLst>
          </p:cNvPr>
          <p:cNvGrpSpPr/>
          <p:nvPr userDrawn="1"/>
        </p:nvGrpSpPr>
        <p:grpSpPr>
          <a:xfrm>
            <a:off x="35168" y="6160068"/>
            <a:ext cx="3468599" cy="652605"/>
            <a:chOff x="281237" y="58440"/>
            <a:chExt cx="7697252" cy="1551688"/>
          </a:xfrm>
        </p:grpSpPr>
        <p:sp>
          <p:nvSpPr>
            <p:cNvPr id="17" name="สี่เหลี่ยมผืนผ้า 12">
              <a:extLst>
                <a:ext uri="{FF2B5EF4-FFF2-40B4-BE49-F238E27FC236}">
                  <a16:creationId xmlns="" xmlns:a16="http://schemas.microsoft.com/office/drawing/2014/main" id="{811EAF79-61D7-47B0-8A2C-849386AB251F}"/>
                </a:ext>
              </a:extLst>
            </p:cNvPr>
            <p:cNvSpPr/>
            <p:nvPr userDrawn="1"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F3858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8" name="รูปภาพ 13">
              <a:extLst>
                <a:ext uri="{FF2B5EF4-FFF2-40B4-BE49-F238E27FC236}">
                  <a16:creationId xmlns="" xmlns:a16="http://schemas.microsoft.com/office/drawing/2014/main" id="{6749095E-5FE1-4A3D-B28A-1613C20284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9" name="วงรี 14">
              <a:extLst>
                <a:ext uri="{FF2B5EF4-FFF2-40B4-BE49-F238E27FC236}">
                  <a16:creationId xmlns="" xmlns:a16="http://schemas.microsoft.com/office/drawing/2014/main" id="{06EDF253-AED9-4C13-8022-4FC3FF882CCF}"/>
                </a:ext>
              </a:extLst>
            </p:cNvPr>
            <p:cNvSpPr/>
            <p:nvPr userDrawn="1"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F3858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87307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198343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937185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894913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17842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pic>
        <p:nvPicPr>
          <p:cNvPr id="5" name="รูปภาพ 18">
            <a:extLst>
              <a:ext uri="{FF2B5EF4-FFF2-40B4-BE49-F238E27FC236}">
                <a16:creationId xmlns="" xmlns:a16="http://schemas.microsoft.com/office/drawing/2014/main" id="{32481022-EB84-4A28-8CA7-0E1162172D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94" b="96998" l="952" r="97884">
                        <a14:foregroundMark x1="47725" y1="25982" x2="63280" y2="43649"/>
                        <a14:foregroundMark x1="63280" y1="43649" x2="67302" y2="73903"/>
                        <a14:foregroundMark x1="49735" y1="24134" x2="70899" y2="31293"/>
                        <a14:foregroundMark x1="70899" y1="31293" x2="77037" y2="36259"/>
                        <a14:foregroundMark x1="53968" y1="18476" x2="77989" y2="33372"/>
                        <a14:foregroundMark x1="67090" y1="17783" x2="80635" y2="38453"/>
                        <a14:foregroundMark x1="80635" y1="38453" x2="82116" y2="44226"/>
                        <a14:foregroundMark x1="87619" y1="27945" x2="76402" y2="12702"/>
                        <a14:foregroundMark x1="76402" y1="12702" x2="60317" y2="4042"/>
                        <a14:foregroundMark x1="60317" y1="4042" x2="42857" y2="5889"/>
                        <a14:foregroundMark x1="42857" y1="5889" x2="28042" y2="15589"/>
                        <a14:foregroundMark x1="28042" y1="15589" x2="17037" y2="30139"/>
                        <a14:foregroundMark x1="17037" y1="30139" x2="13651" y2="51848"/>
                        <a14:foregroundMark x1="13651" y1="51848" x2="16931" y2="69861"/>
                        <a14:foregroundMark x1="16931" y1="69861" x2="27407" y2="86028"/>
                        <a14:foregroundMark x1="27407" y1="86028" x2="43704" y2="94111"/>
                        <a14:foregroundMark x1="43704" y1="94111" x2="60423" y2="93995"/>
                        <a14:foregroundMark x1="60423" y1="93995" x2="77672" y2="88337"/>
                        <a14:foregroundMark x1="77672" y1="88337" x2="88677" y2="74711"/>
                        <a14:foregroundMark x1="88677" y1="74711" x2="95450" y2="57852"/>
                        <a14:foregroundMark x1="95450" y1="57852" x2="94286" y2="38222"/>
                        <a14:foregroundMark x1="94286" y1="38222" x2="87937" y2="25520"/>
                        <a14:foregroundMark x1="93439" y1="39145" x2="95238" y2="58776"/>
                        <a14:foregroundMark x1="95344" y1="43418" x2="98095" y2="52194"/>
                        <a14:foregroundMark x1="77884" y1="16513" x2="61058" y2="5658"/>
                        <a14:foregroundMark x1="61058" y1="5658" x2="44444" y2="4850"/>
                        <a14:foregroundMark x1="44444" y1="4850" x2="34815" y2="9007"/>
                        <a14:foregroundMark x1="75556" y1="83949" x2="60741" y2="94111"/>
                        <a14:foregroundMark x1="60741" y1="94111" x2="43810" y2="92956"/>
                        <a14:foregroundMark x1="43810" y1="92956" x2="41799" y2="91686"/>
                        <a14:foregroundMark x1="43492" y1="92841" x2="60212" y2="95381"/>
                        <a14:foregroundMark x1="60212" y1="95381" x2="60847" y2="95266"/>
                        <a14:foregroundMark x1="27407" y1="77367" x2="40106" y2="89261"/>
                        <a14:foregroundMark x1="24127" y1="73557" x2="36931" y2="87760"/>
                        <a14:foregroundMark x1="36931" y1="87760" x2="40952" y2="89145"/>
                        <a14:foregroundMark x1="31111" y1="48152" x2="38624" y2="65012"/>
                        <a14:foregroundMark x1="38624" y1="65012" x2="63175" y2="87875"/>
                        <a14:foregroundMark x1="18519" y1="51155" x2="23492" y2="30370"/>
                        <a14:foregroundMark x1="23492" y1="30370" x2="37460" y2="15820"/>
                        <a14:foregroundMark x1="37460" y1="15820" x2="56720" y2="10624"/>
                        <a14:foregroundMark x1="56720" y1="10624" x2="62116" y2="11085"/>
                        <a14:foregroundMark x1="38307" y1="10508" x2="56190" y2="8199"/>
                        <a14:foregroundMark x1="56190" y1="8199" x2="56190" y2="8199"/>
                        <a14:foregroundMark x1="13439" y1="42379" x2="5608" y2="41686"/>
                        <a14:foregroundMark x1="29947" y1="33718" x2="30582" y2="59469"/>
                        <a14:foregroundMark x1="12275" y1="48961" x2="10476" y2="53811"/>
                        <a14:foregroundMark x1="12698" y1="52540" x2="12487" y2="65012"/>
                        <a14:foregroundMark x1="12593" y1="64434" x2="19788" y2="79561"/>
                        <a14:foregroundMark x1="19153" y1="77367" x2="29206" y2="89145"/>
                        <a14:foregroundMark x1="20741" y1="76328" x2="31217" y2="90416"/>
                        <a14:foregroundMark x1="31217" y1="90416" x2="31429" y2="90416"/>
                        <a14:foregroundMark x1="19471" y1="79099" x2="29418" y2="89376"/>
                        <a14:foregroundMark x1="54392" y1="67436" x2="62751" y2="80023"/>
                        <a14:foregroundMark x1="43280" y1="94919" x2="60000" y2="97113"/>
                        <a14:foregroundMark x1="60000" y1="97113" x2="64127" y2="96305"/>
                        <a14:foregroundMark x1="46243" y1="95497" x2="63175" y2="96074"/>
                        <a14:foregroundMark x1="63175" y1="96074" x2="71852" y2="93303"/>
                        <a14:foregroundMark x1="45291" y1="95727" x2="62011" y2="96998"/>
                        <a14:foregroundMark x1="62011" y1="96998" x2="70688" y2="93880"/>
                        <a14:foregroundMark x1="10688" y1="41570" x2="16825" y2="25058"/>
                        <a14:foregroundMark x1="16296" y1="25520" x2="27407" y2="12009"/>
                        <a14:foregroundMark x1="27407" y1="12009" x2="41481" y2="4273"/>
                        <a14:foregroundMark x1="40635" y1="4157" x2="57249" y2="2194"/>
                        <a14:foregroundMark x1="57249" y1="2194" x2="64550" y2="3695"/>
                        <a14:foregroundMark x1="3492" y1="41570" x2="952" y2="41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5" y="6180195"/>
            <a:ext cx="721015" cy="65679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="" xmlns:a16="http://schemas.microsoft.com/office/drawing/2014/main" id="{CABFA456-95C2-4B39-B049-DB6642BE70D2}"/>
              </a:ext>
            </a:extLst>
          </p:cNvPr>
          <p:cNvSpPr txBox="1">
            <a:spLocks/>
          </p:cNvSpPr>
          <p:nvPr userDrawn="1"/>
        </p:nvSpPr>
        <p:spPr>
          <a:xfrm>
            <a:off x="763284" y="6338183"/>
            <a:ext cx="4723116" cy="481013"/>
          </a:xfrm>
          <a:prstGeom prst="rect">
            <a:avLst/>
          </a:prstGeom>
        </p:spPr>
        <p:txBody>
          <a:bodyPr anchor="t"/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การเปลี่ยนแปลงของสารในชีวิตประจำวัน ป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</a:p>
        </p:txBody>
      </p:sp>
      <p:sp>
        <p:nvSpPr>
          <p:cNvPr id="7" name="Google Shape;55;p4">
            <a:extLst>
              <a:ext uri="{FF2B5EF4-FFF2-40B4-BE49-F238E27FC236}">
                <a16:creationId xmlns="" xmlns:a16="http://schemas.microsoft.com/office/drawing/2014/main" id="{28ECD6FA-4077-4ED5-B58F-5B45E4051CBE}"/>
              </a:ext>
            </a:extLst>
          </p:cNvPr>
          <p:cNvSpPr/>
          <p:nvPr userDrawn="1"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F6600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3C07E40A-DAAC-41EF-9106-3EBCE5E665DD}"/>
              </a:ext>
            </a:extLst>
          </p:cNvPr>
          <p:cNvSpPr txBox="1">
            <a:spLocks/>
          </p:cNvSpPr>
          <p:nvPr userDrawn="1"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48894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1490164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62989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495780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14140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F1A3-0EF8-4CF7-A0D7-97B60401BD06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Google Shape;55;p4">
            <a:extLst>
              <a:ext uri="{FF2B5EF4-FFF2-40B4-BE49-F238E27FC236}">
                <a16:creationId xmlns:a16="http://schemas.microsoft.com/office/drawing/2014/main" xmlns="" id="{FE930199-C876-47DE-A77F-2DCFD3880A77}"/>
              </a:ext>
            </a:extLst>
          </p:cNvPr>
          <p:cNvSpPr/>
          <p:nvPr userDrawn="1"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F6600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endParaRPr sz="3200" b="1" dirty="0">
              <a:solidFill>
                <a:prstClr val="black"/>
              </a:solidFill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112A7BF2-FD8E-4CFA-9E4C-30D1ED5E8E7E}"/>
              </a:ext>
            </a:extLst>
          </p:cNvPr>
          <p:cNvSpPr txBox="1">
            <a:spLocks/>
          </p:cNvSpPr>
          <p:nvPr userDrawn="1"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2075577-1048-4332-B841-95528600E26E}" type="slidenum">
              <a:rPr lang="th-TH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/>
              </a:solidFill>
            </a:endParaRPr>
          </a:p>
        </p:txBody>
      </p: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xmlns="" id="{4C292FCB-45DB-47C9-AA0A-B36923C30247}"/>
              </a:ext>
            </a:extLst>
          </p:cNvPr>
          <p:cNvGrpSpPr/>
          <p:nvPr userDrawn="1"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3" name="สี่เหลี่ยมผืนผ้า 12">
              <a:extLst>
                <a:ext uri="{FF2B5EF4-FFF2-40B4-BE49-F238E27FC236}">
                  <a16:creationId xmlns:a16="http://schemas.microsoft.com/office/drawing/2014/main" xmlns="" id="{5EE06334-7560-44FF-A31C-71BE79362174}"/>
                </a:ext>
              </a:extLst>
            </p:cNvPr>
            <p:cNvSpPr/>
            <p:nvPr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xmlns="" id="{B2FE54C4-33C1-45DB-9300-DF4335DCB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xmlns="" id="{D02894E8-5B7D-42E6-9624-D7C151548AF2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7513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6120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AD2FA-D7AF-42E3-AD0C-83D6C74789BB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98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2C56A-EE14-4A74-8938-8DAA99D3F933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3918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8CAA0-A6C6-42FB-8296-2073CD7EA5AA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562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FFB3-1B17-4514-8761-40766F576CA3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689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95D7-5791-48E6-904D-8521AB061A34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106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1889-7275-45AE-B00D-6DB84B8FCE68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442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B09E-5005-4359-8BD0-0B675BB5E9BD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5284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492A-E43C-4EA3-A1EF-A89F8F62E51A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7264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5F9B3-5C90-410B-B1C1-77E6580E7FBB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324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4F183-B24C-4771-B8C6-CF3773806CAD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392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094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734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183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946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057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576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03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8082224-786D-4F25-A395-EEC00C7C0F8C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3F41C76-FEEA-4E46-B6B2-15B516F1452E}" type="slidenum">
              <a:rPr lang="th-TH" smtClean="0"/>
              <a:t>‹#›</a:t>
            </a:fld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784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0" pos="594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C409F-12BB-4312-ACB9-0D23C2CBBE0C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183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.svg"/><Relationship Id="rId7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3.sv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3.sv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png"/><Relationship Id="rId4" Type="http://schemas.openxmlformats.org/officeDocument/2006/relationships/image" Target="../media/image2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7.png"/><Relationship Id="rId4" Type="http://schemas.openxmlformats.org/officeDocument/2006/relationships/image" Target="../media/image11.sv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87088" y="0"/>
            <a:ext cx="9350829" cy="6980845"/>
            <a:chOff x="-87088" y="0"/>
            <a:chExt cx="9350829" cy="698084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443898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7088" y="4388330"/>
              <a:ext cx="2264228" cy="24696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5122" y="4309028"/>
              <a:ext cx="2018619" cy="26718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155368" y="4473859"/>
              <a:ext cx="2786746" cy="23195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3253" y="4522078"/>
              <a:ext cx="2514604" cy="22954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2314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C349DE2-4F8E-4AB6-AAD2-5C1ACD0C2F90}"/>
              </a:ext>
            </a:extLst>
          </p:cNvPr>
          <p:cNvGrpSpPr/>
          <p:nvPr/>
        </p:nvGrpSpPr>
        <p:grpSpPr>
          <a:xfrm>
            <a:off x="0" y="3167270"/>
            <a:ext cx="9144000" cy="2875722"/>
            <a:chOff x="0" y="3167270"/>
            <a:chExt cx="9144000" cy="2875722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C1AF4AA0-AD73-402F-9D19-9DD87AA7D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0" y="3167270"/>
              <a:ext cx="9144000" cy="287572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D04450EB-7D55-4B32-9DBC-921D49818A6B}"/>
                </a:ext>
              </a:extLst>
            </p:cNvPr>
            <p:cNvSpPr/>
            <p:nvPr/>
          </p:nvSpPr>
          <p:spPr>
            <a:xfrm>
              <a:off x="261730" y="3493444"/>
              <a:ext cx="8620539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  สสารบางชนิดสามารถเปลี่ยนสถานะจากของแข็งเป็นแก๊สโดยไม่ผ่านการเป็นของเหลว เรียกว่า 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การระเหิด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การระเหิดของการบูร การระเหิดของลูกเหม็น ส่วนแก๊สบางชนิดสามารถเปลี่ยนสถานะเป็นของแข็งโดยไม่ผ่านการเป็นของเหลว เรียกว่า 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การระเหิดกลับ </a:t>
              </a:r>
            </a:p>
            <a:p>
              <a:pPr algn="thaiDist"/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หิมะเกิดจากไอน้ำหรือหยดน้ำในเมฆที่มีอุณหภูมิ ประมาณ -๔๐ องศาเซลเซียส เรียกว่า </a:t>
              </a:r>
            </a:p>
            <a:p>
              <a:pPr algn="thaiDist"/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น้ำเย็นยิ่งยวด เกิดการระเหิดกลับเป็นผลึกน้ำแข็งขึ้น หรือหิมะนั่นเอง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C2A8084-33D5-400F-AEB0-875896550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390" y="0"/>
            <a:ext cx="3891218" cy="316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2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F9F6E75-4B66-4B89-9B95-3282F2762189}"/>
              </a:ext>
            </a:extLst>
          </p:cNvPr>
          <p:cNvGrpSpPr/>
          <p:nvPr/>
        </p:nvGrpSpPr>
        <p:grpSpPr>
          <a:xfrm>
            <a:off x="156223" y="129459"/>
            <a:ext cx="4230248" cy="830997"/>
            <a:chOff x="156223" y="129459"/>
            <a:chExt cx="4230248" cy="830997"/>
          </a:xfrm>
        </p:grpSpPr>
        <p:pic>
          <p:nvPicPr>
            <p:cNvPr id="4" name="Graphic 3">
              <a:extLst>
                <a:ext uri="{FF2B5EF4-FFF2-40B4-BE49-F238E27FC236}">
                  <a16:creationId xmlns="" xmlns:a16="http://schemas.microsoft.com/office/drawing/2014/main" id="{92232E9F-2737-492E-89F2-7E7B474DFD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494" r="2426"/>
            <a:stretch/>
          </p:blipFill>
          <p:spPr>
            <a:xfrm>
              <a:off x="658433" y="162791"/>
              <a:ext cx="3728038" cy="7643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Graphic 4">
              <a:extLst>
                <a:ext uri="{FF2B5EF4-FFF2-40B4-BE49-F238E27FC236}">
                  <a16:creationId xmlns="" xmlns:a16="http://schemas.microsoft.com/office/drawing/2014/main" id="{613F4518-B5B3-4A8E-BBE4-3C30835C0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6223" y="162791"/>
              <a:ext cx="827623" cy="7643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7FD1E01-1D44-4CA6-AB8C-9F1955CBB7C6}"/>
                </a:ext>
              </a:extLst>
            </p:cNvPr>
            <p:cNvSpPr txBox="1"/>
            <p:nvPr/>
          </p:nvSpPr>
          <p:spPr>
            <a:xfrm>
              <a:off x="337438" y="129459"/>
              <a:ext cx="46519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0AC6E4F9-B258-4E3E-A58A-12AA5FC4B183}"/>
                </a:ext>
              </a:extLst>
            </p:cNvPr>
            <p:cNvSpPr/>
            <p:nvPr/>
          </p:nvSpPr>
          <p:spPr>
            <a:xfrm>
              <a:off x="1043174" y="280794"/>
              <a:ext cx="322556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การละลายของสารในน้ำ</a:t>
              </a:r>
              <a:endParaRPr lang="th-TH" sz="36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78F881D-9D6B-4BC1-A84F-DD3F24FC2121}"/>
              </a:ext>
            </a:extLst>
          </p:cNvPr>
          <p:cNvGrpSpPr/>
          <p:nvPr/>
        </p:nvGrpSpPr>
        <p:grpSpPr>
          <a:xfrm>
            <a:off x="0" y="1045128"/>
            <a:ext cx="8931965" cy="1287255"/>
            <a:chOff x="0" y="1045128"/>
            <a:chExt cx="8931965" cy="1287255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73C41B7E-DD7C-4084-80C2-3B2187966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FFD5FD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0" y="1045128"/>
              <a:ext cx="8931965" cy="128725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9C90F4BE-456A-4E94-915D-FB1F6DA4F7FF}"/>
                </a:ext>
              </a:extLst>
            </p:cNvPr>
            <p:cNvSpPr/>
            <p:nvPr/>
          </p:nvSpPr>
          <p:spPr>
            <a:xfrm>
              <a:off x="427136" y="1224953"/>
              <a:ext cx="828972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นอกจากการเปลี่ยนสถานะของสารจากสถานะหนึ่งไปเป็นอีกสถานะ เมื่อสารได้รับความร้อนหรือทำให้สารเย็นลง สารยังสามารถเกิดการเปลี่ยนแปลงได้อีก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C896129-E24D-4CC2-9381-BC43615AAB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910" y="3140765"/>
            <a:ext cx="3236048" cy="333898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33BBA3D9-4C68-4399-BAA4-4549722CFD9B}"/>
              </a:ext>
            </a:extLst>
          </p:cNvPr>
          <p:cNvGrpSpPr/>
          <p:nvPr/>
        </p:nvGrpSpPr>
        <p:grpSpPr>
          <a:xfrm>
            <a:off x="-291548" y="2179060"/>
            <a:ext cx="8017566" cy="4120863"/>
            <a:chOff x="-291548" y="2179060"/>
            <a:chExt cx="8017566" cy="4120863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55805094-9742-4313-8540-512C4149D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1548" y="2179060"/>
              <a:ext cx="8017566" cy="412086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00EA1C1C-7221-4FE3-8EB4-9B681FF07FC4}"/>
                </a:ext>
              </a:extLst>
            </p:cNvPr>
            <p:cNvSpPr/>
            <p:nvPr/>
          </p:nvSpPr>
          <p:spPr>
            <a:xfrm>
              <a:off x="815882" y="3066955"/>
              <a:ext cx="5517280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 เมื่อเติมเกลือลงในน้ำแล้วคนจะพบว่า เกลือรวมตัวกับน้ำ ทั่วทุกส่วนเป็นของเหลวใส เรียกเกลือที่ละลายอยู่ในน้ำนี้ว่า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สารละลาย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และเรียกการเปลี่ยนแปลงนี้ว่า </a:t>
              </a:r>
            </a:p>
            <a:p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การละลาย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เราเรียกน้ำว่า 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ตัวทำละลาย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และเรียกเกลือว่า 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ตัวละลาย</a:t>
              </a:r>
              <a:endPara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247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1CB0FBB-B75D-4B55-8D3A-B61D20D1A9FA}"/>
              </a:ext>
            </a:extLst>
          </p:cNvPr>
          <p:cNvGrpSpPr/>
          <p:nvPr/>
        </p:nvGrpSpPr>
        <p:grpSpPr>
          <a:xfrm>
            <a:off x="106017" y="394253"/>
            <a:ext cx="8931965" cy="3326295"/>
            <a:chOff x="106017" y="394253"/>
            <a:chExt cx="8931965" cy="3326295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8D952BBC-68BA-48E9-8675-E97361000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FFD5FD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06017" y="394253"/>
              <a:ext cx="8931965" cy="332629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D76EAA03-6C7A-4031-A09A-08C0939F7E78}"/>
                </a:ext>
              </a:extLst>
            </p:cNvPr>
            <p:cNvSpPr/>
            <p:nvPr/>
          </p:nvSpPr>
          <p:spPr>
            <a:xfrm>
              <a:off x="642728" y="727339"/>
              <a:ext cx="7858541" cy="28058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>
                <a:spcAft>
                  <a:spcPts val="500"/>
                </a:spcAft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การละลายเป็นการเปลี่ยนแปลงที่เกิดจากสารอย่างน้อย ๒ ชนิด ผสมกันเป็นเนื้อเดียวกัน โดยสารที่ได้จากการผสมนี้ยังคงเป็นสารเดิม การละลายนี้จึงจัดเป็น 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การเปลี่ยนแปลงทางกายภาพ</a:t>
              </a:r>
              <a:endPara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thaiDist">
                <a:spcAft>
                  <a:spcPts val="500"/>
                </a:spcAft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อย่างไรก็ตาม เมื่อนำสารละลายเกลือไปต้ม น้ำจะกลายเป็นไอและพบคราบเกลือกลับคืนมา เราเรียกการเปลี่ยนแปลงที่สารสามารถกลับมาเป็นสารเดิมนี้ว่า 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การเปลี่ยนแปลงที่ผันกลับได้</a:t>
              </a:r>
              <a:endPara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730BCF1-DD0F-4512-8918-2A187182C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720" y="3244974"/>
            <a:ext cx="2652560" cy="399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2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E4972CB-930C-4F76-B3D0-DD01C42487B1}"/>
              </a:ext>
            </a:extLst>
          </p:cNvPr>
          <p:cNvGrpSpPr/>
          <p:nvPr/>
        </p:nvGrpSpPr>
        <p:grpSpPr>
          <a:xfrm>
            <a:off x="156223" y="129459"/>
            <a:ext cx="8144066" cy="830997"/>
            <a:chOff x="156223" y="129459"/>
            <a:chExt cx="8144066" cy="830997"/>
          </a:xfrm>
        </p:grpSpPr>
        <p:pic>
          <p:nvPicPr>
            <p:cNvPr id="4" name="Graphic 3">
              <a:extLst>
                <a:ext uri="{FF2B5EF4-FFF2-40B4-BE49-F238E27FC236}">
                  <a16:creationId xmlns="" xmlns:a16="http://schemas.microsoft.com/office/drawing/2014/main" id="{E20253C8-C6B5-4C17-9084-98254F730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6494" r="2426"/>
            <a:stretch/>
          </p:blipFill>
          <p:spPr>
            <a:xfrm>
              <a:off x="658433" y="162791"/>
              <a:ext cx="7641856" cy="7643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Graphic 4">
              <a:extLst>
                <a:ext uri="{FF2B5EF4-FFF2-40B4-BE49-F238E27FC236}">
                  <a16:creationId xmlns="" xmlns:a16="http://schemas.microsoft.com/office/drawing/2014/main" id="{C2596A4B-59A8-4C8F-B454-8B8DCAECD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6223" y="162791"/>
              <a:ext cx="827623" cy="7643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36989C0-1C0F-4B0D-BD9D-311FC9B88E7B}"/>
                </a:ext>
              </a:extLst>
            </p:cNvPr>
            <p:cNvSpPr txBox="1"/>
            <p:nvPr/>
          </p:nvSpPr>
          <p:spPr>
            <a:xfrm>
              <a:off x="337438" y="129459"/>
              <a:ext cx="46519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9ABC8A3-B353-4BF1-A289-F713199B20CD}"/>
                </a:ext>
              </a:extLst>
            </p:cNvPr>
            <p:cNvSpPr/>
            <p:nvPr/>
          </p:nvSpPr>
          <p:spPr>
            <a:xfrm>
              <a:off x="1043174" y="280794"/>
              <a:ext cx="725711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การเปลี่ยนแปลงของสารเมื่อเกิดการเปลี่ยนแปลงทางเคมี</a:t>
              </a:r>
              <a:endParaRPr lang="th-TH" sz="36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307911B-C67D-4BBD-8F63-DA911122E08E}"/>
              </a:ext>
            </a:extLst>
          </p:cNvPr>
          <p:cNvGrpSpPr/>
          <p:nvPr/>
        </p:nvGrpSpPr>
        <p:grpSpPr>
          <a:xfrm>
            <a:off x="337438" y="1045128"/>
            <a:ext cx="8435502" cy="1287255"/>
            <a:chOff x="337438" y="1045128"/>
            <a:chExt cx="8435502" cy="1287255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A9B81A61-F43D-48C7-A70C-9A3784EB0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FFF385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337438" y="1045128"/>
              <a:ext cx="8435502" cy="128725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681D6DED-E892-475D-8471-0A737D94942E}"/>
                </a:ext>
              </a:extLst>
            </p:cNvPr>
            <p:cNvSpPr/>
            <p:nvPr/>
          </p:nvSpPr>
          <p:spPr>
            <a:xfrm>
              <a:off x="705676" y="1211701"/>
              <a:ext cx="773264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การเปลี่ยนแปลงสถานะของสสาร และการละลายของสารในน้ำ จัดเป็น</a:t>
              </a:r>
            </a:p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การเปลี่ยนแปลงทางกายภาพ ซึ่งเป็นการเปลี่ยนแปลงที่สารยังคงมีสมบัติเช่นเดิม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3964471-6E75-4BDA-8F1C-F87A758BCA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0725" y="2234029"/>
            <a:ext cx="2600680" cy="491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7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989AF03-9709-40FD-AA52-0B3E953700E3}"/>
              </a:ext>
            </a:extLst>
          </p:cNvPr>
          <p:cNvGrpSpPr/>
          <p:nvPr/>
        </p:nvGrpSpPr>
        <p:grpSpPr>
          <a:xfrm>
            <a:off x="0" y="-132522"/>
            <a:ext cx="9144000" cy="6461540"/>
            <a:chOff x="0" y="-132522"/>
            <a:chExt cx="9144000" cy="6461540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2C4FA808-F272-4A95-B93E-6BB093BAE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FFF385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0" y="-132522"/>
              <a:ext cx="9144000" cy="646154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DB113524-6B5F-40AE-AD63-AE050BEEBAE1}"/>
                </a:ext>
              </a:extLst>
            </p:cNvPr>
            <p:cNvSpPr/>
            <p:nvPr/>
          </p:nvSpPr>
          <p:spPr>
            <a:xfrm>
              <a:off x="450850" y="528982"/>
              <a:ext cx="8242300" cy="54553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>
                <a:spcAft>
                  <a:spcPts val="500"/>
                </a:spcAft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การเปลี่ยนแปลงของสารบางชนิด เมื่อเกิดการเปลี่ยนแปลงแล้วสามารถทำให้กลับคืนสู่สารเดิมได้ ซึ่งจัดเป็นการเปลี่ยนแปลงทางกายภาพ แต่การเปลี่ยนแปลงของสารบางชนิด ไม่สามารถเปลี่ยนแปลงกลับเป็นสารเดิมได้ เพราะได้เกิดการเปลี่ยนแปลงจนเกิดสารใหม่ขึ้นซึ่งมีสมบัติแตกต่างจากสารเดิม เรียกการเปลี่ยนแปลงนี้ว่า              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การเปลี่ยนแปลงทางเคมี 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หรือเกิดปฏิกิริยาเคมีขึ้น เช่น เมื่อเติมผงฟูกับน้ำส้มสายชูจะเกิดปฏิกิริยาระหว่างสารทั้งสองจนเกิดเป็นสารใหม่ ซึ่งมีสถานะแก๊สเกิดขึ้น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thaiDist">
                <a:spcAft>
                  <a:spcPts val="500"/>
                </a:spcAft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การเปลี่ยนแปลงทางเคมีเป็นการเปลี่ยนแปลงที่เกิด</a:t>
              </a:r>
              <a:r>
                <a:rPr lang="th-TH" sz="280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สารใหม่ โดยไม่สามารถเปลี่ยน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กลับเป็นสารเดิมได้ จึงสามารถเรียกการเปลี่ยนแปลงนี้อีกชื่อว่า </a:t>
              </a:r>
              <a:r>
                <a:rPr lang="th-TH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การเปลี่ยนแปลงที่ผันกลับไม่ได้</a:t>
              </a:r>
              <a:endPara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thaiDist">
                <a:spcAft>
                  <a:spcPts val="500"/>
                </a:spcAft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การสังเกตการเปลี่ยนแปลงทางเคมี นอกจากจะสังเกตจากการเกิดแก๊สดังกล่าวข้างต้น ยังอาจสังเกตได้จากการมีตะกอนเกิดขึ้นหรือสีที่เปลี่ยนไปตลอดจนการเปลี่ยนแปลงของอุณหภูมิ (การเพิ่มขึ้นหรือลดลงของอุณหภูมิ)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243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7556B43-5D0B-47AB-BC59-9793E79DADBE}"/>
              </a:ext>
            </a:extLst>
          </p:cNvPr>
          <p:cNvGrpSpPr/>
          <p:nvPr/>
        </p:nvGrpSpPr>
        <p:grpSpPr>
          <a:xfrm>
            <a:off x="0" y="1994829"/>
            <a:ext cx="9144000" cy="967263"/>
            <a:chOff x="0" y="2180359"/>
            <a:chExt cx="9144000" cy="967263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B71DC0BB-4AA6-47FB-8194-BA9E6619D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3426" b="98148" l="1433" r="98925">
                          <a14:foregroundMark x1="11259" y1="22685" x2="5988" y2="17130"/>
                          <a14:foregroundMark x1="5988" y1="17130" x2="4504" y2="62963"/>
                          <a14:foregroundMark x1="4504" y1="62963" x2="11975" y2="78241"/>
                          <a14:foregroundMark x1="11975" y1="78241" x2="1586" y2="89815"/>
                          <a14:foregroundMark x1="88127" y1="25926" x2="94371" y2="25463"/>
                          <a14:foregroundMark x1="94371" y1="25463" x2="96418" y2="70370"/>
                          <a14:foregroundMark x1="96418" y1="70370" x2="91402" y2="86111"/>
                          <a14:foregroundMark x1="91402" y1="86111" x2="87922" y2="81481"/>
                          <a14:foregroundMark x1="93961" y1="20833" x2="98976" y2="57870"/>
                          <a14:foregroundMark x1="94166" y1="18056" x2="95189" y2="14352"/>
                          <a14:foregroundMark x1="95189" y1="55093" x2="93142" y2="98148"/>
                          <a14:foregroundMark x1="93142" y1="98148" x2="92375" y2="9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8"/>
            <a:stretch/>
          </p:blipFill>
          <p:spPr>
            <a:xfrm>
              <a:off x="0" y="2180359"/>
              <a:ext cx="9144000" cy="96726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698A2475-CF5E-411B-BBF6-A05188A6F89A}"/>
                </a:ext>
              </a:extLst>
            </p:cNvPr>
            <p:cNvSpPr txBox="1"/>
            <p:nvPr/>
          </p:nvSpPr>
          <p:spPr>
            <a:xfrm>
              <a:off x="1061112" y="2415096"/>
              <a:ext cx="7021773" cy="5693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1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แบบทดสอบปรนัยเพื่อพัฒนาทักษะกระบวนการทางวิทยาศาสตร์</a:t>
              </a:r>
              <a:endParaRPr lang="en-US" sz="31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E25194BA-0981-4025-B4F3-87057205D2B3}"/>
              </a:ext>
            </a:extLst>
          </p:cNvPr>
          <p:cNvGrpSpPr/>
          <p:nvPr/>
        </p:nvGrpSpPr>
        <p:grpSpPr>
          <a:xfrm>
            <a:off x="0" y="3114801"/>
            <a:ext cx="9144000" cy="1058633"/>
            <a:chOff x="0" y="3114801"/>
            <a:chExt cx="9144000" cy="1058633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9FFD9FB5-C2A2-42AA-AEAE-34CE5F3E2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14801"/>
              <a:ext cx="9144000" cy="105863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9D72E7C9-A9A3-448A-93EA-AA66770260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059" r="81133" b="663"/>
            <a:stretch/>
          </p:blipFill>
          <p:spPr>
            <a:xfrm flipH="1">
              <a:off x="7156241" y="3990528"/>
              <a:ext cx="1725209" cy="182906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5CD3C62-80E0-4C9C-B521-54462ABEE09E}"/>
              </a:ext>
            </a:extLst>
          </p:cNvPr>
          <p:cNvSpPr/>
          <p:nvPr/>
        </p:nvSpPr>
        <p:spPr>
          <a:xfrm>
            <a:off x="1607042" y="3180210"/>
            <a:ext cx="6162261" cy="923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A31233B-6D86-4B7A-A686-196C82EF8014}"/>
              </a:ext>
            </a:extLst>
          </p:cNvPr>
          <p:cNvSpPr txBox="1"/>
          <p:nvPr/>
        </p:nvSpPr>
        <p:spPr>
          <a:xfrm>
            <a:off x="1501493" y="3205581"/>
            <a:ext cx="6373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๓ การเปลี่ยนแปลงของสาร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5260B4B-16CB-45B8-B575-2B7253829A1A}"/>
              </a:ext>
            </a:extLst>
          </p:cNvPr>
          <p:cNvSpPr txBox="1"/>
          <p:nvPr/>
        </p:nvSpPr>
        <p:spPr>
          <a:xfrm>
            <a:off x="3544268" y="3654447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ในชีวิตประจำวัน</a:t>
            </a:r>
          </a:p>
        </p:txBody>
      </p:sp>
    </p:spTree>
    <p:extLst>
      <p:ext uri="{BB962C8B-B14F-4D97-AF65-F5344CB8AC3E}">
        <p14:creationId xmlns:p14="http://schemas.microsoft.com/office/powerpoint/2010/main" val="283841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905C833D-190D-45D9-8989-01A3845EE43C}"/>
              </a:ext>
            </a:extLst>
          </p:cNvPr>
          <p:cNvSpPr/>
          <p:nvPr/>
        </p:nvSpPr>
        <p:spPr>
          <a:xfrm>
            <a:off x="2293003" y="3581651"/>
            <a:ext cx="3384260" cy="456318"/>
          </a:xfrm>
          <a:prstGeom prst="rect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065A69DD-3DE9-4443-8F3D-BE8CFEACA322}"/>
              </a:ext>
            </a:extLst>
          </p:cNvPr>
          <p:cNvSpPr/>
          <p:nvPr/>
        </p:nvSpPr>
        <p:spPr>
          <a:xfrm>
            <a:off x="2293003" y="1986551"/>
            <a:ext cx="2751038" cy="456318"/>
          </a:xfrm>
          <a:prstGeom prst="rect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2EB009D-2F2C-4AF5-A1FB-19A5F4730AAB}"/>
              </a:ext>
            </a:extLst>
          </p:cNvPr>
          <p:cNvSpPr/>
          <p:nvPr/>
        </p:nvSpPr>
        <p:spPr>
          <a:xfrm>
            <a:off x="2293003" y="1211837"/>
            <a:ext cx="2456418" cy="456318"/>
          </a:xfrm>
          <a:prstGeom prst="rect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7F681DD-51D7-4896-9ECE-387327BE853D}"/>
              </a:ext>
            </a:extLst>
          </p:cNvPr>
          <p:cNvSpPr/>
          <p:nvPr/>
        </p:nvSpPr>
        <p:spPr>
          <a:xfrm>
            <a:off x="1616923" y="445599"/>
            <a:ext cx="64299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ข้อใดเป็นการเปลี่ยนสถานะของสารจากของแข็งเป็นแก๊ส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4186594-3718-459C-9821-AB6C693F4871}"/>
              </a:ext>
            </a:extLst>
          </p:cNvPr>
          <p:cNvSpPr/>
          <p:nvPr/>
        </p:nvSpPr>
        <p:spPr>
          <a:xfrm>
            <a:off x="2293003" y="1244871"/>
            <a:ext cx="3022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น้ำในแม่น้ำกลายเป็นไอ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E235D5B-15EC-4B60-9EA2-EFF467848535}"/>
              </a:ext>
            </a:extLst>
          </p:cNvPr>
          <p:cNvSpPr/>
          <p:nvPr/>
        </p:nvSpPr>
        <p:spPr>
          <a:xfrm>
            <a:off x="2286555" y="2022731"/>
            <a:ext cx="27719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ไอน้ำควบแน่นเป็นหยดน้ำ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33BF5FE-F7CD-41AB-B7BF-2633E7ABCFD3}"/>
              </a:ext>
            </a:extLst>
          </p:cNvPr>
          <p:cNvSpPr/>
          <p:nvPr/>
        </p:nvSpPr>
        <p:spPr>
          <a:xfrm>
            <a:off x="2286555" y="2795948"/>
            <a:ext cx="27574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พิมเสนระเหิดไปในอากาศ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4CA2170-B028-489A-BFE9-62A881FEC0E7}"/>
              </a:ext>
            </a:extLst>
          </p:cNvPr>
          <p:cNvSpPr/>
          <p:nvPr/>
        </p:nvSpPr>
        <p:spPr>
          <a:xfrm>
            <a:off x="2293003" y="3604223"/>
            <a:ext cx="338426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ไอศกรีมหลอมเหลวกลายเป็นน้ำ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E179A7C0-19C5-41D3-BD0E-96F6E51DCD65}"/>
              </a:ext>
            </a:extLst>
          </p:cNvPr>
          <p:cNvCxnSpPr>
            <a:cxnSpLocks/>
          </p:cNvCxnSpPr>
          <p:nvPr/>
        </p:nvCxnSpPr>
        <p:spPr>
          <a:xfrm flipV="1">
            <a:off x="4755869" y="1439996"/>
            <a:ext cx="566182" cy="10054"/>
          </a:xfrm>
          <a:prstGeom prst="straightConnector1">
            <a:avLst/>
          </a:prstGeom>
          <a:ln w="28575">
            <a:solidFill>
              <a:srgbClr val="F57BC4"/>
            </a:solidFill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1856907-3AFB-4A23-8A1C-AF029387C217}"/>
              </a:ext>
            </a:extLst>
          </p:cNvPr>
          <p:cNvSpPr txBox="1"/>
          <p:nvPr/>
        </p:nvSpPr>
        <p:spPr>
          <a:xfrm>
            <a:off x="5315603" y="1194797"/>
            <a:ext cx="2061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ของเหลว		ไอน้ำ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="" xmlns:a16="http://schemas.microsoft.com/office/drawing/2014/main" id="{BBA2CA7D-FC4F-4FB5-94B8-2CA4CFA65877}"/>
              </a:ext>
            </a:extLst>
          </p:cNvPr>
          <p:cNvCxnSpPr>
            <a:cxnSpLocks/>
          </p:cNvCxnSpPr>
          <p:nvPr/>
        </p:nvCxnSpPr>
        <p:spPr>
          <a:xfrm>
            <a:off x="6346494" y="1439996"/>
            <a:ext cx="342757" cy="0"/>
          </a:xfrm>
          <a:prstGeom prst="straightConnector1">
            <a:avLst/>
          </a:prstGeom>
          <a:ln w="28575">
            <a:solidFill>
              <a:srgbClr val="F57BC4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="" xmlns:a16="http://schemas.microsoft.com/office/drawing/2014/main" id="{39A06931-973F-461E-87C2-BE5C65BD0EAB}"/>
              </a:ext>
            </a:extLst>
          </p:cNvPr>
          <p:cNvCxnSpPr>
            <a:cxnSpLocks/>
          </p:cNvCxnSpPr>
          <p:nvPr/>
        </p:nvCxnSpPr>
        <p:spPr>
          <a:xfrm flipV="1">
            <a:off x="5044041" y="2224974"/>
            <a:ext cx="566182" cy="10054"/>
          </a:xfrm>
          <a:prstGeom prst="straightConnector1">
            <a:avLst/>
          </a:prstGeom>
          <a:ln w="28575">
            <a:solidFill>
              <a:srgbClr val="F57BC4"/>
            </a:solidFill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2142481-5911-4531-837C-6B4B02B97445}"/>
              </a:ext>
            </a:extLst>
          </p:cNvPr>
          <p:cNvSpPr txBox="1"/>
          <p:nvPr/>
        </p:nvSpPr>
        <p:spPr>
          <a:xfrm>
            <a:off x="5603775" y="1979775"/>
            <a:ext cx="1972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แก๊ส		ของเหลว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="" xmlns:a16="http://schemas.microsoft.com/office/drawing/2014/main" id="{AFA55B8E-A00E-42CE-BB35-14FF455509ED}"/>
              </a:ext>
            </a:extLst>
          </p:cNvPr>
          <p:cNvCxnSpPr>
            <a:cxnSpLocks/>
          </p:cNvCxnSpPr>
          <p:nvPr/>
        </p:nvCxnSpPr>
        <p:spPr>
          <a:xfrm>
            <a:off x="6175115" y="2224974"/>
            <a:ext cx="342757" cy="0"/>
          </a:xfrm>
          <a:prstGeom prst="straightConnector1">
            <a:avLst/>
          </a:prstGeom>
          <a:ln w="28575">
            <a:solidFill>
              <a:srgbClr val="F57BC4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="" xmlns:a16="http://schemas.microsoft.com/office/drawing/2014/main" id="{14B787B5-828A-4054-871B-29AEF4812660}"/>
              </a:ext>
            </a:extLst>
          </p:cNvPr>
          <p:cNvCxnSpPr>
            <a:cxnSpLocks/>
          </p:cNvCxnSpPr>
          <p:nvPr/>
        </p:nvCxnSpPr>
        <p:spPr>
          <a:xfrm flipV="1">
            <a:off x="5691627" y="3797838"/>
            <a:ext cx="566182" cy="10054"/>
          </a:xfrm>
          <a:prstGeom prst="straightConnector1">
            <a:avLst/>
          </a:prstGeom>
          <a:ln w="28575">
            <a:solidFill>
              <a:srgbClr val="F57BC4"/>
            </a:solidFill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319E42C5-360B-4840-B3CB-6DF02FA73706}"/>
              </a:ext>
            </a:extLst>
          </p:cNvPr>
          <p:cNvSpPr txBox="1"/>
          <p:nvPr/>
        </p:nvSpPr>
        <p:spPr>
          <a:xfrm>
            <a:off x="6251361" y="3552639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ของแข็ง	    ของเหลว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="" xmlns:a16="http://schemas.microsoft.com/office/drawing/2014/main" id="{1D3F8DDF-9D8B-49E8-A134-90FE3F03F8FC}"/>
              </a:ext>
            </a:extLst>
          </p:cNvPr>
          <p:cNvCxnSpPr>
            <a:cxnSpLocks/>
          </p:cNvCxnSpPr>
          <p:nvPr/>
        </p:nvCxnSpPr>
        <p:spPr>
          <a:xfrm>
            <a:off x="7153369" y="3797838"/>
            <a:ext cx="342757" cy="0"/>
          </a:xfrm>
          <a:prstGeom prst="straightConnector1">
            <a:avLst/>
          </a:prstGeom>
          <a:ln w="28575">
            <a:solidFill>
              <a:srgbClr val="F57BC4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342EFCAD-507C-43D4-A038-EE51D6A2A8EE}"/>
              </a:ext>
            </a:extLst>
          </p:cNvPr>
          <p:cNvSpPr/>
          <p:nvPr/>
        </p:nvSpPr>
        <p:spPr>
          <a:xfrm>
            <a:off x="1780027" y="2790440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92D7E1F9-4960-4E16-AC8D-807D17E79141}"/>
              </a:ext>
            </a:extLst>
          </p:cNvPr>
          <p:cNvSpPr/>
          <p:nvPr/>
        </p:nvSpPr>
        <p:spPr>
          <a:xfrm>
            <a:off x="1777354" y="357534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3BF5D3D8-3981-4D7C-8081-167788EE1AF2}"/>
              </a:ext>
            </a:extLst>
          </p:cNvPr>
          <p:cNvSpPr/>
          <p:nvPr/>
        </p:nvSpPr>
        <p:spPr>
          <a:xfrm>
            <a:off x="1777354" y="199588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BAD8C4D6-7A65-453B-9C47-B5C6DCBA12FF}"/>
              </a:ext>
            </a:extLst>
          </p:cNvPr>
          <p:cNvSpPr/>
          <p:nvPr/>
        </p:nvSpPr>
        <p:spPr>
          <a:xfrm>
            <a:off x="1782949" y="1220335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2AF30106-DBCC-4234-995B-61B208C0C840}"/>
              </a:ext>
            </a:extLst>
          </p:cNvPr>
          <p:cNvSpPr/>
          <p:nvPr/>
        </p:nvSpPr>
        <p:spPr>
          <a:xfrm>
            <a:off x="1777354" y="2788646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0284905-596C-4ABA-8D26-C3117794F51A}"/>
              </a:ext>
            </a:extLst>
          </p:cNvPr>
          <p:cNvGrpSpPr/>
          <p:nvPr/>
        </p:nvGrpSpPr>
        <p:grpSpPr>
          <a:xfrm>
            <a:off x="874642" y="4251768"/>
            <a:ext cx="7938054" cy="2001957"/>
            <a:chOff x="874642" y="4251768"/>
            <a:chExt cx="7938054" cy="2001957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2C180E76-68D1-4F9E-93DC-C809E122CA8D}"/>
                </a:ext>
              </a:extLst>
            </p:cNvPr>
            <p:cNvGrpSpPr/>
            <p:nvPr/>
          </p:nvGrpSpPr>
          <p:grpSpPr>
            <a:xfrm>
              <a:off x="874642" y="4251768"/>
              <a:ext cx="7938054" cy="2001957"/>
              <a:chOff x="874642" y="4251768"/>
              <a:chExt cx="7938054" cy="2001957"/>
            </a:xfrm>
          </p:grpSpPr>
          <p:pic>
            <p:nvPicPr>
              <p:cNvPr id="19" name="Graphic 18">
                <a:extLst>
                  <a:ext uri="{FF2B5EF4-FFF2-40B4-BE49-F238E27FC236}">
                    <a16:creationId xmlns="" xmlns:a16="http://schemas.microsoft.com/office/drawing/2014/main" id="{1B759135-F34F-4DCF-8A4E-DB97C0128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74642" y="4251768"/>
                <a:ext cx="7938054" cy="2001957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="" xmlns:a16="http://schemas.microsoft.com/office/drawing/2014/main" id="{B98AD956-2B88-4B8D-B36E-74EA747E0DBD}"/>
                  </a:ext>
                </a:extLst>
              </p:cNvPr>
              <p:cNvSpPr/>
              <p:nvPr/>
            </p:nvSpPr>
            <p:spPr>
              <a:xfrm>
                <a:off x="1616923" y="4862099"/>
                <a:ext cx="6557288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เหตุผล พิมเสนจะเกิดการระเหิด เปลี่ยนสถานะจากของแข็งเป็นแก๊สเมื่อได้รับความร้อน (เพิ่มอุณหภูมิ)</a:t>
                </a:r>
              </a:p>
            </p:txBody>
          </p:sp>
        </p:grpSp>
        <p:sp>
          <p:nvSpPr>
            <p:cNvPr id="41" name="Oval 40">
              <a:extLst>
                <a:ext uri="{FF2B5EF4-FFF2-40B4-BE49-F238E27FC236}">
                  <a16:creationId xmlns="" xmlns:a16="http://schemas.microsoft.com/office/drawing/2014/main" id="{62D59141-EAE2-4F09-A12F-B3605CF09782}"/>
                </a:ext>
              </a:extLst>
            </p:cNvPr>
            <p:cNvSpPr/>
            <p:nvPr/>
          </p:nvSpPr>
          <p:spPr>
            <a:xfrm>
              <a:off x="2237782" y="4770346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="" xmlns:a16="http://schemas.microsoft.com/office/drawing/2014/main" id="{4EBD1D64-6872-4B36-B63A-6C8AE645A28C}"/>
                </a:ext>
              </a:extLst>
            </p:cNvPr>
            <p:cNvSpPr/>
            <p:nvPr/>
          </p:nvSpPr>
          <p:spPr>
            <a:xfrm>
              <a:off x="2235109" y="4768552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D83F4D42-BBE3-4A47-836C-B3AB3FA4FC2D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44" name="Picture 43">
              <a:extLst>
                <a:ext uri="{FF2B5EF4-FFF2-40B4-BE49-F238E27FC236}">
                  <a16:creationId xmlns="" xmlns:a16="http://schemas.microsoft.com/office/drawing/2014/main" id="{4B82D758-80E5-4007-BB49-CE1986FB6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C5A55787-F21B-4729-B1B4-42472A1C99FB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107C642A-9C6F-42D1-A236-3EB80F595077}"/>
                </a:ext>
              </a:extLst>
            </p:cNvPr>
            <p:cNvSpPr txBox="1"/>
            <p:nvPr/>
          </p:nvSpPr>
          <p:spPr>
            <a:xfrm>
              <a:off x="921360" y="227882"/>
              <a:ext cx="57099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3970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1" grpId="0" animBg="1"/>
      <p:bldP spid="4" grpId="0"/>
      <p:bldP spid="27" grpId="0"/>
      <p:bldP spid="30" grpId="0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="" xmlns:a16="http://schemas.microsoft.com/office/drawing/2014/main" id="{4DEEAE99-3990-42EA-9E01-D18DFE3F965D}"/>
              </a:ext>
            </a:extLst>
          </p:cNvPr>
          <p:cNvSpPr/>
          <p:nvPr/>
        </p:nvSpPr>
        <p:spPr>
          <a:xfrm>
            <a:off x="1749019" y="2807307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C741F5B0-586A-4BC2-A616-6F94B2F5D115}"/>
              </a:ext>
            </a:extLst>
          </p:cNvPr>
          <p:cNvSpPr/>
          <p:nvPr/>
        </p:nvSpPr>
        <p:spPr>
          <a:xfrm>
            <a:off x="5294871" y="2787757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798B8E28-414B-4CA7-AC32-1092240199E4}"/>
              </a:ext>
            </a:extLst>
          </p:cNvPr>
          <p:cNvSpPr/>
          <p:nvPr/>
        </p:nvSpPr>
        <p:spPr>
          <a:xfrm>
            <a:off x="5294871" y="179935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2AAF1177-EB7D-43AD-8EA5-56B5472859C3}"/>
              </a:ext>
            </a:extLst>
          </p:cNvPr>
          <p:cNvSpPr/>
          <p:nvPr/>
        </p:nvSpPr>
        <p:spPr>
          <a:xfrm>
            <a:off x="1746346" y="1783083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E8123256-640C-40B5-89E0-5C6A2264E600}"/>
              </a:ext>
            </a:extLst>
          </p:cNvPr>
          <p:cNvSpPr/>
          <p:nvPr/>
        </p:nvSpPr>
        <p:spPr>
          <a:xfrm>
            <a:off x="1746346" y="2807307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87B2E8D-957B-4043-BBEB-75E1A1CE75F5}"/>
              </a:ext>
            </a:extLst>
          </p:cNvPr>
          <p:cNvSpPr/>
          <p:nvPr/>
        </p:nvSpPr>
        <p:spPr>
          <a:xfrm>
            <a:off x="1473212" y="1173460"/>
            <a:ext cx="75264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จากข้อความ เกี่ยวข้องกับการเปลี่ยนสถานะของลูกเหม็นตามข้อใด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749AF48-3519-4DB5-8DA6-BFCD44BC2EC7}"/>
              </a:ext>
            </a:extLst>
          </p:cNvPr>
          <p:cNvSpPr/>
          <p:nvPr/>
        </p:nvSpPr>
        <p:spPr>
          <a:xfrm>
            <a:off x="1687897" y="340098"/>
            <a:ext cx="6786438" cy="717609"/>
          </a:xfrm>
          <a:prstGeom prst="roundRect">
            <a:avLst/>
          </a:prstGeom>
          <a:solidFill>
            <a:srgbClr val="FAC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0E877DD-C4F8-4235-AAB6-8CC9957A076D}"/>
              </a:ext>
            </a:extLst>
          </p:cNvPr>
          <p:cNvSpPr/>
          <p:nvPr/>
        </p:nvSpPr>
        <p:spPr>
          <a:xfrm>
            <a:off x="1721862" y="473492"/>
            <a:ext cx="67185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เมื่อวางลูกเหม็นทิ้งไว้ </a:t>
            </a:r>
            <a:r>
              <a:rPr kumimoji="0" lang="th-TH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๑ 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สัปดาห์ พบว่า ลูกเหม็นมีขนาดเล็กลง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F2BF6200-ADE9-4065-84B7-F1680288266D}"/>
              </a:ext>
            </a:extLst>
          </p:cNvPr>
          <p:cNvSpPr/>
          <p:nvPr/>
        </p:nvSpPr>
        <p:spPr>
          <a:xfrm>
            <a:off x="2302765" y="1772314"/>
            <a:ext cx="178927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การกลายเป็นไอ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7D9C19E8-EC56-489A-BE42-AFC262AE9C9D}"/>
              </a:ext>
            </a:extLst>
          </p:cNvPr>
          <p:cNvSpPr/>
          <p:nvPr/>
        </p:nvSpPr>
        <p:spPr>
          <a:xfrm>
            <a:off x="5810520" y="1767742"/>
            <a:ext cx="170751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การหลอมเหลว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6BE0A3CF-2F2E-49A2-A19B-B9E0472A566C}"/>
              </a:ext>
            </a:extLst>
          </p:cNvPr>
          <p:cNvSpPr/>
          <p:nvPr/>
        </p:nvSpPr>
        <p:spPr>
          <a:xfrm>
            <a:off x="2302765" y="2815387"/>
            <a:ext cx="123303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การระเหิด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6BB9F1DA-4FD2-4588-8395-7365D4F8F7D1}"/>
              </a:ext>
            </a:extLst>
          </p:cNvPr>
          <p:cNvSpPr/>
          <p:nvPr/>
        </p:nvSpPr>
        <p:spPr>
          <a:xfrm>
            <a:off x="5810520" y="2812337"/>
            <a:ext cx="149111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การควบแน่น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7D199321-C091-45F8-B596-E2843C540EB4}"/>
              </a:ext>
            </a:extLst>
          </p:cNvPr>
          <p:cNvGrpSpPr/>
          <p:nvPr/>
        </p:nvGrpSpPr>
        <p:grpSpPr>
          <a:xfrm>
            <a:off x="489452" y="3992295"/>
            <a:ext cx="8654548" cy="2031599"/>
            <a:chOff x="489452" y="3992295"/>
            <a:chExt cx="8654548" cy="2031599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5F892484-593F-4AD1-B506-C9854EC2790C}"/>
                </a:ext>
              </a:extLst>
            </p:cNvPr>
            <p:cNvGrpSpPr/>
            <p:nvPr/>
          </p:nvGrpSpPr>
          <p:grpSpPr>
            <a:xfrm>
              <a:off x="489452" y="3992295"/>
              <a:ext cx="8654548" cy="2031599"/>
              <a:chOff x="489452" y="3992295"/>
              <a:chExt cx="8654548" cy="2031599"/>
            </a:xfrm>
          </p:grpSpPr>
          <p:pic>
            <p:nvPicPr>
              <p:cNvPr id="14" name="Graphic 13">
                <a:extLst>
                  <a:ext uri="{FF2B5EF4-FFF2-40B4-BE49-F238E27FC236}">
                    <a16:creationId xmlns="" xmlns:a16="http://schemas.microsoft.com/office/drawing/2014/main" id="{0B2DD7E6-883B-4B46-A6D2-D36A9AEF3F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89452" y="3992295"/>
                <a:ext cx="8654548" cy="2031599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="" xmlns:a16="http://schemas.microsoft.com/office/drawing/2014/main" id="{9255A57B-ECE2-4412-A83E-6113043ACAAE}"/>
                  </a:ext>
                </a:extLst>
              </p:cNvPr>
              <p:cNvSpPr/>
              <p:nvPr/>
            </p:nvSpPr>
            <p:spPr>
              <a:xfrm>
                <a:off x="1178781" y="4608605"/>
                <a:ext cx="7348075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 เหตุผล ลูกเหม็นเกิดการระเหิดเปลี่ยนสถานะ จากของแข็งเป็นแก๊สโดยไม่ผ่านการเป็นเหลว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A2A0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45F70733-7A8A-4705-9AA5-02CA48D34869}"/>
                </a:ext>
              </a:extLst>
            </p:cNvPr>
            <p:cNvSpPr/>
            <p:nvPr/>
          </p:nvSpPr>
          <p:spPr>
            <a:xfrm>
              <a:off x="1848238" y="4539069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00E72AD0-BFD9-460D-BA0D-9282A9943533}"/>
                </a:ext>
              </a:extLst>
            </p:cNvPr>
            <p:cNvSpPr/>
            <p:nvPr/>
          </p:nvSpPr>
          <p:spPr>
            <a:xfrm>
              <a:off x="1845565" y="4539069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020A838C-AF8A-4854-822F-AD222F2293BA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80A50FAE-7006-42EE-B88A-73DB1E716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5645C573-DA5E-4211-B851-C4B98546AC17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BB205C4C-C903-422E-9130-463E9B3B5C2B}"/>
                </a:ext>
              </a:extLst>
            </p:cNvPr>
            <p:cNvSpPr txBox="1"/>
            <p:nvPr/>
          </p:nvSpPr>
          <p:spPr>
            <a:xfrm>
              <a:off x="913142" y="286248"/>
              <a:ext cx="57099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140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>
            <a:extLst>
              <a:ext uri="{FF2B5EF4-FFF2-40B4-BE49-F238E27FC236}">
                <a16:creationId xmlns="" xmlns:a16="http://schemas.microsoft.com/office/drawing/2014/main" id="{98B2EC86-666E-4EAC-A92E-82DEEBB67F22}"/>
              </a:ext>
            </a:extLst>
          </p:cNvPr>
          <p:cNvSpPr/>
          <p:nvPr/>
        </p:nvSpPr>
        <p:spPr>
          <a:xfrm>
            <a:off x="1757218" y="3363543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7558A396-1F50-43A4-9947-85B2270C34DA}"/>
              </a:ext>
            </a:extLst>
          </p:cNvPr>
          <p:cNvSpPr/>
          <p:nvPr/>
        </p:nvSpPr>
        <p:spPr>
          <a:xfrm>
            <a:off x="5303070" y="4087661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92F8ED61-D532-4B7C-938C-F14F4E4B725C}"/>
              </a:ext>
            </a:extLst>
          </p:cNvPr>
          <p:cNvSpPr/>
          <p:nvPr/>
        </p:nvSpPr>
        <p:spPr>
          <a:xfrm>
            <a:off x="5303070" y="337640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3AFF6CB4-BC69-4C1F-B24B-C184CA9CF656}"/>
              </a:ext>
            </a:extLst>
          </p:cNvPr>
          <p:cNvSpPr/>
          <p:nvPr/>
        </p:nvSpPr>
        <p:spPr>
          <a:xfrm>
            <a:off x="1754545" y="3360133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1860FF8C-A236-435D-B77F-A6A87D1B28E3}"/>
              </a:ext>
            </a:extLst>
          </p:cNvPr>
          <p:cNvSpPr/>
          <p:nvPr/>
        </p:nvSpPr>
        <p:spPr>
          <a:xfrm>
            <a:off x="1754545" y="409341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541D48A-A872-47A8-9D55-2A5D6E721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477" y="93759"/>
            <a:ext cx="5912289" cy="239087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303539C-4E8D-4D43-A7E5-F1D686F716C7}"/>
              </a:ext>
            </a:extLst>
          </p:cNvPr>
          <p:cNvSpPr/>
          <p:nvPr/>
        </p:nvSpPr>
        <p:spPr>
          <a:xfrm>
            <a:off x="1727419" y="2788033"/>
            <a:ext cx="50994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จากแผนภาพข้างต้น สารใดเป็นตัวทำละลาย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F78A2544-630D-423A-8F31-EA3D38FDA839}"/>
              </a:ext>
            </a:extLst>
          </p:cNvPr>
          <p:cNvSpPr/>
          <p:nvPr/>
        </p:nvSpPr>
        <p:spPr>
          <a:xfrm>
            <a:off x="2310739" y="3352894"/>
            <a:ext cx="46839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น้ำ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21AE3F6-FAA0-4F5E-A0F3-B34C9A6BA6B5}"/>
              </a:ext>
            </a:extLst>
          </p:cNvPr>
          <p:cNvSpPr/>
          <p:nvPr/>
        </p:nvSpPr>
        <p:spPr>
          <a:xfrm>
            <a:off x="5818494" y="3348322"/>
            <a:ext cx="7072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เกลือ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916864FB-3F09-4E3C-8713-E865F9124A4C}"/>
              </a:ext>
            </a:extLst>
          </p:cNvPr>
          <p:cNvSpPr/>
          <p:nvPr/>
        </p:nvSpPr>
        <p:spPr>
          <a:xfrm>
            <a:off x="2310739" y="4114451"/>
            <a:ext cx="99097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น้ำเกลือ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5D498240-3593-4327-A29B-9C9A3BEE61DB}"/>
              </a:ext>
            </a:extLst>
          </p:cNvPr>
          <p:cNvSpPr/>
          <p:nvPr/>
        </p:nvSpPr>
        <p:spPr>
          <a:xfrm>
            <a:off x="5818494" y="4111401"/>
            <a:ext cx="194155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เกลือและน้ำเกลือ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6B2F2ED-03A8-4FEC-9A2A-F5582AA23D9C}"/>
              </a:ext>
            </a:extLst>
          </p:cNvPr>
          <p:cNvSpPr txBox="1"/>
          <p:nvPr/>
        </p:nvSpPr>
        <p:spPr>
          <a:xfrm>
            <a:off x="3355126" y="2357579"/>
            <a:ext cx="249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แผนภาพ การละลายของสาร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64249834-58EE-4CCA-B4FF-D95315CBDDB2}"/>
              </a:ext>
            </a:extLst>
          </p:cNvPr>
          <p:cNvGrpSpPr/>
          <p:nvPr/>
        </p:nvGrpSpPr>
        <p:grpSpPr>
          <a:xfrm>
            <a:off x="489452" y="4713164"/>
            <a:ext cx="8654548" cy="1577316"/>
            <a:chOff x="489452" y="4713164"/>
            <a:chExt cx="8654548" cy="1577316"/>
          </a:xfrm>
        </p:grpSpPr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D452CCA1-A7BA-430D-B07A-264A7BD172FE}"/>
                </a:ext>
              </a:extLst>
            </p:cNvPr>
            <p:cNvGrpSpPr/>
            <p:nvPr/>
          </p:nvGrpSpPr>
          <p:grpSpPr>
            <a:xfrm>
              <a:off x="489452" y="4713164"/>
              <a:ext cx="8654548" cy="1577316"/>
              <a:chOff x="489452" y="4713164"/>
              <a:chExt cx="8654548" cy="1577316"/>
            </a:xfrm>
          </p:grpSpPr>
          <p:pic>
            <p:nvPicPr>
              <p:cNvPr id="12" name="Graphic 11">
                <a:extLst>
                  <a:ext uri="{FF2B5EF4-FFF2-40B4-BE49-F238E27FC236}">
                    <a16:creationId xmlns="" xmlns:a16="http://schemas.microsoft.com/office/drawing/2014/main" id="{3EC48503-6057-4E2F-BCFC-987EC95C8D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9452" y="4713164"/>
                <a:ext cx="8654548" cy="1577315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5612BBFD-90A7-4996-BC8D-C4FA2F9EE1A9}"/>
                  </a:ext>
                </a:extLst>
              </p:cNvPr>
              <p:cNvSpPr/>
              <p:nvPr/>
            </p:nvSpPr>
            <p:spPr>
              <a:xfrm>
                <a:off x="1289629" y="5336373"/>
                <a:ext cx="7574240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 เหตุผล น้ำเป็นตัวทำละลาย เพราะเป็นสารที่มีปริมาณมากกว่า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A2A0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3" name="Oval 42">
              <a:extLst>
                <a:ext uri="{FF2B5EF4-FFF2-40B4-BE49-F238E27FC236}">
                  <a16:creationId xmlns="" xmlns:a16="http://schemas.microsoft.com/office/drawing/2014/main" id="{2BF6B2F8-0B13-4EC2-8876-CFB458DD9AC4}"/>
                </a:ext>
              </a:extLst>
            </p:cNvPr>
            <p:cNvSpPr/>
            <p:nvPr/>
          </p:nvSpPr>
          <p:spPr>
            <a:xfrm>
              <a:off x="1936513" y="5256935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60A9FD6D-15E4-4A2C-8DCB-B95B9192B1EF}"/>
                </a:ext>
              </a:extLst>
            </p:cNvPr>
            <p:cNvSpPr/>
            <p:nvPr/>
          </p:nvSpPr>
          <p:spPr>
            <a:xfrm>
              <a:off x="1933840" y="5253525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A69695B1-C5E6-4F7D-A547-193D3C99DC7E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63C46AB0-8681-4F9C-A40B-BA8BDA723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8E4255F0-B977-4058-814E-7ECE53AB1EE3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4CD79F16-2433-47B1-8E52-9DB63BA5D61D}"/>
                </a:ext>
              </a:extLst>
            </p:cNvPr>
            <p:cNvSpPr txBox="1"/>
            <p:nvPr/>
          </p:nvSpPr>
          <p:spPr>
            <a:xfrm>
              <a:off x="921360" y="227882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5373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="" xmlns:a16="http://schemas.microsoft.com/office/drawing/2014/main" id="{2FC51A70-1EF1-44CB-9317-4A48D1F5E5D2}"/>
              </a:ext>
            </a:extLst>
          </p:cNvPr>
          <p:cNvSpPr/>
          <p:nvPr/>
        </p:nvSpPr>
        <p:spPr>
          <a:xfrm>
            <a:off x="1780027" y="1995884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B60CCDEC-6C79-46AE-A17E-190E3BF41D83}"/>
              </a:ext>
            </a:extLst>
          </p:cNvPr>
          <p:cNvSpPr/>
          <p:nvPr/>
        </p:nvSpPr>
        <p:spPr>
          <a:xfrm>
            <a:off x="1777354" y="357534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CD917E49-4297-470A-94C1-1B34C5F9A561}"/>
              </a:ext>
            </a:extLst>
          </p:cNvPr>
          <p:cNvSpPr/>
          <p:nvPr/>
        </p:nvSpPr>
        <p:spPr>
          <a:xfrm>
            <a:off x="1777354" y="199588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B99C2006-1037-440C-9481-B98A912F39C2}"/>
              </a:ext>
            </a:extLst>
          </p:cNvPr>
          <p:cNvSpPr/>
          <p:nvPr/>
        </p:nvSpPr>
        <p:spPr>
          <a:xfrm>
            <a:off x="1782949" y="1220335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C1D38093-F34A-4262-9677-230F156818EF}"/>
              </a:ext>
            </a:extLst>
          </p:cNvPr>
          <p:cNvSpPr/>
          <p:nvPr/>
        </p:nvSpPr>
        <p:spPr>
          <a:xfrm>
            <a:off x="1777354" y="2788646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26E6A5FA-9E68-4EA2-894F-D99FD0DD014F}"/>
              </a:ext>
            </a:extLst>
          </p:cNvPr>
          <p:cNvSpPr/>
          <p:nvPr/>
        </p:nvSpPr>
        <p:spPr>
          <a:xfrm>
            <a:off x="1616923" y="445599"/>
            <a:ext cx="3602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สารข้อใดมีสมบัติละลายน้ำได้ดี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E3BA684-F9BA-4A09-AAAD-5A7C1838403E}"/>
              </a:ext>
            </a:extLst>
          </p:cNvPr>
          <p:cNvSpPr/>
          <p:nvPr/>
        </p:nvSpPr>
        <p:spPr>
          <a:xfrm>
            <a:off x="2293003" y="1244871"/>
            <a:ext cx="47628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ทราย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9B76DDF9-173D-46B7-AD5B-9FC743774C28}"/>
              </a:ext>
            </a:extLst>
          </p:cNvPr>
          <p:cNvSpPr/>
          <p:nvPr/>
        </p:nvSpPr>
        <p:spPr>
          <a:xfrm>
            <a:off x="2286555" y="2022731"/>
            <a:ext cx="14414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น้ำตาลทราย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287C52E1-74A4-4532-9CF0-76A8C9AB0EF5}"/>
              </a:ext>
            </a:extLst>
          </p:cNvPr>
          <p:cNvSpPr/>
          <p:nvPr/>
        </p:nvSpPr>
        <p:spPr>
          <a:xfrm>
            <a:off x="2286555" y="2822004"/>
            <a:ext cx="18614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เศษหินขนาดเล็ก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C3727721-4605-4CE8-93DF-9EBF55BF2C7A}"/>
              </a:ext>
            </a:extLst>
          </p:cNvPr>
          <p:cNvSpPr/>
          <p:nvPr/>
        </p:nvSpPr>
        <p:spPr>
          <a:xfrm>
            <a:off x="2293003" y="3604223"/>
            <a:ext cx="161775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เศษผงเถ้าถ่าน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3ECB352-73BE-4A9C-B0E3-31BFDA6D7E80}"/>
              </a:ext>
            </a:extLst>
          </p:cNvPr>
          <p:cNvGrpSpPr/>
          <p:nvPr/>
        </p:nvGrpSpPr>
        <p:grpSpPr>
          <a:xfrm>
            <a:off x="477672" y="3957851"/>
            <a:ext cx="8666328" cy="2333767"/>
            <a:chOff x="477672" y="3957851"/>
            <a:chExt cx="8666328" cy="2333767"/>
          </a:xfrm>
        </p:grpSpPr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87788862-242D-4810-851C-E7989658FFA7}"/>
                </a:ext>
              </a:extLst>
            </p:cNvPr>
            <p:cNvGrpSpPr/>
            <p:nvPr/>
          </p:nvGrpSpPr>
          <p:grpSpPr>
            <a:xfrm>
              <a:off x="477672" y="3957851"/>
              <a:ext cx="8666328" cy="2333767"/>
              <a:chOff x="477672" y="3957851"/>
              <a:chExt cx="8666328" cy="2333767"/>
            </a:xfrm>
          </p:grpSpPr>
          <p:pic>
            <p:nvPicPr>
              <p:cNvPr id="32" name="Graphic 31">
                <a:extLst>
                  <a:ext uri="{FF2B5EF4-FFF2-40B4-BE49-F238E27FC236}">
                    <a16:creationId xmlns="" xmlns:a16="http://schemas.microsoft.com/office/drawing/2014/main" id="{B6028F61-69EE-4BD6-A58C-7A2EA905B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77672" y="3957851"/>
                <a:ext cx="8666328" cy="2333767"/>
              </a:xfrm>
              <a:prstGeom prst="rect">
                <a:avLst/>
              </a:prstGeom>
            </p:spPr>
          </p:pic>
          <p:sp>
            <p:nvSpPr>
              <p:cNvPr id="33" name="Rectangle 32">
                <a:extLst>
                  <a:ext uri="{FF2B5EF4-FFF2-40B4-BE49-F238E27FC236}">
                    <a16:creationId xmlns="" xmlns:a16="http://schemas.microsoft.com/office/drawing/2014/main" id="{80E039B8-BEBF-4602-B973-000E99493EFB}"/>
                  </a:ext>
                </a:extLst>
              </p:cNvPr>
              <p:cNvSpPr/>
              <p:nvPr/>
            </p:nvSpPr>
            <p:spPr>
              <a:xfrm>
                <a:off x="1138583" y="4634543"/>
                <a:ext cx="7344505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 เหตุผล น้ำตาลทรายเป็นสารละลาย เมื่อเติมน้ำตาลทรายลงในน้ำแล้วคนจะพบว่า น้ำตาลทรายรวมตัวกับน้ำทั่วทุกส่วนจนเป็นของเหลว 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ส่วนทรายเศษหินขนาดเล็ก เศษผงเถ้าถ่าน ไม่สามารถละลายน้ำได้</a:t>
                </a: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6134E117-05D3-4759-98C0-D2A8ABE93F2B}"/>
                </a:ext>
              </a:extLst>
            </p:cNvPr>
            <p:cNvSpPr/>
            <p:nvPr/>
          </p:nvSpPr>
          <p:spPr>
            <a:xfrm>
              <a:off x="1780027" y="4559798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CB94F7B9-0AAF-4DEB-9E50-CE35014C06E7}"/>
                </a:ext>
              </a:extLst>
            </p:cNvPr>
            <p:cNvSpPr/>
            <p:nvPr/>
          </p:nvSpPr>
          <p:spPr>
            <a:xfrm>
              <a:off x="1777354" y="4559798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F27DA314-CA1B-455E-BC57-F0CA646A88DB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4EEF0E5D-61BE-4575-9496-59198C6B0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42" name="Oval 41">
              <a:extLst>
                <a:ext uri="{FF2B5EF4-FFF2-40B4-BE49-F238E27FC236}">
                  <a16:creationId xmlns="" xmlns:a16="http://schemas.microsoft.com/office/drawing/2014/main" id="{475933D9-13D7-439D-977B-DE4A61FEF221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C8E4D16B-BF45-4ED8-873E-E3F6C51A47BA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26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7AFD1A8-F581-4769-A973-EEB819149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637" y="1899062"/>
            <a:ext cx="7625586" cy="4901656"/>
          </a:xfrm>
          <a:prstGeom prst="rect">
            <a:avLst/>
          </a:prstGeom>
        </p:spPr>
      </p:pic>
      <p:sp>
        <p:nvSpPr>
          <p:cNvPr id="9" name="Arrow: Pentagon 8">
            <a:extLst>
              <a:ext uri="{FF2B5EF4-FFF2-40B4-BE49-F238E27FC236}">
                <a16:creationId xmlns="" xmlns:a16="http://schemas.microsoft.com/office/drawing/2014/main" id="{F281BED6-DB24-4099-8A54-717755C6B666}"/>
              </a:ext>
            </a:extLst>
          </p:cNvPr>
          <p:cNvSpPr/>
          <p:nvPr/>
        </p:nvSpPr>
        <p:spPr>
          <a:xfrm>
            <a:off x="258417" y="1472639"/>
            <a:ext cx="3636481" cy="543339"/>
          </a:xfrm>
          <a:prstGeom prst="homePlate">
            <a:avLst/>
          </a:prstGeom>
          <a:solidFill>
            <a:srgbClr val="BCD85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แผนผังหัวข้อหน่วยการเรียนรู้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D4CDFD9-47D2-4C6B-95C6-4308C8A5A459}"/>
              </a:ext>
            </a:extLst>
          </p:cNvPr>
          <p:cNvGrpSpPr/>
          <p:nvPr/>
        </p:nvGrpSpPr>
        <p:grpSpPr>
          <a:xfrm>
            <a:off x="-274984" y="132522"/>
            <a:ext cx="9693966" cy="1245704"/>
            <a:chOff x="-274984" y="132522"/>
            <a:chExt cx="9693966" cy="1245704"/>
          </a:xfrm>
        </p:grpSpPr>
        <p:sp>
          <p:nvSpPr>
            <p:cNvPr id="11" name="Scroll: Horizontal 10">
              <a:extLst>
                <a:ext uri="{FF2B5EF4-FFF2-40B4-BE49-F238E27FC236}">
                  <a16:creationId xmlns="" xmlns:a16="http://schemas.microsoft.com/office/drawing/2014/main" id="{8BFA700E-DC23-4C4F-A1AB-C610449E6D46}"/>
                </a:ext>
              </a:extLst>
            </p:cNvPr>
            <p:cNvSpPr/>
            <p:nvPr/>
          </p:nvSpPr>
          <p:spPr>
            <a:xfrm>
              <a:off x="127000" y="132522"/>
              <a:ext cx="8877300" cy="1245704"/>
            </a:xfrm>
            <a:prstGeom prst="horizontalScroll">
              <a:avLst/>
            </a:prstGeom>
            <a:solidFill>
              <a:srgbClr val="F38586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B7A3AAE1-0D3D-44C7-97A8-2D64DEA73FE1}"/>
                </a:ext>
              </a:extLst>
            </p:cNvPr>
            <p:cNvSpPr/>
            <p:nvPr/>
          </p:nvSpPr>
          <p:spPr>
            <a:xfrm>
              <a:off x="-274984" y="401431"/>
              <a:ext cx="969396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หน่วยการเรียนรู้ที่ ๓ การเปลี่ยนแปลงของสารในชีวิตประจำวัน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78183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9C2BCAA-95B6-4F20-8D19-E3ECDC9FE7B4}"/>
              </a:ext>
            </a:extLst>
          </p:cNvPr>
          <p:cNvSpPr/>
          <p:nvPr/>
        </p:nvSpPr>
        <p:spPr>
          <a:xfrm>
            <a:off x="1616923" y="445599"/>
            <a:ext cx="61350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ตาราง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ผลการสำรวจรอบตัวของ ด.ญ.เป็นหนึ่ง ใจงาม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906015E-3E96-44CC-84A3-E02E1F25FD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93"/>
          <a:stretch/>
        </p:blipFill>
        <p:spPr>
          <a:xfrm>
            <a:off x="1498683" y="1030374"/>
            <a:ext cx="7386009" cy="286671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8B727BB5-C2E6-43AD-8E6A-0E9B0657300A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075BA77D-8919-423D-AFF8-6CEC4DFD5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AAF3924E-9A8F-4E86-94C3-A43D730C6434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CA30316A-726A-4019-985C-7CF24C2F31A3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923" y="4087288"/>
            <a:ext cx="5778531" cy="192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22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="" xmlns:a16="http://schemas.microsoft.com/office/drawing/2014/main" id="{1A2A24CE-951F-4550-BC69-2ACF2CE228B9}"/>
              </a:ext>
            </a:extLst>
          </p:cNvPr>
          <p:cNvSpPr/>
          <p:nvPr/>
        </p:nvSpPr>
        <p:spPr>
          <a:xfrm>
            <a:off x="1752301" y="1006547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1A1CE631-7A5F-45E8-A3CD-B9AB86AF50CE}"/>
              </a:ext>
            </a:extLst>
          </p:cNvPr>
          <p:cNvSpPr/>
          <p:nvPr/>
        </p:nvSpPr>
        <p:spPr>
          <a:xfrm>
            <a:off x="1742964" y="3361053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F90F886B-A385-4B62-87A3-26ABF4AF0282}"/>
              </a:ext>
            </a:extLst>
          </p:cNvPr>
          <p:cNvSpPr/>
          <p:nvPr/>
        </p:nvSpPr>
        <p:spPr>
          <a:xfrm>
            <a:off x="1742964" y="1781588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AB6A04DB-12F5-4C03-9020-BF693121F6AF}"/>
              </a:ext>
            </a:extLst>
          </p:cNvPr>
          <p:cNvSpPr/>
          <p:nvPr/>
        </p:nvSpPr>
        <p:spPr>
          <a:xfrm>
            <a:off x="1748559" y="100603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BB8305D6-5D2E-4D23-80A6-E1A64686BBB7}"/>
              </a:ext>
            </a:extLst>
          </p:cNvPr>
          <p:cNvSpPr/>
          <p:nvPr/>
        </p:nvSpPr>
        <p:spPr>
          <a:xfrm>
            <a:off x="1742964" y="2574350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72A11F6-855B-4F3E-AFED-688440B99BF3}"/>
              </a:ext>
            </a:extLst>
          </p:cNvPr>
          <p:cNvSpPr/>
          <p:nvPr/>
        </p:nvSpPr>
        <p:spPr>
          <a:xfrm>
            <a:off x="2261410" y="1030374"/>
            <a:ext cx="3022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การละลาย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A20D5A6-0336-44DE-8F17-FA0A581A08AD}"/>
              </a:ext>
            </a:extLst>
          </p:cNvPr>
          <p:cNvSpPr/>
          <p:nvPr/>
        </p:nvSpPr>
        <p:spPr>
          <a:xfrm>
            <a:off x="2254962" y="1808234"/>
            <a:ext cx="89800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สถานะ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524FA09-1601-47E9-9DF4-D26A6E06E84E}"/>
              </a:ext>
            </a:extLst>
          </p:cNvPr>
          <p:cNvSpPr/>
          <p:nvPr/>
        </p:nvSpPr>
        <p:spPr>
          <a:xfrm>
            <a:off x="2254962" y="2607507"/>
            <a:ext cx="64152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กลิ่น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CBF3052-23A1-4153-B78C-FA29E1AB6675}"/>
              </a:ext>
            </a:extLst>
          </p:cNvPr>
          <p:cNvSpPr/>
          <p:nvPr/>
        </p:nvSpPr>
        <p:spPr>
          <a:xfrm>
            <a:off x="2261410" y="3389726"/>
            <a:ext cx="33054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สี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6FA8F85-9992-465F-8692-F544B01E492E}"/>
              </a:ext>
            </a:extLst>
          </p:cNvPr>
          <p:cNvSpPr/>
          <p:nvPr/>
        </p:nvSpPr>
        <p:spPr>
          <a:xfrm>
            <a:off x="1648284" y="352051"/>
            <a:ext cx="56557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ด.ญ.เป็นหนึ่ง ใช้อะไรเป็นเกณฑ์ในการจำแนกสาร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E93D7491-5B1E-4EE5-9809-E708ECB1E0EA}"/>
              </a:ext>
            </a:extLst>
          </p:cNvPr>
          <p:cNvGrpSpPr/>
          <p:nvPr/>
        </p:nvGrpSpPr>
        <p:grpSpPr>
          <a:xfrm>
            <a:off x="471056" y="3974501"/>
            <a:ext cx="8672944" cy="2488026"/>
            <a:chOff x="471056" y="3974501"/>
            <a:chExt cx="8672944" cy="2488026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C90F13D0-82FB-43B1-B435-EE9828D126D1}"/>
                </a:ext>
              </a:extLst>
            </p:cNvPr>
            <p:cNvGrpSpPr/>
            <p:nvPr/>
          </p:nvGrpSpPr>
          <p:grpSpPr>
            <a:xfrm>
              <a:off x="471056" y="3974501"/>
              <a:ext cx="8672944" cy="2488026"/>
              <a:chOff x="471056" y="3974501"/>
              <a:chExt cx="8672944" cy="2488026"/>
            </a:xfrm>
          </p:grpSpPr>
          <p:pic>
            <p:nvPicPr>
              <p:cNvPr id="11" name="Graphic 10">
                <a:extLst>
                  <a:ext uri="{FF2B5EF4-FFF2-40B4-BE49-F238E27FC236}">
                    <a16:creationId xmlns="" xmlns:a16="http://schemas.microsoft.com/office/drawing/2014/main" id="{A546D143-5D20-4541-8E30-208962DB24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71056" y="3974501"/>
                <a:ext cx="8672944" cy="2317117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id="{237992EE-D013-45D6-A919-6421DB38E205}"/>
                  </a:ext>
                </a:extLst>
              </p:cNvPr>
              <p:cNvSpPr/>
              <p:nvPr/>
            </p:nvSpPr>
            <p:spPr>
              <a:xfrm>
                <a:off x="979465" y="4646645"/>
                <a:ext cx="7574240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 เหตุผล การจำแนกสารโดยใช้การละลายน้ำเป็นเกณฑ์ สามารถจำแนกได้เป็น </a:t>
                </a:r>
                <a:r>
                  <a:rPr kumimoji="0" lang="th-TH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๒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กลุ่ม ได้แก่ 	กลุ่มที่ </a:t>
                </a:r>
                <a:r>
                  <a:rPr kumimoji="0" lang="th-TH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๑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สารทุกตัวละลายน้ำได้ 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					กลุ่มที่ </a:t>
                </a:r>
                <a:r>
                  <a:rPr kumimoji="0" lang="th-TH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๒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สารทุกตัวไม่ละลายน้ำ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A2A0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7621D504-FDB8-46E3-AB08-6AB65E47BC0C}"/>
                </a:ext>
              </a:extLst>
            </p:cNvPr>
            <p:cNvSpPr/>
            <p:nvPr/>
          </p:nvSpPr>
          <p:spPr>
            <a:xfrm>
              <a:off x="1652026" y="4581751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8DA02812-E211-4660-A59A-5B2A66859EBE}"/>
                </a:ext>
              </a:extLst>
            </p:cNvPr>
            <p:cNvSpPr/>
            <p:nvPr/>
          </p:nvSpPr>
          <p:spPr>
            <a:xfrm>
              <a:off x="1648284" y="4581243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3085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8757E2D-2763-477E-9D10-C6B5347BAE5A}"/>
              </a:ext>
            </a:extLst>
          </p:cNvPr>
          <p:cNvSpPr/>
          <p:nvPr/>
        </p:nvSpPr>
        <p:spPr>
          <a:xfrm>
            <a:off x="1180198" y="17775"/>
            <a:ext cx="41953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ใช้ข้อมูลต่อไปนี้ ตอบคำถามข้อ </a:t>
            </a:r>
            <a:r>
              <a:rPr lang="th-TH" sz="3200" b="1" dirty="0" smtClean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๖-๘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76" y="553035"/>
            <a:ext cx="6928188" cy="266034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62" y="3044496"/>
            <a:ext cx="6893702" cy="345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912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val 39">
            <a:extLst>
              <a:ext uri="{FF2B5EF4-FFF2-40B4-BE49-F238E27FC236}">
                <a16:creationId xmlns="" xmlns:a16="http://schemas.microsoft.com/office/drawing/2014/main" id="{15D7B4DA-51C3-47B9-9C0F-72F2F0A6D9B7}"/>
              </a:ext>
            </a:extLst>
          </p:cNvPr>
          <p:cNvSpPr/>
          <p:nvPr/>
        </p:nvSpPr>
        <p:spPr>
          <a:xfrm>
            <a:off x="1780027" y="1995884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8546AB27-CA16-4BA6-BB75-E9C0E480E364}"/>
              </a:ext>
            </a:extLst>
          </p:cNvPr>
          <p:cNvSpPr/>
          <p:nvPr/>
        </p:nvSpPr>
        <p:spPr>
          <a:xfrm>
            <a:off x="1777354" y="357534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5DCA18C6-ACE8-4374-92E8-FC1F3D8F8F85}"/>
              </a:ext>
            </a:extLst>
          </p:cNvPr>
          <p:cNvSpPr/>
          <p:nvPr/>
        </p:nvSpPr>
        <p:spPr>
          <a:xfrm>
            <a:off x="1777354" y="199588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="" xmlns:a16="http://schemas.microsoft.com/office/drawing/2014/main" id="{86011A45-908A-454C-B9E8-18417A39FECC}"/>
              </a:ext>
            </a:extLst>
          </p:cNvPr>
          <p:cNvSpPr/>
          <p:nvPr/>
        </p:nvSpPr>
        <p:spPr>
          <a:xfrm>
            <a:off x="1782949" y="1220335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73D67168-624F-490C-AA07-C41E52B3B7F9}"/>
              </a:ext>
            </a:extLst>
          </p:cNvPr>
          <p:cNvSpPr/>
          <p:nvPr/>
        </p:nvSpPr>
        <p:spPr>
          <a:xfrm>
            <a:off x="1777354" y="2788646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6F0F3A8-DC20-4E73-9B7F-DCAAD1EBA239}"/>
              </a:ext>
            </a:extLst>
          </p:cNvPr>
          <p:cNvSpPr/>
          <p:nvPr/>
        </p:nvSpPr>
        <p:spPr>
          <a:xfrm>
            <a:off x="1616923" y="445599"/>
            <a:ext cx="44470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การทดลองนี้ สมศักดิ์จัดอะไรให้ต่างกัน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4189CFD5-7C6F-4043-85F8-8CF662077B7B}"/>
              </a:ext>
            </a:extLst>
          </p:cNvPr>
          <p:cNvSpPr/>
          <p:nvPr/>
        </p:nvSpPr>
        <p:spPr>
          <a:xfrm>
            <a:off x="2293003" y="1244871"/>
            <a:ext cx="47628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การเปลี่ยนแปลงเมื่อได้รับความร้อน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2FE944F1-9E47-4229-AB55-9908ABC8DB65}"/>
              </a:ext>
            </a:extLst>
          </p:cNvPr>
          <p:cNvSpPr/>
          <p:nvPr/>
        </p:nvSpPr>
        <p:spPr>
          <a:xfrm>
            <a:off x="2286555" y="2022731"/>
            <a:ext cx="144302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ชนิดของสาร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027E2E65-68F5-43BC-9D53-48CA1D432331}"/>
              </a:ext>
            </a:extLst>
          </p:cNvPr>
          <p:cNvSpPr/>
          <p:nvPr/>
        </p:nvSpPr>
        <p:spPr>
          <a:xfrm>
            <a:off x="2286555" y="2822004"/>
            <a:ext cx="155844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การละลายน้ำ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F51F9770-39E0-4EF8-B04D-6DB6E127A76F}"/>
              </a:ext>
            </a:extLst>
          </p:cNvPr>
          <p:cNvSpPr/>
          <p:nvPr/>
        </p:nvSpPr>
        <p:spPr>
          <a:xfrm>
            <a:off x="2293003" y="3604223"/>
            <a:ext cx="11801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สีของผลึก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C185D7B-1FC2-4458-A62F-C6B67C1E7D14}"/>
              </a:ext>
            </a:extLst>
          </p:cNvPr>
          <p:cNvGrpSpPr/>
          <p:nvPr/>
        </p:nvGrpSpPr>
        <p:grpSpPr>
          <a:xfrm>
            <a:off x="874642" y="4251768"/>
            <a:ext cx="7938054" cy="2001957"/>
            <a:chOff x="874642" y="4251768"/>
            <a:chExt cx="7938054" cy="2001957"/>
          </a:xfrm>
        </p:grpSpPr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412AB309-A7FB-4500-9D29-AAE430CB51EB}"/>
                </a:ext>
              </a:extLst>
            </p:cNvPr>
            <p:cNvGrpSpPr/>
            <p:nvPr/>
          </p:nvGrpSpPr>
          <p:grpSpPr>
            <a:xfrm>
              <a:off x="874642" y="4251768"/>
              <a:ext cx="7938054" cy="2001957"/>
              <a:chOff x="874642" y="4251768"/>
              <a:chExt cx="7938054" cy="2001957"/>
            </a:xfrm>
          </p:grpSpPr>
          <p:pic>
            <p:nvPicPr>
              <p:cNvPr id="31" name="Graphic 30">
                <a:extLst>
                  <a:ext uri="{FF2B5EF4-FFF2-40B4-BE49-F238E27FC236}">
                    <a16:creationId xmlns="" xmlns:a16="http://schemas.microsoft.com/office/drawing/2014/main" id="{EDF606F0-EEA0-4C0C-91C1-95195584A6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74642" y="4251768"/>
                <a:ext cx="7938054" cy="2001957"/>
              </a:xfrm>
              <a:prstGeom prst="rect">
                <a:avLst/>
              </a:prstGeom>
            </p:spPr>
          </p:pic>
          <p:sp>
            <p:nvSpPr>
              <p:cNvPr id="32" name="Rectangle 31">
                <a:extLst>
                  <a:ext uri="{FF2B5EF4-FFF2-40B4-BE49-F238E27FC236}">
                    <a16:creationId xmlns="" xmlns:a16="http://schemas.microsoft.com/office/drawing/2014/main" id="{E533363C-8C06-41A3-BF6F-4C2DD7A039BE}"/>
                  </a:ext>
                </a:extLst>
              </p:cNvPr>
              <p:cNvSpPr/>
              <p:nvPr/>
            </p:nvSpPr>
            <p:spPr>
              <a:xfrm>
                <a:off x="1616923" y="5079702"/>
                <a:ext cx="655728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เหตุผล เป็นสิ่งที่สมศักดิ์ต้องการศึกษา ได้แก่ ชนิดของสาร</a:t>
                </a: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2C6EFB45-30D3-460B-9EBB-C942B52638F1}"/>
                </a:ext>
              </a:extLst>
            </p:cNvPr>
            <p:cNvSpPr/>
            <p:nvPr/>
          </p:nvSpPr>
          <p:spPr>
            <a:xfrm>
              <a:off x="2237227" y="5020263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6D13DE80-4C7C-4855-8B24-73F713ABD720}"/>
                </a:ext>
              </a:extLst>
            </p:cNvPr>
            <p:cNvSpPr/>
            <p:nvPr/>
          </p:nvSpPr>
          <p:spPr>
            <a:xfrm>
              <a:off x="2234554" y="5020263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C11C6341-D480-4173-8849-5962518C01BC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52" name="Picture 51">
              <a:extLst>
                <a:ext uri="{FF2B5EF4-FFF2-40B4-BE49-F238E27FC236}">
                  <a16:creationId xmlns="" xmlns:a16="http://schemas.microsoft.com/office/drawing/2014/main" id="{8BA1B57A-968E-46F8-BFBC-D8D89DDE7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53" name="Oval 52">
              <a:extLst>
                <a:ext uri="{FF2B5EF4-FFF2-40B4-BE49-F238E27FC236}">
                  <a16:creationId xmlns="" xmlns:a16="http://schemas.microsoft.com/office/drawing/2014/main" id="{874C9C05-75C6-4D43-B52D-B28353ABECD8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5475E7EA-FAC3-4B4E-8E16-A6772F4D0DFE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๖.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2818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="" xmlns:a16="http://schemas.microsoft.com/office/drawing/2014/main" id="{CA12952B-953A-47DC-B9F4-09DCC2598493}"/>
              </a:ext>
            </a:extLst>
          </p:cNvPr>
          <p:cNvSpPr/>
          <p:nvPr/>
        </p:nvSpPr>
        <p:spPr>
          <a:xfrm>
            <a:off x="1780027" y="1995884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BEA8C91F-4926-4E3D-AC24-B3F7F5907DB7}"/>
              </a:ext>
            </a:extLst>
          </p:cNvPr>
          <p:cNvSpPr/>
          <p:nvPr/>
        </p:nvSpPr>
        <p:spPr>
          <a:xfrm>
            <a:off x="1777354" y="357534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3EB94F09-72DF-490E-BBED-261FF2BC8703}"/>
              </a:ext>
            </a:extLst>
          </p:cNvPr>
          <p:cNvSpPr/>
          <p:nvPr/>
        </p:nvSpPr>
        <p:spPr>
          <a:xfrm>
            <a:off x="1777354" y="199588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76259799-FF12-4954-A4FE-29132D61657E}"/>
              </a:ext>
            </a:extLst>
          </p:cNvPr>
          <p:cNvSpPr/>
          <p:nvPr/>
        </p:nvSpPr>
        <p:spPr>
          <a:xfrm>
            <a:off x="1782949" y="1220335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95B17F88-2D9F-4CB5-9C1C-C3D6C769E6F9}"/>
              </a:ext>
            </a:extLst>
          </p:cNvPr>
          <p:cNvSpPr/>
          <p:nvPr/>
        </p:nvSpPr>
        <p:spPr>
          <a:xfrm>
            <a:off x="1777354" y="2788646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8106B59-07C7-48F6-B9F8-DD6706268CF3}"/>
              </a:ext>
            </a:extLst>
          </p:cNvPr>
          <p:cNvSpPr/>
          <p:nvPr/>
        </p:nvSpPr>
        <p:spPr>
          <a:xfrm>
            <a:off x="1616923" y="445599"/>
            <a:ext cx="47612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การทดลองนี้ สิ่งที่จัดให้เหมือนกันคืออะไร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5924389A-474B-423F-B221-D25F7C1D82AE}"/>
              </a:ext>
            </a:extLst>
          </p:cNvPr>
          <p:cNvSpPr/>
          <p:nvPr/>
        </p:nvSpPr>
        <p:spPr>
          <a:xfrm>
            <a:off x="2293003" y="1244871"/>
            <a:ext cx="47628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สีของผลึก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30461B77-8460-4CC3-ABB7-1F4207EFE4B6}"/>
              </a:ext>
            </a:extLst>
          </p:cNvPr>
          <p:cNvSpPr/>
          <p:nvPr/>
        </p:nvSpPr>
        <p:spPr>
          <a:xfrm>
            <a:off x="2286555" y="2022731"/>
            <a:ext cx="13484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ปริมาณสาร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AED7E094-E71A-42F7-9A2B-CD5260B3D987}"/>
              </a:ext>
            </a:extLst>
          </p:cNvPr>
          <p:cNvSpPr/>
          <p:nvPr/>
        </p:nvSpPr>
        <p:spPr>
          <a:xfrm>
            <a:off x="2286555" y="2822004"/>
            <a:ext cx="144302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ชนิดของสาร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01D79114-165C-437A-BD4E-2818A24D5D9E}"/>
              </a:ext>
            </a:extLst>
          </p:cNvPr>
          <p:cNvSpPr/>
          <p:nvPr/>
        </p:nvSpPr>
        <p:spPr>
          <a:xfrm>
            <a:off x="2293003" y="3604223"/>
            <a:ext cx="155844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การละลายน้ำ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91E7AB6C-7F7B-4275-8465-74A35BD9D807}"/>
              </a:ext>
            </a:extLst>
          </p:cNvPr>
          <p:cNvGrpSpPr/>
          <p:nvPr/>
        </p:nvGrpSpPr>
        <p:grpSpPr>
          <a:xfrm>
            <a:off x="874641" y="4251768"/>
            <a:ext cx="8091937" cy="2001957"/>
            <a:chOff x="874641" y="4251768"/>
            <a:chExt cx="8091937" cy="2001957"/>
          </a:xfrm>
        </p:grpSpPr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61BD1FE0-456C-4A7A-B8F3-70A1594A2D5B}"/>
                </a:ext>
              </a:extLst>
            </p:cNvPr>
            <p:cNvGrpSpPr/>
            <p:nvPr/>
          </p:nvGrpSpPr>
          <p:grpSpPr>
            <a:xfrm>
              <a:off x="874641" y="4251768"/>
              <a:ext cx="8091937" cy="2001957"/>
              <a:chOff x="874641" y="4251768"/>
              <a:chExt cx="8091937" cy="2001957"/>
            </a:xfrm>
          </p:grpSpPr>
          <p:pic>
            <p:nvPicPr>
              <p:cNvPr id="28" name="Graphic 27">
                <a:extLst>
                  <a:ext uri="{FF2B5EF4-FFF2-40B4-BE49-F238E27FC236}">
                    <a16:creationId xmlns="" xmlns:a16="http://schemas.microsoft.com/office/drawing/2014/main" id="{56B85892-DEAB-4080-97F5-F6E0B68F1F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74641" y="4251768"/>
                <a:ext cx="8091937" cy="2001957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="" xmlns:a16="http://schemas.microsoft.com/office/drawing/2014/main" id="{D81CBDB7-ED92-4465-A664-84CB478CD866}"/>
                  </a:ext>
                </a:extLst>
              </p:cNvPr>
              <p:cNvSpPr/>
              <p:nvPr/>
            </p:nvSpPr>
            <p:spPr>
              <a:xfrm>
                <a:off x="1406905" y="5158328"/>
                <a:ext cx="729956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เหตุผล เป็นสิ่งที่สมศักดิ์ตั้งใจทำให้เหมือนกัน ได้แก่ ปริมาณสาร</a:t>
                </a:r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="" xmlns:a16="http://schemas.microsoft.com/office/drawing/2014/main" id="{C0B502C1-DB0A-4E58-8938-0DBE0427367A}"/>
                </a:ext>
              </a:extLst>
            </p:cNvPr>
            <p:cNvSpPr/>
            <p:nvPr/>
          </p:nvSpPr>
          <p:spPr>
            <a:xfrm>
              <a:off x="2060628" y="5104001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="" xmlns:a16="http://schemas.microsoft.com/office/drawing/2014/main" id="{C8012D5D-A3C9-4EF9-8318-B6D724922832}"/>
                </a:ext>
              </a:extLst>
            </p:cNvPr>
            <p:cNvSpPr/>
            <p:nvPr/>
          </p:nvSpPr>
          <p:spPr>
            <a:xfrm>
              <a:off x="2057955" y="5104001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9FE0AF55-3C26-42C3-92D8-B9BCF563CEA7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18F5DC36-7EE6-4D5E-AB61-6552D01F4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B6C77080-CC3B-4630-AF56-CBEF5DE419CA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864DC971-4110-4322-9A20-4E4BADEBC270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๗.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3184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="" xmlns:a16="http://schemas.microsoft.com/office/drawing/2014/main" id="{8ACA3683-4A1C-46B4-B709-F1665E9959CF}"/>
              </a:ext>
            </a:extLst>
          </p:cNvPr>
          <p:cNvSpPr/>
          <p:nvPr/>
        </p:nvSpPr>
        <p:spPr>
          <a:xfrm>
            <a:off x="1780027" y="2788646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4661B229-AD3E-4F3F-9856-7C6D864AD013}"/>
              </a:ext>
            </a:extLst>
          </p:cNvPr>
          <p:cNvSpPr/>
          <p:nvPr/>
        </p:nvSpPr>
        <p:spPr>
          <a:xfrm>
            <a:off x="1777354" y="357534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6BA6EA8A-769B-4311-84DD-D3731B987BF5}"/>
              </a:ext>
            </a:extLst>
          </p:cNvPr>
          <p:cNvSpPr/>
          <p:nvPr/>
        </p:nvSpPr>
        <p:spPr>
          <a:xfrm>
            <a:off x="1777354" y="199588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776765F6-977A-4DC8-99C5-706C348D1030}"/>
              </a:ext>
            </a:extLst>
          </p:cNvPr>
          <p:cNvSpPr/>
          <p:nvPr/>
        </p:nvSpPr>
        <p:spPr>
          <a:xfrm>
            <a:off x="1782949" y="1220335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42020FA1-23CC-4762-B66A-43234DDA6FA6}"/>
              </a:ext>
            </a:extLst>
          </p:cNvPr>
          <p:cNvSpPr/>
          <p:nvPr/>
        </p:nvSpPr>
        <p:spPr>
          <a:xfrm>
            <a:off x="1777354" y="2788646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8C87DAA8-6670-4355-908D-DFEA45A6DFC3}"/>
              </a:ext>
            </a:extLst>
          </p:cNvPr>
          <p:cNvSpPr/>
          <p:nvPr/>
        </p:nvSpPr>
        <p:spPr>
          <a:xfrm>
            <a:off x="1616923" y="445599"/>
            <a:ext cx="52164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สารชนิดใดเปลี่ยนแปลงแล้วทำให้เกิดสารใหม่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CB39D92B-C5C8-4060-AA28-2D088F84C94E}"/>
              </a:ext>
            </a:extLst>
          </p:cNvPr>
          <p:cNvSpPr/>
          <p:nvPr/>
        </p:nvSpPr>
        <p:spPr>
          <a:xfrm>
            <a:off x="2293003" y="1244871"/>
            <a:ext cx="47628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สารชนิดที่ 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DD360823-190B-4AF7-9C76-830696D72570}"/>
              </a:ext>
            </a:extLst>
          </p:cNvPr>
          <p:cNvSpPr/>
          <p:nvPr/>
        </p:nvSpPr>
        <p:spPr>
          <a:xfrm>
            <a:off x="2286555" y="2022731"/>
            <a:ext cx="142218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สารชนิดที่ 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F1D563DF-6716-43CD-BE54-932AC3899D37}"/>
              </a:ext>
            </a:extLst>
          </p:cNvPr>
          <p:cNvSpPr/>
          <p:nvPr/>
        </p:nvSpPr>
        <p:spPr>
          <a:xfrm>
            <a:off x="2286555" y="2822004"/>
            <a:ext cx="142218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สารชนิดที่ 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2AB45BFC-8736-4BD5-A321-F03D5802A7D0}"/>
              </a:ext>
            </a:extLst>
          </p:cNvPr>
          <p:cNvSpPr/>
          <p:nvPr/>
        </p:nvSpPr>
        <p:spPr>
          <a:xfrm>
            <a:off x="2293003" y="3604223"/>
            <a:ext cx="215636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สารชนิดที่ 1 และ 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A9AD33E-1C50-4924-8BDA-13D7EFF7F526}"/>
              </a:ext>
            </a:extLst>
          </p:cNvPr>
          <p:cNvGrpSpPr/>
          <p:nvPr/>
        </p:nvGrpSpPr>
        <p:grpSpPr>
          <a:xfrm>
            <a:off x="874641" y="4251768"/>
            <a:ext cx="8091937" cy="2001957"/>
            <a:chOff x="874641" y="4251768"/>
            <a:chExt cx="8091937" cy="2001957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0EA0052C-CCC8-4EDB-81FE-78005DBB23BB}"/>
                </a:ext>
              </a:extLst>
            </p:cNvPr>
            <p:cNvGrpSpPr/>
            <p:nvPr/>
          </p:nvGrpSpPr>
          <p:grpSpPr>
            <a:xfrm>
              <a:off x="874641" y="4251768"/>
              <a:ext cx="8091937" cy="2001957"/>
              <a:chOff x="874641" y="4251768"/>
              <a:chExt cx="8091937" cy="2001957"/>
            </a:xfrm>
          </p:grpSpPr>
          <p:pic>
            <p:nvPicPr>
              <p:cNvPr id="29" name="Graphic 28">
                <a:extLst>
                  <a:ext uri="{FF2B5EF4-FFF2-40B4-BE49-F238E27FC236}">
                    <a16:creationId xmlns="" xmlns:a16="http://schemas.microsoft.com/office/drawing/2014/main" id="{353A94BB-46CA-4570-91A0-AA81167522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74641" y="4251768"/>
                <a:ext cx="8091937" cy="2001957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id="{9CDEB53A-0747-4572-9EDB-CADEAC8337FC}"/>
                  </a:ext>
                </a:extLst>
              </p:cNvPr>
              <p:cNvSpPr/>
              <p:nvPr/>
            </p:nvSpPr>
            <p:spPr>
              <a:xfrm>
                <a:off x="1421341" y="4910928"/>
                <a:ext cx="6998535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เหตุผล การเผาไหม้ เป็นการเปลี่ยนแปลงทางเคมี เกิดสารใหม่เป็นเขม่าสีดำ</a:t>
                </a:r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="" xmlns:a16="http://schemas.microsoft.com/office/drawing/2014/main" id="{D51083D8-E7B9-49B9-BD41-D3B8339B572C}"/>
                </a:ext>
              </a:extLst>
            </p:cNvPr>
            <p:cNvSpPr/>
            <p:nvPr/>
          </p:nvSpPr>
          <p:spPr>
            <a:xfrm>
              <a:off x="2060628" y="4831443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="" xmlns:a16="http://schemas.microsoft.com/office/drawing/2014/main" id="{59D2D355-56C5-414A-A08B-8E77DB6F2D02}"/>
                </a:ext>
              </a:extLst>
            </p:cNvPr>
            <p:cNvSpPr/>
            <p:nvPr/>
          </p:nvSpPr>
          <p:spPr>
            <a:xfrm>
              <a:off x="2057955" y="4831443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59912C0C-B27E-4B9B-98F6-C56AED702DC8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51A6A9E1-A20A-41F3-B49F-850544A1F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5F9C6868-DB21-48B7-8E7A-DFCD84D04A2C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D3238322-EDFD-48C9-8E8F-8507CCEF6B00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๘.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2660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="" xmlns:a16="http://schemas.microsoft.com/office/drawing/2014/main" id="{5E715837-E7E7-4FC3-8185-0043C9A13C4F}"/>
              </a:ext>
            </a:extLst>
          </p:cNvPr>
          <p:cNvSpPr/>
          <p:nvPr/>
        </p:nvSpPr>
        <p:spPr>
          <a:xfrm>
            <a:off x="1747097" y="1000256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FC2BC3CD-1607-4665-B992-9BB8AA3A567D}"/>
              </a:ext>
            </a:extLst>
          </p:cNvPr>
          <p:cNvSpPr/>
          <p:nvPr/>
        </p:nvSpPr>
        <p:spPr>
          <a:xfrm>
            <a:off x="1744424" y="3357823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7E28F191-C4FB-4A03-B07C-75AB20DB0A7D}"/>
              </a:ext>
            </a:extLst>
          </p:cNvPr>
          <p:cNvSpPr/>
          <p:nvPr/>
        </p:nvSpPr>
        <p:spPr>
          <a:xfrm>
            <a:off x="1744424" y="1778358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25DB71A1-EDDA-4268-AD71-E7E4897F5778}"/>
              </a:ext>
            </a:extLst>
          </p:cNvPr>
          <p:cNvSpPr/>
          <p:nvPr/>
        </p:nvSpPr>
        <p:spPr>
          <a:xfrm>
            <a:off x="1750019" y="100280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0A573497-AC2C-4155-B1B8-C4DAEE9506DB}"/>
              </a:ext>
            </a:extLst>
          </p:cNvPr>
          <p:cNvSpPr/>
          <p:nvPr/>
        </p:nvSpPr>
        <p:spPr>
          <a:xfrm>
            <a:off x="1744424" y="2571120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E034CBA-F3A1-4AD7-8D31-BFE3E23768B0}"/>
              </a:ext>
            </a:extLst>
          </p:cNvPr>
          <p:cNvSpPr/>
          <p:nvPr/>
        </p:nvSpPr>
        <p:spPr>
          <a:xfrm>
            <a:off x="1616923" y="445599"/>
            <a:ext cx="6971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การเปลี่ยนแปลงของสารในข้อใดเป็นการเปลี่ยนแปลงทางเคมี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461731F-11F9-4E9B-872F-9C32545F80CC}"/>
              </a:ext>
            </a:extLst>
          </p:cNvPr>
          <p:cNvSpPr/>
          <p:nvPr/>
        </p:nvSpPr>
        <p:spPr>
          <a:xfrm>
            <a:off x="2261410" y="1030374"/>
            <a:ext cx="3022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การทำ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แหนมปลา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48829DD-0899-4B6F-8B8E-070F38DC6DE9}"/>
              </a:ext>
            </a:extLst>
          </p:cNvPr>
          <p:cNvSpPr/>
          <p:nvPr/>
        </p:nvSpPr>
        <p:spPr>
          <a:xfrm>
            <a:off x="2254962" y="1808234"/>
            <a:ext cx="208101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การหั่นผักเป็นท่อน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5DAAA61-782D-4A73-9586-862EA5838434}"/>
              </a:ext>
            </a:extLst>
          </p:cNvPr>
          <p:cNvSpPr/>
          <p:nvPr/>
        </p:nvSpPr>
        <p:spPr>
          <a:xfrm>
            <a:off x="2254962" y="2607507"/>
            <a:ext cx="206979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การเล่นกีตาร์ไฟฟ้า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8E55F98-99F4-405A-B04E-D68ADEE54516}"/>
              </a:ext>
            </a:extLst>
          </p:cNvPr>
          <p:cNvSpPr/>
          <p:nvPr/>
        </p:nvSpPr>
        <p:spPr>
          <a:xfrm>
            <a:off x="2254962" y="3363032"/>
            <a:ext cx="250100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การถีบจักรยานลงภูเขา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1B4A94AB-9D5D-40D3-84FD-B2845027EFF2}"/>
              </a:ext>
            </a:extLst>
          </p:cNvPr>
          <p:cNvGrpSpPr/>
          <p:nvPr/>
        </p:nvGrpSpPr>
        <p:grpSpPr>
          <a:xfrm>
            <a:off x="503088" y="3909513"/>
            <a:ext cx="8672944" cy="2340175"/>
            <a:chOff x="503088" y="3909513"/>
            <a:chExt cx="8672944" cy="2340175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D49BB083-655D-4C9B-9CD0-1DAFE46C3FB9}"/>
                </a:ext>
              </a:extLst>
            </p:cNvPr>
            <p:cNvGrpSpPr/>
            <p:nvPr/>
          </p:nvGrpSpPr>
          <p:grpSpPr>
            <a:xfrm>
              <a:off x="503088" y="3909513"/>
              <a:ext cx="8672944" cy="2340175"/>
              <a:chOff x="503088" y="3909513"/>
              <a:chExt cx="8672944" cy="2340175"/>
            </a:xfrm>
          </p:grpSpPr>
          <p:pic>
            <p:nvPicPr>
              <p:cNvPr id="12" name="Graphic 11">
                <a:extLst>
                  <a:ext uri="{FF2B5EF4-FFF2-40B4-BE49-F238E27FC236}">
                    <a16:creationId xmlns="" xmlns:a16="http://schemas.microsoft.com/office/drawing/2014/main" id="{839D8A88-243C-4AFF-BC24-21E7309A85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03088" y="3909513"/>
                <a:ext cx="8672944" cy="2340175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C001403E-F3FC-489B-933C-009CF46FCFB4}"/>
                  </a:ext>
                </a:extLst>
              </p:cNvPr>
              <p:cNvSpPr/>
              <p:nvPr/>
            </p:nvSpPr>
            <p:spPr>
              <a:xfrm>
                <a:off x="1052440" y="4761716"/>
                <a:ext cx="7574240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 เหตุผล </a:t>
                </a:r>
                <a:r>
                  <a:rPr kumimoji="0" lang="th-TH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การทำ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แหนมปลา เป็นการเปลี่ยนแปลงทางเคมี คือ ทำให้เกิดสารใหม่ ได้แก่ เกิดการเปลี่ยนสี เกิดกลิ่น และมีรสเปรี้ยว</a:t>
                </a:r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C709A079-1DCC-4844-A04A-7DA55B0E64AA}"/>
                </a:ext>
              </a:extLst>
            </p:cNvPr>
            <p:cNvSpPr/>
            <p:nvPr/>
          </p:nvSpPr>
          <p:spPr>
            <a:xfrm>
              <a:off x="1741502" y="4696216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644A1F9A-A965-4B2C-9271-1BAF1C26B9FD}"/>
                </a:ext>
              </a:extLst>
            </p:cNvPr>
            <p:cNvSpPr/>
            <p:nvPr/>
          </p:nvSpPr>
          <p:spPr>
            <a:xfrm>
              <a:off x="1744424" y="4698769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76AB0CA1-63CF-4909-8097-3643774A9E28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17467575-EB70-419B-840A-2E95A4DBC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FF778F76-1B21-4A71-BE36-5584DF7E0F55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99A06DE1-E86B-461B-BBB2-7FEAB53737E6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๙.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2864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="" xmlns:a16="http://schemas.microsoft.com/office/drawing/2014/main" id="{C5A50A1A-71DA-4A70-91FC-87D8BE0F9E8B}"/>
              </a:ext>
            </a:extLst>
          </p:cNvPr>
          <p:cNvSpPr/>
          <p:nvPr/>
        </p:nvSpPr>
        <p:spPr>
          <a:xfrm>
            <a:off x="1747097" y="1783567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7323A240-7E28-456D-9CD6-F03A9D7B3EF3}"/>
              </a:ext>
            </a:extLst>
          </p:cNvPr>
          <p:cNvSpPr/>
          <p:nvPr/>
        </p:nvSpPr>
        <p:spPr>
          <a:xfrm>
            <a:off x="1744424" y="3363032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86FB6B16-7C80-4DBF-A907-7B07280B80F3}"/>
              </a:ext>
            </a:extLst>
          </p:cNvPr>
          <p:cNvSpPr/>
          <p:nvPr/>
        </p:nvSpPr>
        <p:spPr>
          <a:xfrm>
            <a:off x="1744424" y="1783567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76C2B786-4675-4EAE-B85F-592AFF3579C2}"/>
              </a:ext>
            </a:extLst>
          </p:cNvPr>
          <p:cNvSpPr/>
          <p:nvPr/>
        </p:nvSpPr>
        <p:spPr>
          <a:xfrm>
            <a:off x="1750019" y="1008018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8D9D4F5E-BA18-46F0-9628-26B414A8A3DD}"/>
              </a:ext>
            </a:extLst>
          </p:cNvPr>
          <p:cNvSpPr/>
          <p:nvPr/>
        </p:nvSpPr>
        <p:spPr>
          <a:xfrm>
            <a:off x="1744424" y="257632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A88AAB6-DA72-446E-89C7-0E93DF7BFFD7}"/>
              </a:ext>
            </a:extLst>
          </p:cNvPr>
          <p:cNvSpPr/>
          <p:nvPr/>
        </p:nvSpPr>
        <p:spPr>
          <a:xfrm>
            <a:off x="1616923" y="445599"/>
            <a:ext cx="52806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ข้อใดเป็นการเปลี่ยนแปลงของสารที่ผันกลับได้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8EC94470-9AA8-4517-9BDC-CDE5C1A21251}"/>
              </a:ext>
            </a:extLst>
          </p:cNvPr>
          <p:cNvSpPr/>
          <p:nvPr/>
        </p:nvSpPr>
        <p:spPr>
          <a:xfrm>
            <a:off x="2261410" y="1030374"/>
            <a:ext cx="3022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ท่อนไม้ถูกเผาเป็นถ่าน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C938B5ED-5BA4-4B02-9295-97082B001340}"/>
              </a:ext>
            </a:extLst>
          </p:cNvPr>
          <p:cNvSpPr/>
          <p:nvPr/>
        </p:nvSpPr>
        <p:spPr>
          <a:xfrm>
            <a:off x="2254962" y="1808234"/>
            <a:ext cx="210346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เทียนไขหลอมเหลว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29D5A11D-85DE-4E37-9531-7976DD1BF725}"/>
              </a:ext>
            </a:extLst>
          </p:cNvPr>
          <p:cNvSpPr/>
          <p:nvPr/>
        </p:nvSpPr>
        <p:spPr>
          <a:xfrm>
            <a:off x="2254962" y="2607507"/>
            <a:ext cx="148630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นอตเกิดสนิม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42F60CEC-3DCE-4777-ADEB-11D1DFFB9658}"/>
              </a:ext>
            </a:extLst>
          </p:cNvPr>
          <p:cNvSpPr/>
          <p:nvPr/>
        </p:nvSpPr>
        <p:spPr>
          <a:xfrm>
            <a:off x="2254962" y="3363032"/>
            <a:ext cx="167706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กระดาษถูกเผา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AF2EB2B-D325-428B-94DC-A518A89F60FC}"/>
              </a:ext>
            </a:extLst>
          </p:cNvPr>
          <p:cNvGrpSpPr/>
          <p:nvPr/>
        </p:nvGrpSpPr>
        <p:grpSpPr>
          <a:xfrm>
            <a:off x="503088" y="3909513"/>
            <a:ext cx="8672944" cy="2340175"/>
            <a:chOff x="503088" y="3909513"/>
            <a:chExt cx="8672944" cy="2340175"/>
          </a:xfrm>
        </p:grpSpPr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7BE20C57-5A5F-401E-BF2D-55CCEA4C1D60}"/>
                </a:ext>
              </a:extLst>
            </p:cNvPr>
            <p:cNvGrpSpPr/>
            <p:nvPr/>
          </p:nvGrpSpPr>
          <p:grpSpPr>
            <a:xfrm>
              <a:off x="503088" y="3909513"/>
              <a:ext cx="8672944" cy="2340175"/>
              <a:chOff x="503088" y="3909513"/>
              <a:chExt cx="8672944" cy="2340175"/>
            </a:xfrm>
          </p:grpSpPr>
          <p:pic>
            <p:nvPicPr>
              <p:cNvPr id="33" name="Graphic 32">
                <a:extLst>
                  <a:ext uri="{FF2B5EF4-FFF2-40B4-BE49-F238E27FC236}">
                    <a16:creationId xmlns="" xmlns:a16="http://schemas.microsoft.com/office/drawing/2014/main" id="{D7D58EB8-A71C-4E9A-99E8-1E2E257929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03088" y="3909513"/>
                <a:ext cx="8672944" cy="2340175"/>
              </a:xfrm>
              <a:prstGeom prst="rect">
                <a:avLst/>
              </a:prstGeom>
            </p:spPr>
          </p:pic>
          <p:sp>
            <p:nvSpPr>
              <p:cNvPr id="34" name="Rectangle 33">
                <a:extLst>
                  <a:ext uri="{FF2B5EF4-FFF2-40B4-BE49-F238E27FC236}">
                    <a16:creationId xmlns="" xmlns:a16="http://schemas.microsoft.com/office/drawing/2014/main" id="{3E95B2B1-B1A0-49E9-825B-9DD3697149F3}"/>
                  </a:ext>
                </a:extLst>
              </p:cNvPr>
              <p:cNvSpPr/>
              <p:nvPr/>
            </p:nvSpPr>
            <p:spPr>
              <a:xfrm>
                <a:off x="1052440" y="4602144"/>
                <a:ext cx="7574240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 เหตุผล เทียนไขเมื่อถูกหลอมเหลวจะเปลี่ยนสถานะจากของแข็งเป็นของเหลว และเมื่อปล่อยทิ้งไว้ให้เย็นสามารถกลับมาเป็นของแข็งได้เหมือนเดิม เราเรียกกระบวนการนี้ว่า การเปลี่ยนแปลงของสารที่ผันกลับได้</a:t>
                </a: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7E91F343-2698-49C5-887B-EF733FD500CB}"/>
                </a:ext>
              </a:extLst>
            </p:cNvPr>
            <p:cNvSpPr/>
            <p:nvPr/>
          </p:nvSpPr>
          <p:spPr>
            <a:xfrm>
              <a:off x="1747097" y="4552491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BA74CC34-4EB6-4611-9E43-28EDBD79E4B9}"/>
                </a:ext>
              </a:extLst>
            </p:cNvPr>
            <p:cNvSpPr/>
            <p:nvPr/>
          </p:nvSpPr>
          <p:spPr>
            <a:xfrm>
              <a:off x="1744424" y="4552491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3B297A83-384C-4324-9A49-778AA21D4C7E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4AE49632-FACC-4D90-8F60-81FA86E74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42" name="Oval 41">
              <a:extLst>
                <a:ext uri="{FF2B5EF4-FFF2-40B4-BE49-F238E27FC236}">
                  <a16:creationId xmlns="" xmlns:a16="http://schemas.microsoft.com/office/drawing/2014/main" id="{8DABC626-D06F-4BD1-97C0-0B17E1116CB5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02AD8006-3DE9-4AFA-A506-8EB8B04767B8}"/>
                </a:ext>
              </a:extLst>
            </p:cNvPr>
            <p:cNvSpPr txBox="1"/>
            <p:nvPr/>
          </p:nvSpPr>
          <p:spPr>
            <a:xfrm>
              <a:off x="813938" y="322488"/>
              <a:ext cx="7296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๑๐.</a:t>
              </a:r>
              <a:endParaRPr lang="en-US" sz="40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7926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37DF003-B565-4E74-A97E-C7B174CA55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26" r="36880" b="52084"/>
          <a:stretch/>
        </p:blipFill>
        <p:spPr>
          <a:xfrm>
            <a:off x="2675474" y="2528375"/>
            <a:ext cx="2545883" cy="17520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9623C8F-E495-4C36-9680-011E667E5F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029"/>
          <a:stretch/>
        </p:blipFill>
        <p:spPr>
          <a:xfrm>
            <a:off x="0" y="-312530"/>
            <a:ext cx="3472070" cy="3321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71F510E-12ED-45F8-A130-AEB5848C98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119" t="16023" r="25953" b="67306"/>
          <a:stretch/>
        </p:blipFill>
        <p:spPr>
          <a:xfrm>
            <a:off x="5221357" y="3114260"/>
            <a:ext cx="1099930" cy="609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081A24C-88ED-432C-90C2-3717AE4633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119" t="32694" r="25953" b="54621"/>
          <a:stretch/>
        </p:blipFill>
        <p:spPr>
          <a:xfrm>
            <a:off x="5221357" y="3723861"/>
            <a:ext cx="1099930" cy="463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F2A650F-BF46-4DBE-88A7-6AA2A6CA82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944" b="52084"/>
          <a:stretch/>
        </p:blipFill>
        <p:spPr>
          <a:xfrm>
            <a:off x="6612835" y="2528375"/>
            <a:ext cx="2320598" cy="1752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CC2FE0C-D483-4319-AE76-7C5F6C87AF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26" t="47916" r="39118"/>
          <a:stretch/>
        </p:blipFill>
        <p:spPr>
          <a:xfrm>
            <a:off x="2675475" y="4280452"/>
            <a:ext cx="2320598" cy="19044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2CD7BC9-2659-4631-B0B6-2E722CB718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119" t="63939" r="27006" b="23376"/>
          <a:stretch/>
        </p:blipFill>
        <p:spPr>
          <a:xfrm>
            <a:off x="5221357" y="4866337"/>
            <a:ext cx="993913" cy="4638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FEB200F-6E8A-4D87-B311-BECCFCB157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881" t="74011" r="25953" b="13304"/>
          <a:stretch/>
        </p:blipFill>
        <p:spPr>
          <a:xfrm>
            <a:off x="4996073" y="5234609"/>
            <a:ext cx="1325214" cy="46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8D82D26-EB7A-4FDA-9E3C-CE5001AE82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047" t="49366"/>
          <a:stretch/>
        </p:blipFill>
        <p:spPr>
          <a:xfrm>
            <a:off x="6321287" y="4333462"/>
            <a:ext cx="2612146" cy="185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3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858AF50-7BDE-45B7-9D9E-BADC3B2BE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66" r="39289" b="56027"/>
          <a:stretch/>
        </p:blipFill>
        <p:spPr>
          <a:xfrm>
            <a:off x="3354850" y="708028"/>
            <a:ext cx="2197812" cy="23929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09BF0D0-6404-4C1B-BC1B-51DCBF63B8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058"/>
          <a:stretch/>
        </p:blipFill>
        <p:spPr>
          <a:xfrm>
            <a:off x="0" y="707065"/>
            <a:ext cx="3286540" cy="54438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7E1DD0F-5A54-4CAC-A00D-A0BB22E82E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10" t="12576" r="29866" b="76709"/>
          <a:stretch/>
        </p:blipFill>
        <p:spPr>
          <a:xfrm>
            <a:off x="5552661" y="1391478"/>
            <a:ext cx="861391" cy="5830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C744F9A-0AFB-4C72-907E-BFA1FFD07A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34" b="51887"/>
          <a:stretch/>
        </p:blipFill>
        <p:spPr>
          <a:xfrm>
            <a:off x="6414052" y="708028"/>
            <a:ext cx="2729948" cy="26182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0E36742-12B6-4380-B4FF-58E03AECEC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04" t="48113" r="39289" b="6593"/>
          <a:stretch/>
        </p:blipFill>
        <p:spPr>
          <a:xfrm>
            <a:off x="3458817" y="3326296"/>
            <a:ext cx="2093843" cy="24649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F5A8DE4-1E4D-4432-AEBE-0A81FDA17D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10" t="60672" r="29866" b="28613"/>
          <a:stretch/>
        </p:blipFill>
        <p:spPr>
          <a:xfrm>
            <a:off x="5552660" y="4009746"/>
            <a:ext cx="861391" cy="5830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315A4F8-0003-4916-8C10-8FE7CBEE61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874" t="48113" r="-1"/>
          <a:stretch/>
        </p:blipFill>
        <p:spPr>
          <a:xfrm>
            <a:off x="6573078" y="3326296"/>
            <a:ext cx="2570922" cy="282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1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CB6CCFB-8FB6-4971-8338-D6222995F506}"/>
              </a:ext>
            </a:extLst>
          </p:cNvPr>
          <p:cNvGrpSpPr/>
          <p:nvPr/>
        </p:nvGrpSpPr>
        <p:grpSpPr>
          <a:xfrm>
            <a:off x="2753737" y="2682923"/>
            <a:ext cx="6390263" cy="4057054"/>
            <a:chOff x="2753737" y="2682923"/>
            <a:chExt cx="6390263" cy="4057054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F382ABA3-5CED-4821-8FF3-71CF4B10C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53737" y="2682923"/>
              <a:ext cx="6390263" cy="4057054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BB613BCE-A476-4C4F-877D-E77950CAFA47}"/>
                </a:ext>
              </a:extLst>
            </p:cNvPr>
            <p:cNvSpPr/>
            <p:nvPr/>
          </p:nvSpPr>
          <p:spPr>
            <a:xfrm>
              <a:off x="4644733" y="6206436"/>
              <a:ext cx="2672500" cy="43108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ไอศกรีมที่เริ่มหลอมเหลว</a:t>
              </a:r>
              <a:endParaRPr lang="en-US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48D42A0-2375-4A0B-86C3-C1DBEC550C91}"/>
              </a:ext>
            </a:extLst>
          </p:cNvPr>
          <p:cNvGrpSpPr/>
          <p:nvPr/>
        </p:nvGrpSpPr>
        <p:grpSpPr>
          <a:xfrm>
            <a:off x="156223" y="129459"/>
            <a:ext cx="5276388" cy="830997"/>
            <a:chOff x="156223" y="129459"/>
            <a:chExt cx="5276388" cy="830997"/>
          </a:xfrm>
        </p:grpSpPr>
        <p:pic>
          <p:nvPicPr>
            <p:cNvPr id="9" name="Graphic 8">
              <a:extLst>
                <a:ext uri="{FF2B5EF4-FFF2-40B4-BE49-F238E27FC236}">
                  <a16:creationId xmlns="" xmlns:a16="http://schemas.microsoft.com/office/drawing/2014/main" id="{A5BF88E1-112B-4378-B279-D2D9209DEF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 l="26494" r="2426"/>
            <a:stretch/>
          </p:blipFill>
          <p:spPr>
            <a:xfrm>
              <a:off x="658432" y="162791"/>
              <a:ext cx="4774179" cy="7643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Graphic 6">
              <a:extLst>
                <a:ext uri="{FF2B5EF4-FFF2-40B4-BE49-F238E27FC236}">
                  <a16:creationId xmlns="" xmlns:a16="http://schemas.microsoft.com/office/drawing/2014/main" id="{B0DC6CE9-8703-4DF3-8290-09FFC2FB6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6223" y="162791"/>
              <a:ext cx="827623" cy="7643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A4BB62DD-B153-4B56-AC5E-CCF2AF18A03A}"/>
                </a:ext>
              </a:extLst>
            </p:cNvPr>
            <p:cNvSpPr txBox="1"/>
            <p:nvPr/>
          </p:nvSpPr>
          <p:spPr>
            <a:xfrm>
              <a:off x="337438" y="129459"/>
              <a:ext cx="46519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EDC3E53D-4FC9-4EBC-AADA-51FC63810C56}"/>
                </a:ext>
              </a:extLst>
            </p:cNvPr>
            <p:cNvSpPr/>
            <p:nvPr/>
          </p:nvSpPr>
          <p:spPr>
            <a:xfrm>
              <a:off x="1043174" y="280794"/>
              <a:ext cx="43332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การเปลี่ยนแปลงสถานะของสสาร</a:t>
              </a:r>
              <a:endParaRPr lang="th-TH" sz="36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57BCAA8-A13E-4928-9D57-735FA365B6FA}"/>
              </a:ext>
            </a:extLst>
          </p:cNvPr>
          <p:cNvGrpSpPr/>
          <p:nvPr/>
        </p:nvGrpSpPr>
        <p:grpSpPr>
          <a:xfrm>
            <a:off x="156223" y="1002252"/>
            <a:ext cx="8733183" cy="1757506"/>
            <a:chOff x="156223" y="1002252"/>
            <a:chExt cx="8733183" cy="1757506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19C12885-ED95-4806-A8DD-552024F8E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223" y="1002252"/>
              <a:ext cx="8733183" cy="175750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3219DC01-4280-4F9A-9AF4-D949A5E282BA}"/>
                </a:ext>
              </a:extLst>
            </p:cNvPr>
            <p:cNvSpPr/>
            <p:nvPr/>
          </p:nvSpPr>
          <p:spPr>
            <a:xfrm>
              <a:off x="522339" y="1191712"/>
              <a:ext cx="8099322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>
                <a:spcAft>
                  <a:spcPts val="500"/>
                </a:spcAft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การดำรงชีวิตประจำวันของนักเรียนมักจะเกี่ยวข้องกับการเปลี่ยนแปลงของสสาร หากนักเรียนมองไปรอบ ๆ ตัว จะพบเห็นการเปลี่ยนแปลงของสสารอยู่บ่อยครั้ง เช่นไอศกรีมที่กำลังถืออยู่หลอมเหลว น้ำในช่องแช่แข็งตู้เย็นกลายเป็นน้ำแข็ง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17" name="Google Shape;55;p4">
            <a:extLst>
              <a:ext uri="{FF2B5EF4-FFF2-40B4-BE49-F238E27FC236}">
                <a16:creationId xmlns="" xmlns:a16="http://schemas.microsoft.com/office/drawing/2014/main" id="{65D82BAD-AE73-4CF0-AF0B-E4B3D146D52D}"/>
              </a:ext>
            </a:extLst>
          </p:cNvPr>
          <p:cNvSpPr/>
          <p:nvPr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38586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="" xmlns:a16="http://schemas.microsoft.com/office/drawing/2014/main" id="{D8923202-F99E-4D55-A371-5B9692CD84FB}"/>
              </a:ext>
            </a:extLst>
          </p:cNvPr>
          <p:cNvSpPr txBox="1">
            <a:spLocks/>
          </p:cNvSpPr>
          <p:nvPr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  <p:grpSp>
        <p:nvGrpSpPr>
          <p:cNvPr id="14" name="กลุ่ม 11">
            <a:extLst>
              <a:ext uri="{FF2B5EF4-FFF2-40B4-BE49-F238E27FC236}">
                <a16:creationId xmlns="" xmlns:a16="http://schemas.microsoft.com/office/drawing/2014/main" id="{7D5977A5-D520-490A-B8C6-48BB998C7C46}"/>
              </a:ext>
            </a:extLst>
          </p:cNvPr>
          <p:cNvGrpSpPr/>
          <p:nvPr/>
        </p:nvGrpSpPr>
        <p:grpSpPr>
          <a:xfrm>
            <a:off x="35168" y="6160068"/>
            <a:ext cx="3468599" cy="652605"/>
            <a:chOff x="281237" y="58440"/>
            <a:chExt cx="7697252" cy="1551688"/>
          </a:xfrm>
        </p:grpSpPr>
        <p:sp>
          <p:nvSpPr>
            <p:cNvPr id="15" name="สี่เหลี่ยมผืนผ้า 12">
              <a:extLst>
                <a:ext uri="{FF2B5EF4-FFF2-40B4-BE49-F238E27FC236}">
                  <a16:creationId xmlns="" xmlns:a16="http://schemas.microsoft.com/office/drawing/2014/main" id="{CB95663C-0A67-4873-8D45-D5D637856E18}"/>
                </a:ext>
              </a:extLst>
            </p:cNvPr>
            <p:cNvSpPr/>
            <p:nvPr userDrawn="1"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F3858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9" name="รูปภาพ 13">
              <a:extLst>
                <a:ext uri="{FF2B5EF4-FFF2-40B4-BE49-F238E27FC236}">
                  <a16:creationId xmlns="" xmlns:a16="http://schemas.microsoft.com/office/drawing/2014/main" id="{548F16E0-E398-446B-9FCC-222DEBA7DB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20" name="วงรี 14">
              <a:extLst>
                <a:ext uri="{FF2B5EF4-FFF2-40B4-BE49-F238E27FC236}">
                  <a16:creationId xmlns="" xmlns:a16="http://schemas.microsoft.com/office/drawing/2014/main" id="{23FE4A50-E325-4ACA-ACDD-E3985931F89D}"/>
                </a:ext>
              </a:extLst>
            </p:cNvPr>
            <p:cNvSpPr/>
            <p:nvPr userDrawn="1"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F3858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749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51C2E22-2570-4C48-BE4B-A804CD97AAE3}"/>
              </a:ext>
            </a:extLst>
          </p:cNvPr>
          <p:cNvGrpSpPr/>
          <p:nvPr/>
        </p:nvGrpSpPr>
        <p:grpSpPr>
          <a:xfrm>
            <a:off x="208534" y="308263"/>
            <a:ext cx="8726931" cy="5648785"/>
            <a:chOff x="208534" y="308263"/>
            <a:chExt cx="8726931" cy="5648785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E1BAA287-13D3-4881-A9EF-94A775370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8534" y="308263"/>
              <a:ext cx="8726931" cy="5648785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5B377476-5D4E-4464-835E-6C339D5EABAD}"/>
                </a:ext>
              </a:extLst>
            </p:cNvPr>
            <p:cNvSpPr/>
            <p:nvPr/>
          </p:nvSpPr>
          <p:spPr>
            <a:xfrm>
              <a:off x="2380070" y="5256525"/>
              <a:ext cx="4624412" cy="53171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82880"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น้ำในช่องแช่แข็งตู้เย็นกลายเป็นน้ำแข็ง</a:t>
              </a:r>
              <a:endParaRPr lang="en-US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300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092A135D-5652-4ED0-828C-AE61815E58B5}"/>
              </a:ext>
            </a:extLst>
          </p:cNvPr>
          <p:cNvGrpSpPr/>
          <p:nvPr/>
        </p:nvGrpSpPr>
        <p:grpSpPr>
          <a:xfrm>
            <a:off x="205408" y="119270"/>
            <a:ext cx="8733183" cy="1802295"/>
            <a:chOff x="119269" y="119270"/>
            <a:chExt cx="8733183" cy="1814724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EFCC6842-8B81-45F1-ACAE-E5CB056F5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19269" y="119270"/>
              <a:ext cx="8733183" cy="181472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24A479D1-4DF6-4D51-8022-3105865B8652}"/>
                </a:ext>
              </a:extLst>
            </p:cNvPr>
            <p:cNvSpPr/>
            <p:nvPr/>
          </p:nvSpPr>
          <p:spPr>
            <a:xfrm>
              <a:off x="618564" y="346421"/>
              <a:ext cx="790687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>
                <a:spcAft>
                  <a:spcPts val="500"/>
                </a:spcAft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สสารในธรรมชาติมีอยู่ ๓ สถานะ คือ ของแข็ง ของเหลว และแก๊ส โดยสสารชนิดหนึ่งจะมีสถานะใดสถานะหนึ่ง แต่สสารสามารถเปลี่ยนสถานะจากสถานะหนึ่ง ไปเป็นอีกสถานะหนึ่งได้ โดยการเพิ่มความร้อนให้แก่สสารหรือทำให้สสารเย็นลง เช่น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58468A3-C7F2-4B6C-B8E4-5DAEAEFCB9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319"/>
          <a:stretch/>
        </p:blipFill>
        <p:spPr>
          <a:xfrm>
            <a:off x="0" y="1921565"/>
            <a:ext cx="6188764" cy="23646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299FE58-5711-4C7B-B76C-F887362075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710"/>
          <a:stretch/>
        </p:blipFill>
        <p:spPr>
          <a:xfrm>
            <a:off x="2849216" y="3723860"/>
            <a:ext cx="6427303" cy="22881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07CA845-B867-42CD-9E70-D7D9C98E9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81"/>
          <a:stretch/>
        </p:blipFill>
        <p:spPr>
          <a:xfrm>
            <a:off x="6188764" y="1926092"/>
            <a:ext cx="2955235" cy="23646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18B31D0-81EF-441D-B183-C9AE5DEFCD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0290"/>
          <a:stretch/>
        </p:blipFill>
        <p:spPr>
          <a:xfrm>
            <a:off x="132520" y="3723860"/>
            <a:ext cx="2716697" cy="228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4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B808E56-6218-46B8-A513-6D395D227D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422"/>
          <a:stretch/>
        </p:blipFill>
        <p:spPr>
          <a:xfrm>
            <a:off x="86139" y="0"/>
            <a:ext cx="6062869" cy="2328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8392974-AEFB-46CD-983A-8347631465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03"/>
          <a:stretch/>
        </p:blipFill>
        <p:spPr>
          <a:xfrm>
            <a:off x="2769704" y="1747310"/>
            <a:ext cx="6331227" cy="232555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D0FC3AF-9E1A-4EFD-A5F6-D15E48BC306C}"/>
              </a:ext>
            </a:extLst>
          </p:cNvPr>
          <p:cNvGrpSpPr/>
          <p:nvPr/>
        </p:nvGrpSpPr>
        <p:grpSpPr>
          <a:xfrm>
            <a:off x="-43070" y="3889929"/>
            <a:ext cx="9144000" cy="2373187"/>
            <a:chOff x="-43070" y="3889929"/>
            <a:chExt cx="9144000" cy="2373187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29E535FE-FD39-4A6F-B2F1-78E29AE82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43070" y="3889929"/>
              <a:ext cx="9144000" cy="237318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D2EBE147-9855-4FD1-A475-D5F2B6248710}"/>
                </a:ext>
              </a:extLst>
            </p:cNvPr>
            <p:cNvSpPr/>
            <p:nvPr/>
          </p:nvSpPr>
          <p:spPr>
            <a:xfrm>
              <a:off x="457201" y="4016347"/>
              <a:ext cx="8236226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27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	การเปลี่ยนสถานะของสสารทั้งหมดนี้จัดเป็น </a:t>
              </a:r>
              <a:r>
                <a:rPr lang="th-TH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การเปลี่ยนแปลงทางกายภาพ </a:t>
              </a:r>
            </a:p>
            <a:p>
              <a:pPr algn="thaiDist"/>
              <a:r>
                <a:rPr lang="th-TH" sz="27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การเปลี่ยนสถานะของสสารที่กล่าวมาจะเห็นได้ว่า สสารสามารถเปลี่ยนสถานะ กลับมาเป็นสสารเดิมได้ กล่าวคือ น้ำแข็งสามารถเปลี่ยนไปเป็นน้ำ และน้ำเปลี่ยนไปเป็นไอน้ำ ซึ่งไอน้ำสามารถเปลี่ยนมาเป็นน้ำ และสามารถเปลี่ยนมาเป็นน้ำแข็งได้ เรียกการเปลี่ยนแปลงนี้ว่า </a:t>
              </a:r>
            </a:p>
            <a:p>
              <a:pPr algn="thaiDist"/>
              <a:r>
                <a:rPr lang="th-TH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การเปลี่ยนแปลงที่ผันกลับได้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1FA1EC-601E-4F45-9815-E2C7ACA649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38"/>
          <a:stretch/>
        </p:blipFill>
        <p:spPr>
          <a:xfrm>
            <a:off x="6149008" y="0"/>
            <a:ext cx="2930387" cy="2328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304A45C-0FD5-4CBC-9652-FF36C4B833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898"/>
          <a:stretch/>
        </p:blipFill>
        <p:spPr>
          <a:xfrm>
            <a:off x="43069" y="1747310"/>
            <a:ext cx="2726635" cy="232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5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0AFB6B4-40B6-4943-A63D-5C181D791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28" y="0"/>
            <a:ext cx="8425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2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dge" id="{71A07785-5930-41D4-9A83-E23602B48E98}" vid="{D71F8F05-6246-47AF-9E68-E57F6C93F792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863</TotalTime>
  <Words>425</Words>
  <Application>Microsoft Office PowerPoint</Application>
  <PresentationFormat>On-screen Show (4:3)</PresentationFormat>
  <Paragraphs>164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Arial</vt:lpstr>
      <vt:lpstr>Angsana New</vt:lpstr>
      <vt:lpstr>Cordia New</vt:lpstr>
      <vt:lpstr>Impact</vt:lpstr>
      <vt:lpstr>Calibri</vt:lpstr>
      <vt:lpstr>Wingdings 3</vt:lpstr>
      <vt:lpstr>Gill Sans MT</vt:lpstr>
      <vt:lpstr>Sarabun</vt:lpstr>
      <vt:lpstr>TH NiramitIT๙</vt:lpstr>
      <vt:lpstr>Calibri Light</vt:lpstr>
      <vt:lpstr>TH Sarabun New</vt:lpstr>
      <vt:lpstr>Tw Cen MT</vt:lpstr>
      <vt:lpstr>Droplet</vt:lpstr>
      <vt:lpstr>Badge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Bam Deawdeaw</dc:creator>
  <cp:lastModifiedBy>Sopin</cp:lastModifiedBy>
  <cp:revision>35</cp:revision>
  <dcterms:created xsi:type="dcterms:W3CDTF">2019-09-08T15:13:31Z</dcterms:created>
  <dcterms:modified xsi:type="dcterms:W3CDTF">2019-12-23T03:09:32Z</dcterms:modified>
</cp:coreProperties>
</file>