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56"/>
  </p:notesMasterIdLst>
  <p:handoutMasterIdLst>
    <p:handoutMasterId r:id="rId57"/>
  </p:handoutMasterIdLst>
  <p:sldIdLst>
    <p:sldId id="30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92" r:id="rId14"/>
    <p:sldId id="293" r:id="rId15"/>
    <p:sldId id="294" r:id="rId16"/>
    <p:sldId id="295" r:id="rId17"/>
    <p:sldId id="297" r:id="rId18"/>
    <p:sldId id="296" r:id="rId19"/>
    <p:sldId id="266" r:id="rId20"/>
    <p:sldId id="267" r:id="rId21"/>
    <p:sldId id="268" r:id="rId22"/>
    <p:sldId id="269" r:id="rId23"/>
    <p:sldId id="271" r:id="rId24"/>
    <p:sldId id="270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6" r:id="rId36"/>
    <p:sldId id="287" r:id="rId37"/>
    <p:sldId id="282" r:id="rId38"/>
    <p:sldId id="283" r:id="rId39"/>
    <p:sldId id="284" r:id="rId40"/>
    <p:sldId id="285" r:id="rId41"/>
    <p:sldId id="288" r:id="rId42"/>
    <p:sldId id="289" r:id="rId43"/>
    <p:sldId id="290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</p:sldIdLst>
  <p:sldSz cx="9144000" cy="6858000" type="screen4x3"/>
  <p:notesSz cx="6858000" cy="9144000"/>
  <p:embeddedFontLst>
    <p:embeddedFont>
      <p:font typeface="Angsana New" pitchFamily="18" charset="-34"/>
      <p:regular r:id="rId58"/>
      <p:bold r:id="rId59"/>
      <p:italic r:id="rId60"/>
      <p:boldItalic r:id="rId61"/>
    </p:embeddedFont>
    <p:embeddedFont>
      <p:font typeface="Impact" pitchFamily="34" charset="0"/>
      <p:regular r:id="rId62"/>
    </p:embeddedFont>
    <p:embeddedFont>
      <p:font typeface="TH NiramitIT๙" charset="-34"/>
      <p:regular r:id="rId63"/>
      <p:bold r:id="rId64"/>
      <p:italic r:id="rId65"/>
    </p:embeddedFont>
    <p:embeddedFont>
      <p:font typeface="Gill Sans MT" pitchFamily="34" charset="0"/>
      <p:regular r:id="rId66"/>
      <p:bold r:id="rId67"/>
      <p:italic r:id="rId68"/>
      <p:boldItalic r:id="rId69"/>
    </p:embeddedFont>
    <p:embeddedFont>
      <p:font typeface="Cordia New" pitchFamily="34" charset="-34"/>
      <p:regular r:id="rId70"/>
      <p:bold r:id="rId71"/>
      <p:italic r:id="rId72"/>
      <p:boldItalic r:id="rId73"/>
    </p:embeddedFont>
    <p:embeddedFont>
      <p:font typeface="Calibri" pitchFamily="34" charset="0"/>
      <p:regular r:id="rId74"/>
      <p:bold r:id="rId75"/>
      <p:italic r:id="rId76"/>
      <p:boldItalic r:id="rId77"/>
    </p:embeddedFont>
    <p:embeddedFont>
      <p:font typeface="Calibri Light" pitchFamily="34" charset="0"/>
      <p:regular r:id="rId78"/>
      <p:italic r:id="rId79"/>
    </p:embeddedFont>
    <p:embeddedFont>
      <p:font typeface="Wingdings 3" pitchFamily="18" charset="2"/>
      <p:regular r:id="rId80"/>
    </p:embeddedFont>
    <p:embeddedFont>
      <p:font typeface="TH Sarabun New" pitchFamily="34" charset="-34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FD5"/>
    <a:srgbClr val="FF6600"/>
    <a:srgbClr val="FFFFFF"/>
    <a:srgbClr val="FFD990"/>
    <a:srgbClr val="FAA749"/>
    <a:srgbClr val="FF3399"/>
    <a:srgbClr val="E6E6E6"/>
    <a:srgbClr val="F4858C"/>
    <a:srgbClr val="597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6" autoAdjust="0"/>
    <p:restoredTop sz="94660"/>
  </p:normalViewPr>
  <p:slideViewPr>
    <p:cSldViewPr snapToGrid="0">
      <p:cViewPr>
        <p:scale>
          <a:sx n="88" d="100"/>
          <a:sy n="88" d="100"/>
        </p:scale>
        <p:origin x="-133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84" Type="http://schemas.openxmlformats.org/officeDocument/2006/relationships/font" Target="fonts/font27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5.fntdata"/><Relationship Id="rId80" Type="http://schemas.openxmlformats.org/officeDocument/2006/relationships/font" Target="fonts/font23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font" Target="fonts/font26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font" Target="fonts/font24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9.fntdata"/><Relationship Id="rId7" Type="http://schemas.openxmlformats.org/officeDocument/2006/relationships/slide" Target="slides/slide5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9.fntdata"/><Relationship Id="rId87" Type="http://schemas.openxmlformats.org/officeDocument/2006/relationships/theme" Target="theme/theme1.xml"/><Relationship Id="rId61" Type="http://schemas.openxmlformats.org/officeDocument/2006/relationships/font" Target="fonts/font4.fntdata"/><Relationship Id="rId82" Type="http://schemas.openxmlformats.org/officeDocument/2006/relationships/font" Target="fonts/font2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C59AAAD-9B74-46CF-93EB-40EB2B1B6C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8E158AF-04BB-4FF6-99A0-C793108B79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8BEC5-0F22-4604-91F9-D5C2D68145F7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B61F7A-F299-42E1-BCD7-08E02B37E6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AB9D3D-4D4F-435E-A431-F2EBFD9DB3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4856F-4BC3-4D6E-A9F1-FCB4F9D827E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96965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E4DA2-DB37-46C6-91BC-3F7D67D201D0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238BC-6357-47B4-B66F-4FC700F5FDA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34693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F1A3-0EF8-4CF7-A0D7-97B60401BD06}" type="datetime1">
              <a:rPr lang="th-TH" smtClean="0"/>
              <a:t>21/12/62</a:t>
            </a:fld>
            <a:endParaRPr lang="th-TH"/>
          </a:p>
        </p:txBody>
      </p:sp>
      <p:sp>
        <p:nvSpPr>
          <p:cNvPr id="10" name="Google Shape;55;p4">
            <a:extLst>
              <a:ext uri="{FF2B5EF4-FFF2-40B4-BE49-F238E27FC236}">
                <a16:creationId xmlns:a16="http://schemas.microsoft.com/office/drawing/2014/main" xmlns="" id="{FE930199-C876-47DE-A77F-2DCFD3880A77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112A7BF2-FD8E-4CFA-9E4C-30D1ED5E8E7E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xmlns="" id="{4C292FCB-45DB-47C9-AA0A-B36923C30247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xmlns="" id="{5EE06334-7560-44FF-A31C-71BE79362174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xmlns="" id="{B2FE54C4-33C1-45DB-9300-DF4335DC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xmlns="" id="{D02894E8-5B7D-42E6-9624-D7C151548AF2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38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F9B3-5C90-410B-B1C1-77E6580E7FBB}" type="datetime1">
              <a:rPr lang="th-TH" smtClean="0"/>
              <a:t>21/12/62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792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4F183-B24C-4771-B8C6-CF3773806CAD}" type="datetime1">
              <a:rPr lang="th-TH" smtClean="0"/>
              <a:t>21/12/62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4766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9660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5748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26070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521070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144066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2169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pic>
        <p:nvPicPr>
          <p:cNvPr id="5" name="รูปภาพ 18">
            <a:extLst>
              <a:ext uri="{FF2B5EF4-FFF2-40B4-BE49-F238E27FC236}">
                <a16:creationId xmlns:a16="http://schemas.microsoft.com/office/drawing/2014/main" xmlns="" id="{904D5FBA-13C0-4E5C-BBBE-5DD66D8F59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84FA4B9E-42E4-4536-9C75-CC4BC9B69B97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ชีวิตกับสิ่งแวดล้อม ป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๕</a:t>
            </a:r>
          </a:p>
        </p:txBody>
      </p:sp>
      <p:sp>
        <p:nvSpPr>
          <p:cNvPr id="7" name="Google Shape;55;p4">
            <a:extLst>
              <a:ext uri="{FF2B5EF4-FFF2-40B4-BE49-F238E27FC236}">
                <a16:creationId xmlns:a16="http://schemas.microsoft.com/office/drawing/2014/main" xmlns="" id="{E08364D8-DD94-4C92-9531-E8B750D14FA1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F7611412-47DF-4ED2-9819-FEC315E624F7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8360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285935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D2FA-D7AF-42E3-AD0C-83D6C74789BB}" type="datetime1">
              <a:rPr lang="th-TH" smtClean="0"/>
              <a:t>21/12/62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2207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6494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6069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29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C56A-EE14-4A74-8938-8DAA99D3F933}" type="datetime1">
              <a:rPr lang="th-TH" smtClean="0"/>
              <a:t>21/12/62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174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CAA0-A6C6-42FB-8296-2073CD7EA5AA}" type="datetime1">
              <a:rPr lang="th-TH" smtClean="0"/>
              <a:t>21/12/62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500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FFB3-1B17-4514-8761-40766F576CA3}" type="datetime1">
              <a:rPr lang="th-TH" smtClean="0"/>
              <a:t>21/12/62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733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95D7-5791-48E6-904D-8521AB061A34}" type="datetime1">
              <a:rPr lang="th-TH" smtClean="0"/>
              <a:t>21/12/62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1795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889-7275-45AE-B00D-6DB84B8FCE68}" type="datetime1">
              <a:rPr lang="th-TH" smtClean="0"/>
              <a:t>21/12/62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25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B09E-5005-4359-8BD0-0B675BB5E9BD}" type="datetime1">
              <a:rPr lang="th-TH" smtClean="0"/>
              <a:t>21/12/62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1662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492A-E43C-4EA3-A1EF-A89F8F62E51A}" type="datetime1">
              <a:rPr lang="th-TH" smtClean="0"/>
              <a:t>21/12/62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415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C409F-12BB-4312-ACB9-0D23C2CBBE0C}" type="datetime1">
              <a:rPr lang="th-TH" smtClean="0"/>
              <a:t>21/12/62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4FEF-4E80-43C0-BE4E-C15A62626F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503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21/12/62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011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7.wdp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png"/><Relationship Id="rId4" Type="http://schemas.openxmlformats.org/officeDocument/2006/relationships/image" Target="../media/image76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76.sv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png"/><Relationship Id="rId4" Type="http://schemas.openxmlformats.org/officeDocument/2006/relationships/image" Target="../media/image76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/>
              <a:t>1</a:t>
            </a:fld>
            <a:endParaRPr lang="th-TH"/>
          </a:p>
        </p:txBody>
      </p:sp>
      <p:grpSp>
        <p:nvGrpSpPr>
          <p:cNvPr id="11" name="Group 10"/>
          <p:cNvGrpSpPr/>
          <p:nvPr/>
        </p:nvGrpSpPr>
        <p:grpSpPr>
          <a:xfrm>
            <a:off x="-87088" y="0"/>
            <a:ext cx="9350829" cy="6980845"/>
            <a:chOff x="-87088" y="0"/>
            <a:chExt cx="9350829" cy="69808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4389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088" y="4388330"/>
              <a:ext cx="2264228" cy="2469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122" y="4309028"/>
              <a:ext cx="2018619" cy="26718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155368" y="4473859"/>
              <a:ext cx="2786746" cy="2319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53" y="4522078"/>
              <a:ext cx="2514604" cy="2295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304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70A7F32-A6AA-49E5-B2B5-57805F26FD90}"/>
              </a:ext>
            </a:extLst>
          </p:cNvPr>
          <p:cNvGrpSpPr/>
          <p:nvPr/>
        </p:nvGrpSpPr>
        <p:grpSpPr>
          <a:xfrm>
            <a:off x="241851" y="237137"/>
            <a:ext cx="8769626" cy="1737925"/>
            <a:chOff x="241851" y="237137"/>
            <a:chExt cx="8769626" cy="1737925"/>
          </a:xfrm>
        </p:grpSpPr>
        <p:sp>
          <p:nvSpPr>
            <p:cNvPr id="7" name="Rectangle: Diagonal Corners Snipped 6">
              <a:extLst>
                <a:ext uri="{FF2B5EF4-FFF2-40B4-BE49-F238E27FC236}">
                  <a16:creationId xmlns:a16="http://schemas.microsoft.com/office/drawing/2014/main" xmlns="" id="{4BBB6C63-E0CC-4452-8A80-82C9C03C808E}"/>
                </a:ext>
              </a:extLst>
            </p:cNvPr>
            <p:cNvSpPr/>
            <p:nvPr/>
          </p:nvSpPr>
          <p:spPr>
            <a:xfrm>
              <a:off x="808443" y="548407"/>
              <a:ext cx="7845286" cy="1426655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EA27E12-BB97-4C92-BDA2-E4F5A7AB0CD7}"/>
                </a:ext>
              </a:extLst>
            </p:cNvPr>
            <p:cNvSpPr txBox="1"/>
            <p:nvPr/>
          </p:nvSpPr>
          <p:spPr>
            <a:xfrm>
              <a:off x="924826" y="960020"/>
              <a:ext cx="80866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สัตว์เป็นสิ่งมีชีวิตที่แตกต่างไปจากพืช เพราะมีความซับซ้อนของร่างกาย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และการดำรงชีวิตมากกว่าพืช</a:t>
              </a:r>
            </a:p>
          </p:txBody>
        </p:sp>
        <p:sp>
          <p:nvSpPr>
            <p:cNvPr id="10" name="Flowchart: Terminator 9">
              <a:extLst>
                <a:ext uri="{FF2B5EF4-FFF2-40B4-BE49-F238E27FC236}">
                  <a16:creationId xmlns:a16="http://schemas.microsoft.com/office/drawing/2014/main" xmlns="" id="{F3D1EF70-1CD1-4E9D-9444-421EFF991FFF}"/>
                </a:ext>
              </a:extLst>
            </p:cNvPr>
            <p:cNvSpPr/>
            <p:nvPr/>
          </p:nvSpPr>
          <p:spPr>
            <a:xfrm>
              <a:off x="241851" y="237137"/>
              <a:ext cx="2700191" cy="634690"/>
            </a:xfrm>
            <a:prstGeom prst="flowChartTerminator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C053C4C-3146-428B-8234-4CEA45C01A7F}"/>
                </a:ext>
              </a:extLst>
            </p:cNvPr>
            <p:cNvSpPr txBox="1"/>
            <p:nvPr/>
          </p:nvSpPr>
          <p:spPr>
            <a:xfrm>
              <a:off x="241851" y="302131"/>
              <a:ext cx="270019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๑.๒ การปรับตัวของสัตว์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241AD6-ED7E-415E-A2B8-7BB0DA6B0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65"/>
          <a:stretch/>
        </p:blipFill>
        <p:spPr>
          <a:xfrm>
            <a:off x="371121" y="2229480"/>
            <a:ext cx="2252809" cy="46229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3551862-5760-4C8F-AFD2-D755F59B7373}"/>
              </a:ext>
            </a:extLst>
          </p:cNvPr>
          <p:cNvGrpSpPr/>
          <p:nvPr/>
        </p:nvGrpSpPr>
        <p:grpSpPr>
          <a:xfrm>
            <a:off x="2029677" y="1914127"/>
            <a:ext cx="6802926" cy="3704757"/>
            <a:chOff x="2029677" y="1914127"/>
            <a:chExt cx="6802926" cy="37047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7EC943B-5A5A-4331-A79D-BBA864BB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677" y="1914127"/>
              <a:ext cx="6802926" cy="370475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7A81E52-A9ED-4831-B4B8-19A204740404}"/>
                </a:ext>
              </a:extLst>
            </p:cNvPr>
            <p:cNvSpPr txBox="1"/>
            <p:nvPr/>
          </p:nvSpPr>
          <p:spPr>
            <a:xfrm>
              <a:off x="3264681" y="2994934"/>
              <a:ext cx="47416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สัตว์ปรับโครงสร้าง รูปร่าง และพฤติกรรม หรือทั้งรูปร่างและพฤติกรรมให้เข้ากับสิ่งแวดล้อม เพื่อให้สามารถดำรงชีวิตอยู่ได้</a:t>
              </a:r>
            </a:p>
          </p:txBody>
        </p:sp>
      </p:grpSp>
      <p:grpSp>
        <p:nvGrpSpPr>
          <p:cNvPr id="14" name="กลุ่ม 11">
            <a:extLst>
              <a:ext uri="{FF2B5EF4-FFF2-40B4-BE49-F238E27FC236}">
                <a16:creationId xmlns:a16="http://schemas.microsoft.com/office/drawing/2014/main" xmlns="" id="{0245018F-8760-4260-9F6C-E50AE2CCCBD7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9" name="สี่เหลี่ยมผืนผ้า 12">
              <a:extLst>
                <a:ext uri="{FF2B5EF4-FFF2-40B4-BE49-F238E27FC236}">
                  <a16:creationId xmlns:a16="http://schemas.microsoft.com/office/drawing/2014/main" xmlns="" id="{5E296CD4-47CD-4A89-98D2-EC25F845179A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0" name="รูปภาพ 13">
              <a:extLst>
                <a:ext uri="{FF2B5EF4-FFF2-40B4-BE49-F238E27FC236}">
                  <a16:creationId xmlns:a16="http://schemas.microsoft.com/office/drawing/2014/main" xmlns="" id="{E90DC81A-01E5-47F4-ABD6-AC6ABE82E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1" name="วงรี 14">
              <a:extLst>
                <a:ext uri="{FF2B5EF4-FFF2-40B4-BE49-F238E27FC236}">
                  <a16:creationId xmlns:a16="http://schemas.microsoft.com/office/drawing/2014/main" xmlns="" id="{EC6E66E0-147B-4DA8-9DFC-01142A277A98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7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olar bear">
            <a:hlinkClick r:id="" action="ppaction://media"/>
            <a:extLst>
              <a:ext uri="{FF2B5EF4-FFF2-40B4-BE49-F238E27FC236}">
                <a16:creationId xmlns:a16="http://schemas.microsoft.com/office/drawing/2014/main" xmlns="" id="{7D649EC5-D252-466C-A590-519D7ECF9B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13" end="18004.29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1861" y="3428999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2EE76A2-FA1E-4AA8-B310-B9CEBDB5BD8D}"/>
              </a:ext>
            </a:extLst>
          </p:cNvPr>
          <p:cNvGrpSpPr/>
          <p:nvPr/>
        </p:nvGrpSpPr>
        <p:grpSpPr>
          <a:xfrm>
            <a:off x="2365513" y="182098"/>
            <a:ext cx="4068418" cy="636104"/>
            <a:chOff x="2365513" y="182098"/>
            <a:chExt cx="4068418" cy="63610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F9EA125-3748-4DE1-B791-BEFEEB26623A}"/>
                </a:ext>
              </a:extLst>
            </p:cNvPr>
            <p:cNvSpPr/>
            <p:nvPr/>
          </p:nvSpPr>
          <p:spPr>
            <a:xfrm>
              <a:off x="2365513" y="182098"/>
              <a:ext cx="4068418" cy="636104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B2916F2-43F9-4D6A-B06A-D26AA94A35AC}"/>
                </a:ext>
              </a:extLst>
            </p:cNvPr>
            <p:cNvSpPr txBox="1"/>
            <p:nvPr/>
          </p:nvSpPr>
          <p:spPr>
            <a:xfrm>
              <a:off x="2435883" y="238540"/>
              <a:ext cx="39276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การปรับตัวของสัตว์มีหลายลักษณะ ดังนี้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659942-CEB6-4792-9AF9-6B3A6CBAA1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6"/>
          <a:stretch/>
        </p:blipFill>
        <p:spPr>
          <a:xfrm>
            <a:off x="4399722" y="1592537"/>
            <a:ext cx="4744278" cy="36729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7EE6EAD-36FA-46F4-B79F-B7311B30AE18}"/>
              </a:ext>
            </a:extLst>
          </p:cNvPr>
          <p:cNvGrpSpPr/>
          <p:nvPr/>
        </p:nvGrpSpPr>
        <p:grpSpPr>
          <a:xfrm>
            <a:off x="278296" y="1592537"/>
            <a:ext cx="4293704" cy="4196734"/>
            <a:chOff x="278296" y="1592537"/>
            <a:chExt cx="4293704" cy="41967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17B7DC2-67B6-431B-9688-854AB0F31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43"/>
            <a:stretch/>
          </p:blipFill>
          <p:spPr>
            <a:xfrm>
              <a:off x="278296" y="1592537"/>
              <a:ext cx="4293704" cy="36729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B20A9A6-D410-48E7-97F4-DCAD8FA1B029}"/>
                </a:ext>
              </a:extLst>
            </p:cNvPr>
            <p:cNvSpPr txBox="1"/>
            <p:nvPr/>
          </p:nvSpPr>
          <p:spPr>
            <a:xfrm>
              <a:off x="1951615" y="5327606"/>
              <a:ext cx="968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หมีขั้วโลก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6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9EA125-3748-4DE1-B791-BEFEEB26623A}"/>
              </a:ext>
            </a:extLst>
          </p:cNvPr>
          <p:cNvSpPr/>
          <p:nvPr/>
        </p:nvSpPr>
        <p:spPr>
          <a:xfrm>
            <a:off x="2365513" y="182098"/>
            <a:ext cx="4068418" cy="636104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916F2-43F9-4D6A-B06A-D26AA94A35AC}"/>
              </a:ext>
            </a:extLst>
          </p:cNvPr>
          <p:cNvSpPr txBox="1"/>
          <p:nvPr/>
        </p:nvSpPr>
        <p:spPr>
          <a:xfrm>
            <a:off x="2435883" y="238540"/>
            <a:ext cx="392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การปรับตัวของสัตว์มีหลายลักษณะ ดังนี้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E33F9E-D453-4DBC-98E8-72733EE14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07"/>
          <a:stretch/>
        </p:blipFill>
        <p:spPr>
          <a:xfrm>
            <a:off x="106017" y="1578449"/>
            <a:ext cx="4293703" cy="45508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9D74571-D42A-4228-9570-9127829864B5}"/>
              </a:ext>
            </a:extLst>
          </p:cNvPr>
          <p:cNvGrpSpPr/>
          <p:nvPr/>
        </p:nvGrpSpPr>
        <p:grpSpPr>
          <a:xfrm>
            <a:off x="4068416" y="1272988"/>
            <a:ext cx="5075583" cy="4766810"/>
            <a:chOff x="4068416" y="1272988"/>
            <a:chExt cx="5075583" cy="47668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348DCC6-53A5-4551-B45C-ABD7145CC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93"/>
            <a:stretch/>
          </p:blipFill>
          <p:spPr>
            <a:xfrm>
              <a:off x="4068416" y="1272988"/>
              <a:ext cx="5075583" cy="43120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5F1F37D-87D9-48B1-AADE-9D281E542D2A}"/>
                </a:ext>
              </a:extLst>
            </p:cNvPr>
            <p:cNvSpPr txBox="1"/>
            <p:nvPr/>
          </p:nvSpPr>
          <p:spPr>
            <a:xfrm>
              <a:off x="6301476" y="5578133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กิ้งก่า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42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g">
            <a:hlinkClick r:id="" action="ppaction://media"/>
            <a:extLst>
              <a:ext uri="{FF2B5EF4-FFF2-40B4-BE49-F238E27FC236}">
                <a16:creationId xmlns:a16="http://schemas.microsoft.com/office/drawing/2014/main" xmlns="" id="{6296F923-2254-40F6-949B-FD5983187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7829" y="3274455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9EA125-3748-4DE1-B791-BEFEEB26623A}"/>
              </a:ext>
            </a:extLst>
          </p:cNvPr>
          <p:cNvSpPr/>
          <p:nvPr/>
        </p:nvSpPr>
        <p:spPr>
          <a:xfrm>
            <a:off x="2365513" y="182098"/>
            <a:ext cx="4068418" cy="636104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916F2-43F9-4D6A-B06A-D26AA94A35AC}"/>
              </a:ext>
            </a:extLst>
          </p:cNvPr>
          <p:cNvSpPr txBox="1"/>
          <p:nvPr/>
        </p:nvSpPr>
        <p:spPr>
          <a:xfrm>
            <a:off x="2435883" y="238540"/>
            <a:ext cx="392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การปรับตัวของสัตว์มีหลายลักษณะ ดังนี้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61D7BF-44DD-41D1-A28F-9462A8F743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3"/>
          <a:stretch/>
        </p:blipFill>
        <p:spPr>
          <a:xfrm>
            <a:off x="4068418" y="354376"/>
            <a:ext cx="5075582" cy="46121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F6F973B-AC1C-43BA-98B2-94BD3117B9BB}"/>
              </a:ext>
            </a:extLst>
          </p:cNvPr>
          <p:cNvGrpSpPr/>
          <p:nvPr/>
        </p:nvGrpSpPr>
        <p:grpSpPr>
          <a:xfrm>
            <a:off x="0" y="1023370"/>
            <a:ext cx="4068418" cy="4958435"/>
            <a:chOff x="0" y="1023370"/>
            <a:chExt cx="4068418" cy="49584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53176989-7129-4310-9E94-4A87020F3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507"/>
            <a:stretch/>
          </p:blipFill>
          <p:spPr>
            <a:xfrm>
              <a:off x="0" y="1023370"/>
              <a:ext cx="4068418" cy="461219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2460061-0840-4FE7-AFF5-8605CF9F4633}"/>
                </a:ext>
              </a:extLst>
            </p:cNvPr>
            <p:cNvSpPr txBox="1"/>
            <p:nvPr/>
          </p:nvSpPr>
          <p:spPr>
            <a:xfrm>
              <a:off x="1334338" y="5520140"/>
              <a:ext cx="1399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สุนัขในเขตร้อน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511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9EA125-3748-4DE1-B791-BEFEEB26623A}"/>
              </a:ext>
            </a:extLst>
          </p:cNvPr>
          <p:cNvSpPr/>
          <p:nvPr/>
        </p:nvSpPr>
        <p:spPr>
          <a:xfrm>
            <a:off x="2365513" y="182098"/>
            <a:ext cx="4068418" cy="636104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916F2-43F9-4D6A-B06A-D26AA94A35AC}"/>
              </a:ext>
            </a:extLst>
          </p:cNvPr>
          <p:cNvSpPr txBox="1"/>
          <p:nvPr/>
        </p:nvSpPr>
        <p:spPr>
          <a:xfrm>
            <a:off x="2435883" y="238540"/>
            <a:ext cx="392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การปรับตัวของสัตว์มีหลายลักษณะ ดังนี้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F42C09-C8AD-4C4F-9F3C-7B06AED23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48"/>
          <a:stretch/>
        </p:blipFill>
        <p:spPr>
          <a:xfrm>
            <a:off x="185531" y="1240276"/>
            <a:ext cx="5088835" cy="43774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B7C271A-C220-4156-ACB1-A7FFADC7B280}"/>
              </a:ext>
            </a:extLst>
          </p:cNvPr>
          <p:cNvGrpSpPr/>
          <p:nvPr/>
        </p:nvGrpSpPr>
        <p:grpSpPr>
          <a:xfrm>
            <a:off x="4903304" y="818202"/>
            <a:ext cx="4399722" cy="5281924"/>
            <a:chOff x="4903304" y="818202"/>
            <a:chExt cx="4399722" cy="52819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15AD2C8-820F-4C96-87A5-DF59BEB3F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57"/>
            <a:stretch/>
          </p:blipFill>
          <p:spPr>
            <a:xfrm>
              <a:off x="4903304" y="818202"/>
              <a:ext cx="4399722" cy="48933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506EFED-CA22-4A58-B591-5183548BE9F3}"/>
                </a:ext>
              </a:extLst>
            </p:cNvPr>
            <p:cNvSpPr txBox="1"/>
            <p:nvPr/>
          </p:nvSpPr>
          <p:spPr>
            <a:xfrm>
              <a:off x="6785610" y="5638461"/>
              <a:ext cx="635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ยีราฟ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250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s of a leaf bug">
            <a:hlinkClick r:id="" action="ppaction://media"/>
            <a:extLst>
              <a:ext uri="{FF2B5EF4-FFF2-40B4-BE49-F238E27FC236}">
                <a16:creationId xmlns:a16="http://schemas.microsoft.com/office/drawing/2014/main" xmlns="" id="{A0276ADC-9FD1-41A1-B8E6-75AF14D81C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0" end="6975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7456" y="2725817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9EA125-3748-4DE1-B791-BEFEEB26623A}"/>
              </a:ext>
            </a:extLst>
          </p:cNvPr>
          <p:cNvSpPr/>
          <p:nvPr/>
        </p:nvSpPr>
        <p:spPr>
          <a:xfrm>
            <a:off x="2365513" y="182098"/>
            <a:ext cx="4068418" cy="636104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916F2-43F9-4D6A-B06A-D26AA94A35AC}"/>
              </a:ext>
            </a:extLst>
          </p:cNvPr>
          <p:cNvSpPr txBox="1"/>
          <p:nvPr/>
        </p:nvSpPr>
        <p:spPr>
          <a:xfrm>
            <a:off x="2435883" y="238540"/>
            <a:ext cx="392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การปรับตัวของสัตว์มีหลายลักษณะ ดังนี้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5255C40-F926-414F-83E6-400C648FD7C2}"/>
              </a:ext>
            </a:extLst>
          </p:cNvPr>
          <p:cNvGrpSpPr/>
          <p:nvPr/>
        </p:nvGrpSpPr>
        <p:grpSpPr>
          <a:xfrm>
            <a:off x="0" y="1518706"/>
            <a:ext cx="4227443" cy="3944876"/>
            <a:chOff x="0" y="1518706"/>
            <a:chExt cx="4227443" cy="394487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F4CDAC0-8373-4140-A505-638570B165D4}"/>
                </a:ext>
              </a:extLst>
            </p:cNvPr>
            <p:cNvSpPr txBox="1"/>
            <p:nvPr/>
          </p:nvSpPr>
          <p:spPr>
            <a:xfrm>
              <a:off x="1621105" y="5001917"/>
              <a:ext cx="11929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ตั๊กแตนใบไม้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BD6AFB9-B1C6-4B60-9341-4012022FD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68"/>
            <a:stretch/>
          </p:blipFill>
          <p:spPr>
            <a:xfrm>
              <a:off x="0" y="1518706"/>
              <a:ext cx="4227443" cy="335892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2F89A2-23E1-42A4-9843-0E173F4537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0" b="89640" l="48362" r="97833">
                        <a14:foregroundMark x1="51586" y1="29353" x2="47410" y2="42302"/>
                        <a14:foregroundMark x1="47410" y1="42302" x2="48467" y2="72806"/>
                        <a14:foregroundMark x1="48467" y1="72806" x2="51004" y2="79424"/>
                        <a14:foregroundMark x1="94080" y1="32950" x2="97304" y2="44604"/>
                        <a14:foregroundMark x1="97304" y1="44604" x2="97727" y2="59424"/>
                        <a14:foregroundMark x1="97727" y1="59424" x2="95877" y2="72950"/>
                        <a14:foregroundMark x1="95877" y1="72950" x2="94345" y2="77122"/>
                        <a14:foregroundMark x1="97674" y1="39568" x2="98679" y2="55252"/>
                        <a14:foregroundMark x1="98679" y1="55252" x2="97833" y2="70216"/>
                        <a14:foregroundMark x1="97833" y1="70216" x2="97674" y2="70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2"/>
          <a:stretch/>
        </p:blipFill>
        <p:spPr>
          <a:xfrm>
            <a:off x="4227443" y="1240411"/>
            <a:ext cx="4916557" cy="335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9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eagle_sound_effect_IdFxnbZtu1I">
            <a:hlinkClick r:id="" action="ppaction://media"/>
            <a:extLst>
              <a:ext uri="{FF2B5EF4-FFF2-40B4-BE49-F238E27FC236}">
                <a16:creationId xmlns:a16="http://schemas.microsoft.com/office/drawing/2014/main" xmlns="" id="{533CC119-B56A-47EA-BEBA-A4721F722E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" end="2575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3561" y="3602145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9EA125-3748-4DE1-B791-BEFEEB26623A}"/>
              </a:ext>
            </a:extLst>
          </p:cNvPr>
          <p:cNvSpPr/>
          <p:nvPr/>
        </p:nvSpPr>
        <p:spPr>
          <a:xfrm>
            <a:off x="2365513" y="182098"/>
            <a:ext cx="4068418" cy="636104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916F2-43F9-4D6A-B06A-D26AA94A35AC}"/>
              </a:ext>
            </a:extLst>
          </p:cNvPr>
          <p:cNvSpPr txBox="1"/>
          <p:nvPr/>
        </p:nvSpPr>
        <p:spPr>
          <a:xfrm>
            <a:off x="2435883" y="238540"/>
            <a:ext cx="392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การปรับตัวของสัตว์มีหลายลักษณะ ดังนี้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A381E5E-3363-4781-9317-92150D44D739}"/>
              </a:ext>
            </a:extLst>
          </p:cNvPr>
          <p:cNvGrpSpPr/>
          <p:nvPr/>
        </p:nvGrpSpPr>
        <p:grpSpPr>
          <a:xfrm>
            <a:off x="4757530" y="1501396"/>
            <a:ext cx="4386470" cy="3966934"/>
            <a:chOff x="4757530" y="1501396"/>
            <a:chExt cx="4386470" cy="39669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126D084-81E0-46A6-8138-F528C5AF8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58" b="99712" l="53618" r="97697">
                          <a14:foregroundMark x1="69298" y1="9065" x2="75768" y2="6043"/>
                          <a14:foregroundMark x1="75768" y1="6043" x2="81250" y2="8345"/>
                          <a14:foregroundMark x1="81250" y1="8345" x2="81743" y2="9065"/>
                          <a14:foregroundMark x1="92489" y1="51655" x2="95614" y2="62590"/>
                          <a14:foregroundMark x1="95614" y1="62590" x2="96930" y2="79424"/>
                          <a14:foregroundMark x1="93914" y1="66763" x2="97368" y2="78273"/>
                          <a14:foregroundMark x1="97368" y1="78273" x2="96820" y2="75252"/>
                          <a14:foregroundMark x1="97807" y1="89209" x2="54770" y2="89209"/>
                          <a14:foregroundMark x1="73465" y1="90791" x2="79002" y2="99856"/>
                          <a14:foregroundMark x1="79002" y1="99856" x2="80263" y2="93813"/>
                          <a14:foregroundMark x1="54660" y1="91223" x2="53618" y2="94245"/>
                          <a14:foregroundMark x1="80866" y1="93094" x2="82292" y2="9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9"/>
            <a:stretch/>
          </p:blipFill>
          <p:spPr>
            <a:xfrm>
              <a:off x="4757530" y="1501396"/>
              <a:ext cx="4386470" cy="348414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6B71D46-F814-4B3D-8C12-A6FB55CAC108}"/>
                </a:ext>
              </a:extLst>
            </p:cNvPr>
            <p:cNvSpPr txBox="1"/>
            <p:nvPr/>
          </p:nvSpPr>
          <p:spPr>
            <a:xfrm>
              <a:off x="6668361" y="5006665"/>
              <a:ext cx="9140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นกอินทรี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DA08C8-CD54-41A7-8540-A3A045D830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0" b="89640" l="1864" r="54496">
                        <a14:foregroundMark x1="51425" y1="28345" x2="53783" y2="42446"/>
                        <a14:foregroundMark x1="53783" y1="42446" x2="54496" y2="72518"/>
                        <a14:foregroundMark x1="54496" y1="72518" x2="51864" y2="77842"/>
                        <a14:foregroundMark x1="6086" y1="31079" x2="1096" y2="36115"/>
                        <a14:foregroundMark x1="1096" y1="36115" x2="1974" y2="52086"/>
                        <a14:foregroundMark x1="1974" y1="52086" x2="7237" y2="72086"/>
                        <a14:foregroundMark x1="5373" y1="53957" x2="1864" y2="58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319"/>
          <a:stretch/>
        </p:blipFill>
        <p:spPr>
          <a:xfrm>
            <a:off x="0" y="1501396"/>
            <a:ext cx="5274365" cy="34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4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y2mate.com - water_bubbles_sound_PgiTEFnsd_4">
            <a:hlinkClick r:id="" action="ppaction://media"/>
            <a:extLst>
              <a:ext uri="{FF2B5EF4-FFF2-40B4-BE49-F238E27FC236}">
                <a16:creationId xmlns:a16="http://schemas.microsoft.com/office/drawing/2014/main" xmlns="" id="{D000D3BC-691E-4AE8-B21A-8F2C4B73BE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962.9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7082" y="342900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9EA125-3748-4DE1-B791-BEFEEB26623A}"/>
              </a:ext>
            </a:extLst>
          </p:cNvPr>
          <p:cNvSpPr/>
          <p:nvPr/>
        </p:nvSpPr>
        <p:spPr>
          <a:xfrm>
            <a:off x="2365513" y="182098"/>
            <a:ext cx="4068418" cy="636104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916F2-43F9-4D6A-B06A-D26AA94A35AC}"/>
              </a:ext>
            </a:extLst>
          </p:cNvPr>
          <p:cNvSpPr txBox="1"/>
          <p:nvPr/>
        </p:nvSpPr>
        <p:spPr>
          <a:xfrm>
            <a:off x="2435883" y="238540"/>
            <a:ext cx="392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การปรับตัวของสัตว์มีหลายลักษณะ ดังนี้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2E7E9A-0FB3-4A47-BF66-5695C9A782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2"/>
          <a:stretch/>
        </p:blipFill>
        <p:spPr>
          <a:xfrm>
            <a:off x="4115113" y="874644"/>
            <a:ext cx="4916557" cy="37103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59F8D42-7C16-4328-8499-2C8788A6D075}"/>
              </a:ext>
            </a:extLst>
          </p:cNvPr>
          <p:cNvGrpSpPr/>
          <p:nvPr/>
        </p:nvGrpSpPr>
        <p:grpSpPr>
          <a:xfrm>
            <a:off x="112330" y="1300197"/>
            <a:ext cx="4227442" cy="4488438"/>
            <a:chOff x="112330" y="1300197"/>
            <a:chExt cx="4227442" cy="44884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6B71D46-F814-4B3D-8C12-A6FB55CAC108}"/>
                </a:ext>
              </a:extLst>
            </p:cNvPr>
            <p:cNvSpPr txBox="1"/>
            <p:nvPr/>
          </p:nvSpPr>
          <p:spPr>
            <a:xfrm>
              <a:off x="2226051" y="5326970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ปลา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AA018F1-298D-4B9B-8FF4-78325904C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710" b="7883"/>
            <a:stretch/>
          </p:blipFill>
          <p:spPr>
            <a:xfrm>
              <a:off x="112330" y="1300197"/>
              <a:ext cx="4227442" cy="3921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45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79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64A5382-E318-4FE2-869E-39C73B80DDD1}"/>
              </a:ext>
            </a:extLst>
          </p:cNvPr>
          <p:cNvGrpSpPr/>
          <p:nvPr/>
        </p:nvGrpSpPr>
        <p:grpSpPr>
          <a:xfrm>
            <a:off x="92765" y="108946"/>
            <a:ext cx="7593496" cy="936812"/>
            <a:chOff x="92765" y="108946"/>
            <a:chExt cx="7593496" cy="93681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FDC6A8D1-93DF-403D-B2F3-662CEE6444B0}"/>
                </a:ext>
              </a:extLst>
            </p:cNvPr>
            <p:cNvGrpSpPr/>
            <p:nvPr/>
          </p:nvGrpSpPr>
          <p:grpSpPr>
            <a:xfrm>
              <a:off x="92765" y="108946"/>
              <a:ext cx="7593496" cy="936812"/>
              <a:chOff x="5692588" y="1560606"/>
              <a:chExt cx="7593496" cy="936812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xmlns="" id="{5E5872C7-160F-4736-A849-D4DFBD91F1C3}"/>
                  </a:ext>
                </a:extLst>
              </p:cNvPr>
              <p:cNvSpPr/>
              <p:nvPr/>
            </p:nvSpPr>
            <p:spPr>
              <a:xfrm>
                <a:off x="5800163" y="1625600"/>
                <a:ext cx="7485921" cy="806824"/>
              </a:xfrm>
              <a:prstGeom prst="roundRect">
                <a:avLst>
                  <a:gd name="adj" fmla="val 50000"/>
                </a:avLst>
              </a:pr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D3366951-A27B-48A4-8173-AB2C50BA64A7}"/>
                  </a:ext>
                </a:extLst>
              </p:cNvPr>
              <p:cNvSpPr/>
              <p:nvPr/>
            </p:nvSpPr>
            <p:spPr>
              <a:xfrm>
                <a:off x="6279776" y="1780241"/>
                <a:ext cx="6847282" cy="49754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</a:t>
                </a:r>
                <a:endPara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190784E9-C211-400D-84E9-53AA89DE4247}"/>
                  </a:ext>
                </a:extLst>
              </p:cNvPr>
              <p:cNvSpPr/>
              <p:nvPr/>
            </p:nvSpPr>
            <p:spPr>
              <a:xfrm>
                <a:off x="5692588" y="1560606"/>
                <a:ext cx="936812" cy="936812"/>
              </a:xfrm>
              <a:prstGeom prst="ellipse">
                <a:avLst/>
              </a:prstGeom>
              <a:solidFill>
                <a:srgbClr val="F1EF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ECDB52D6-27C6-46FB-8157-B8FF32B6FF9D}"/>
                  </a:ext>
                </a:extLst>
              </p:cNvPr>
              <p:cNvSpPr/>
              <p:nvPr/>
            </p:nvSpPr>
            <p:spPr>
              <a:xfrm>
                <a:off x="5692588" y="1625600"/>
                <a:ext cx="806824" cy="80682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556A865-76ED-40AE-8235-3D7BDECF5FF7}"/>
                </a:ext>
              </a:extLst>
            </p:cNvPr>
            <p:cNvSpPr txBox="1"/>
            <p:nvPr/>
          </p:nvSpPr>
          <p:spPr>
            <a:xfrm>
              <a:off x="263581" y="14976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5BAC33E-BE4C-49CD-AE3A-40F50917404E}"/>
                </a:ext>
              </a:extLst>
            </p:cNvPr>
            <p:cNvSpPr/>
            <p:nvPr/>
          </p:nvSpPr>
          <p:spPr>
            <a:xfrm>
              <a:off x="1086682" y="327005"/>
              <a:ext cx="63049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ความสัมพันธ์ระหว่างกลุ่มสิ่งมีชีวิตกับสิ่งแวดล้อม</a:t>
              </a:r>
              <a:endParaRPr lang="th-TH" sz="3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3E2CE98-77F9-478B-B622-547D220A0805}"/>
              </a:ext>
            </a:extLst>
          </p:cNvPr>
          <p:cNvGrpSpPr/>
          <p:nvPr/>
        </p:nvGrpSpPr>
        <p:grpSpPr>
          <a:xfrm>
            <a:off x="-260335" y="826123"/>
            <a:ext cx="9858309" cy="5697622"/>
            <a:chOff x="-260335" y="826123"/>
            <a:chExt cx="9858309" cy="569762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199BD478-20FA-4CD3-8C12-1B813D181D7A}"/>
                </a:ext>
              </a:extLst>
            </p:cNvPr>
            <p:cNvSpPr/>
            <p:nvPr/>
          </p:nvSpPr>
          <p:spPr>
            <a:xfrm>
              <a:off x="679953" y="1625519"/>
              <a:ext cx="7880094" cy="4547551"/>
            </a:xfrm>
            <a:prstGeom prst="roundRect">
              <a:avLst/>
            </a:prstGeom>
            <a:solidFill>
              <a:srgbClr val="FFD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8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</a:p>
            <a:p>
              <a:r>
                <a:rPr lang="th-TH" sz="28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551948C1-6A03-4303-8CF4-EA9FFBA12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0335" y="826123"/>
              <a:ext cx="9858309" cy="569762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C018856-6ED1-4D15-8763-881F559EBA05}"/>
                </a:ext>
              </a:extLst>
            </p:cNvPr>
            <p:cNvSpPr txBox="1"/>
            <p:nvPr/>
          </p:nvSpPr>
          <p:spPr>
            <a:xfrm>
              <a:off x="899589" y="2558855"/>
              <a:ext cx="7417125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สิ่งต่าง ๆ ที่อยู่รอบตัวเราทั้งที่มีชีวิตและไม่มีชีวิตเรียกว่า สิ่งแวดล้อม สัตว์และพืช เป็นสิ่งแวดล้อมที่มีชีวิต ส่วนน้ำ แสง อากาศ เป็นสิ่งแวดล้อมที่ไม่มีชีวิต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สัตว์และพืชมีความสัมพันธ์ซึ่งกันและกัน พืชเป็นแหล่งที่อยู่และเป็นอาหาร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ของสัตว์ สัตว์เล็กเป็นอาหารของสัตว์ใหญ่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สิ่งมีชีวิตแต่ละชนิดอาศัยในแหล่งที่อยู่ต่างกันและในสิ่งแวดล้อมต่างกัน บางชนิดอาศัยอยู่บนบก บางชนิดอาศัยอยู่บนต้นไม้ บางชนิดอาศัยอยู่ในลำธาร แม่น้ำ บางชนิดอาศัยอยู่ในทะเล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4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EA9FE5-809D-4108-A2B1-881096C1B48B}"/>
              </a:ext>
            </a:extLst>
          </p:cNvPr>
          <p:cNvGrpSpPr/>
          <p:nvPr/>
        </p:nvGrpSpPr>
        <p:grpSpPr>
          <a:xfrm>
            <a:off x="0" y="0"/>
            <a:ext cx="9144000" cy="6931072"/>
            <a:chOff x="0" y="0"/>
            <a:chExt cx="9144000" cy="69310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8718909-2E58-43CB-9B48-DB08C5355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28" b="9566"/>
            <a:stretch/>
          </p:blipFill>
          <p:spPr>
            <a:xfrm>
              <a:off x="0" y="0"/>
              <a:ext cx="9144000" cy="6931072"/>
            </a:xfrm>
            <a:prstGeom prst="rect">
              <a:avLst/>
            </a:prstGeom>
          </p:spPr>
        </p:pic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xmlns="" id="{24ECD607-74F8-4696-A620-41B54E86A06F}"/>
                </a:ext>
              </a:extLst>
            </p:cNvPr>
            <p:cNvSpPr/>
            <p:nvPr/>
          </p:nvSpPr>
          <p:spPr>
            <a:xfrm>
              <a:off x="1881809" y="159026"/>
              <a:ext cx="1828800" cy="181554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xmlns="" id="{0DB06671-368F-466D-8C74-01700DF8A693}"/>
                </a:ext>
              </a:extLst>
            </p:cNvPr>
            <p:cNvSpPr/>
            <p:nvPr/>
          </p:nvSpPr>
          <p:spPr>
            <a:xfrm>
              <a:off x="3737113" y="1371600"/>
              <a:ext cx="1828800" cy="181554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xmlns="" id="{5178B05A-E9E3-4A23-BA12-5B98E072F1C8}"/>
                </a:ext>
              </a:extLst>
            </p:cNvPr>
            <p:cNvSpPr/>
            <p:nvPr/>
          </p:nvSpPr>
          <p:spPr>
            <a:xfrm>
              <a:off x="940905" y="1974574"/>
              <a:ext cx="1828800" cy="181554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xmlns="" id="{CEACA3EC-9F56-41A2-A2DE-737AA3CEEBAD}"/>
                </a:ext>
              </a:extLst>
            </p:cNvPr>
            <p:cNvSpPr/>
            <p:nvPr/>
          </p:nvSpPr>
          <p:spPr>
            <a:xfrm>
              <a:off x="981838" y="5042452"/>
              <a:ext cx="1828800" cy="181554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xmlns="" id="{2134FD95-D674-48A5-A7CC-903C2C876502}"/>
                </a:ext>
              </a:extLst>
            </p:cNvPr>
            <p:cNvSpPr/>
            <p:nvPr/>
          </p:nvSpPr>
          <p:spPr>
            <a:xfrm>
              <a:off x="2886418" y="5078546"/>
              <a:ext cx="1828800" cy="181554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xmlns="" id="{2D1B9D4A-78BD-49E5-B443-9FC6C547EFD4}"/>
                </a:ext>
              </a:extLst>
            </p:cNvPr>
            <p:cNvSpPr/>
            <p:nvPr/>
          </p:nvSpPr>
          <p:spPr>
            <a:xfrm>
              <a:off x="4533848" y="3960830"/>
              <a:ext cx="1828800" cy="181554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xmlns="" id="{C49850FE-3A73-4928-83F5-4C13BF53B93F}"/>
                </a:ext>
              </a:extLst>
            </p:cNvPr>
            <p:cNvSpPr/>
            <p:nvPr/>
          </p:nvSpPr>
          <p:spPr>
            <a:xfrm>
              <a:off x="6494995" y="4281672"/>
              <a:ext cx="1828800" cy="181554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xmlns="" id="{BC8CC301-64E7-41F4-8E50-9B6C3AEBC119}"/>
                </a:ext>
              </a:extLst>
            </p:cNvPr>
            <p:cNvSpPr/>
            <p:nvPr/>
          </p:nvSpPr>
          <p:spPr>
            <a:xfrm>
              <a:off x="6094999" y="2332557"/>
              <a:ext cx="1828800" cy="181554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xmlns="" id="{7C4D2419-6A0C-4794-8009-8FEF60D85600}"/>
                </a:ext>
              </a:extLst>
            </p:cNvPr>
            <p:cNvSpPr/>
            <p:nvPr/>
          </p:nvSpPr>
          <p:spPr>
            <a:xfrm>
              <a:off x="5950620" y="130168"/>
              <a:ext cx="1828800" cy="181554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8DC561-D704-41EC-AE20-0A0D47820E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0" t="37881" r="59791" b="48483"/>
          <a:stretch/>
        </p:blipFill>
        <p:spPr>
          <a:xfrm>
            <a:off x="1933032" y="198988"/>
            <a:ext cx="1734170" cy="1737360"/>
          </a:xfrm>
          <a:prstGeom prst="flowChartConnector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0D5AF61-46E7-4A67-8C2C-D028F80D72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t="52310" r="70098" b="34384"/>
          <a:stretch/>
        </p:blipFill>
        <p:spPr>
          <a:xfrm>
            <a:off x="991445" y="2047364"/>
            <a:ext cx="1742834" cy="1704532"/>
          </a:xfrm>
          <a:prstGeom prst="flowChartConnector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3317F7-050D-46F2-A5EA-1F3A8F0B94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0" t="47341" r="39616" b="39054"/>
          <a:stretch/>
        </p:blipFill>
        <p:spPr>
          <a:xfrm>
            <a:off x="3761833" y="1410677"/>
            <a:ext cx="1759736" cy="1742832"/>
          </a:xfrm>
          <a:prstGeom prst="flowChartConnector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452F72A-77D9-4074-9761-F4CD56650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8" t="37569" r="15647" b="48766"/>
          <a:stretch/>
        </p:blipFill>
        <p:spPr>
          <a:xfrm>
            <a:off x="5997388" y="159026"/>
            <a:ext cx="1715845" cy="1750456"/>
          </a:xfrm>
          <a:prstGeom prst="flowChartConnector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7BB597A-4989-4D57-8330-ABB38A7F5F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3" t="54733" r="13691" b="31550"/>
          <a:stretch/>
        </p:blipFill>
        <p:spPr>
          <a:xfrm>
            <a:off x="6124433" y="2357651"/>
            <a:ext cx="1770797" cy="1757150"/>
          </a:xfrm>
          <a:prstGeom prst="flowChartConnector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79FCC5-E1FE-4949-9C9B-5FF06C75E0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3" t="69935" r="9572" b="16316"/>
          <a:stretch/>
        </p:blipFill>
        <p:spPr>
          <a:xfrm>
            <a:off x="6521771" y="4305153"/>
            <a:ext cx="1746968" cy="1761198"/>
          </a:xfrm>
          <a:prstGeom prst="flowChartConnector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7B64A090-60D9-48EB-9A14-AA045BD2E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626" r="30838" b="18776"/>
          <a:stretch/>
        </p:blipFill>
        <p:spPr>
          <a:xfrm>
            <a:off x="4572000" y="4009292"/>
            <a:ext cx="1752067" cy="1741992"/>
          </a:xfrm>
          <a:prstGeom prst="flowChartConnector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DB98D848-CC03-4482-899B-271F660A20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76200" r="48655" b="10137"/>
          <a:stretch/>
        </p:blipFill>
        <p:spPr>
          <a:xfrm>
            <a:off x="2942985" y="5107709"/>
            <a:ext cx="1752067" cy="1750291"/>
          </a:xfrm>
          <a:prstGeom prst="flowChartConnector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516AF16E-691A-4388-B96B-FD4BE6EA54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75692" r="69710" b="10435"/>
          <a:stretch/>
        </p:blipFill>
        <p:spPr>
          <a:xfrm>
            <a:off x="1030704" y="5042452"/>
            <a:ext cx="1739001" cy="1777323"/>
          </a:xfrm>
          <a:prstGeom prst="flowChartConnector">
            <a:avLst/>
          </a:prstGeom>
        </p:spPr>
      </p:pic>
      <p:pic>
        <p:nvPicPr>
          <p:cNvPr id="69" name="y2mate.com - pop_sound_effect_3hPVv6boahw">
            <a:hlinkClick r:id="" action="ppaction://media"/>
            <a:extLst>
              <a:ext uri="{FF2B5EF4-FFF2-40B4-BE49-F238E27FC236}">
                <a16:creationId xmlns:a16="http://schemas.microsoft.com/office/drawing/2014/main" xmlns="" id="{AE767BF9-7A63-42D9-A989-9D4CEBB76D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4" end="9597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6195" y="6239384"/>
            <a:ext cx="609600" cy="609600"/>
          </a:xfrm>
          <a:prstGeom prst="rect">
            <a:avLst/>
          </a:prstGeom>
        </p:spPr>
      </p:pic>
      <p:sp>
        <p:nvSpPr>
          <p:cNvPr id="32" name="Google Shape;55;p4">
            <a:extLst>
              <a:ext uri="{FF2B5EF4-FFF2-40B4-BE49-F238E27FC236}">
                <a16:creationId xmlns:a16="http://schemas.microsoft.com/office/drawing/2014/main" xmlns="" id="{67DC0487-4471-4727-B38D-CF7D736D716F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xmlns="" id="{9BABFB6F-BC87-492A-B469-8BFC9258DC5C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34" name="กลุ่ม 11">
            <a:extLst>
              <a:ext uri="{FF2B5EF4-FFF2-40B4-BE49-F238E27FC236}">
                <a16:creationId xmlns:a16="http://schemas.microsoft.com/office/drawing/2014/main" xmlns="" id="{5469120E-B0F3-4603-B37F-98A383FAC83A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35" name="สี่เหลี่ยมผืนผ้า 12">
              <a:extLst>
                <a:ext uri="{FF2B5EF4-FFF2-40B4-BE49-F238E27FC236}">
                  <a16:creationId xmlns:a16="http://schemas.microsoft.com/office/drawing/2014/main" xmlns="" id="{7E943FE5-2956-461C-A96A-D387D56D8467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36" name="รูปภาพ 13">
              <a:extLst>
                <a:ext uri="{FF2B5EF4-FFF2-40B4-BE49-F238E27FC236}">
                  <a16:creationId xmlns:a16="http://schemas.microsoft.com/office/drawing/2014/main" xmlns="" id="{69497AD3-84B1-4E6F-B520-CB350FFC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37" name="วงรี 14">
              <a:extLst>
                <a:ext uri="{FF2B5EF4-FFF2-40B4-BE49-F238E27FC236}">
                  <a16:creationId xmlns:a16="http://schemas.microsoft.com/office/drawing/2014/main" xmlns="" id="{5895A034-D090-41A2-ADD6-CF9FD96AD937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15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ll Tre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0058C8C0-FF3E-4387-BC7A-42F95DFD7D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67" end="13090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5053" y="3504847"/>
            <a:ext cx="609600" cy="650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658A1B-77DC-48F7-AED0-9EEDFDD903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42" y="1767007"/>
            <a:ext cx="6973123" cy="4929276"/>
          </a:xfrm>
          <a:prstGeom prst="rect">
            <a:avLst/>
          </a:prstGeom>
        </p:spPr>
      </p:pic>
      <p:sp>
        <p:nvSpPr>
          <p:cNvPr id="12" name="Scroll: Horizontal 11">
            <a:extLst>
              <a:ext uri="{FF2B5EF4-FFF2-40B4-BE49-F238E27FC236}">
                <a16:creationId xmlns:a16="http://schemas.microsoft.com/office/drawing/2014/main" xmlns="" id="{4B1B1AC1-2877-4ACC-8FA3-78CCA31ED3D3}"/>
              </a:ext>
            </a:extLst>
          </p:cNvPr>
          <p:cNvSpPr/>
          <p:nvPr/>
        </p:nvSpPr>
        <p:spPr>
          <a:xfrm>
            <a:off x="834886" y="161717"/>
            <a:ext cx="7243553" cy="1245704"/>
          </a:xfrm>
          <a:prstGeom prst="horizontalScroll">
            <a:avLst/>
          </a:prstGeom>
          <a:solidFill>
            <a:srgbClr val="597AB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๑ ชีวิตกับสิ่งแวดล้อม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5216FC6A-2439-42C2-B5E4-A5C11759975A}"/>
              </a:ext>
            </a:extLst>
          </p:cNvPr>
          <p:cNvSpPr/>
          <p:nvPr/>
        </p:nvSpPr>
        <p:spPr>
          <a:xfrm>
            <a:off x="180145" y="1607981"/>
            <a:ext cx="3636481" cy="543339"/>
          </a:xfrm>
          <a:prstGeom prst="homePlate">
            <a:avLst/>
          </a:prstGeom>
          <a:solidFill>
            <a:srgbClr val="F4858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2941928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BBA0FB6-D476-4133-9B43-242727F0CEFC}"/>
              </a:ext>
            </a:extLst>
          </p:cNvPr>
          <p:cNvGrpSpPr/>
          <p:nvPr/>
        </p:nvGrpSpPr>
        <p:grpSpPr>
          <a:xfrm>
            <a:off x="-808383" y="827517"/>
            <a:ext cx="10946296" cy="4579370"/>
            <a:chOff x="-808383" y="827517"/>
            <a:chExt cx="10946296" cy="45793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233D7B6D-603A-4361-8AE8-103D0ED077CA}"/>
                </a:ext>
              </a:extLst>
            </p:cNvPr>
            <p:cNvSpPr/>
            <p:nvPr/>
          </p:nvSpPr>
          <p:spPr>
            <a:xfrm>
              <a:off x="198783" y="1451113"/>
              <a:ext cx="8746433" cy="3650974"/>
            </a:xfrm>
            <a:prstGeom prst="roundRect">
              <a:avLst/>
            </a:prstGeom>
            <a:solidFill>
              <a:srgbClr val="FFD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134268A-863D-487E-910B-D3ECB788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8383" y="827517"/>
              <a:ext cx="10946296" cy="457937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D1449B13-542B-421A-9896-55F765370A55}"/>
                </a:ext>
              </a:extLst>
            </p:cNvPr>
            <p:cNvSpPr txBox="1"/>
            <p:nvPr/>
          </p:nvSpPr>
          <p:spPr>
            <a:xfrm>
              <a:off x="338557" y="2301665"/>
              <a:ext cx="860666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สิ่งมีชีวิตตั้งแต่ ๒ ชนิดขึ้นไปที่อาศัยอยู่ในที่เดียวกันในระยะเวลาใดเวลาหนึ่ง เรียกว่า 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กลุ่มสิ่งมีชีวิต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ในสนามหญ้าประกอบด้วย ไส้เดือนดิน ตั๊กแตน หนอน ต้นหญ้า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ในสระน้ำจืดประกอบด้วย จอก แหน ปลา หอย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ลักษณะบริเวณที่กลุ่มสิ่งมีชีวิตอาศัยอยู่ เรียกว่า 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แหล่งที่อยู่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ตัวอย่างแหล่งที่อยู่ เช่น ทะเล ขอนไม้ พื้นดิน สนามหญ้า สระน้ำ บึง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11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y2mate.com - water_bubbles_sound_PgiTEFnsd_4">
            <a:hlinkClick r:id="" action="ppaction://media"/>
            <a:extLst>
              <a:ext uri="{FF2B5EF4-FFF2-40B4-BE49-F238E27FC236}">
                <a16:creationId xmlns:a16="http://schemas.microsoft.com/office/drawing/2014/main" xmlns="" id="{0BBBA87A-3AAD-480D-AB90-F21812829B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962.9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3009" y="5678556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683837-318B-4CC8-8B3C-5F94C5A555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20290" r="8311" b="45507"/>
          <a:stretch/>
        </p:blipFill>
        <p:spPr>
          <a:xfrm>
            <a:off x="-940905" y="0"/>
            <a:ext cx="11933695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797FA62-CA30-46BB-99FF-2F1845CD0FE6}"/>
              </a:ext>
            </a:extLst>
          </p:cNvPr>
          <p:cNvGrpSpPr/>
          <p:nvPr/>
        </p:nvGrpSpPr>
        <p:grpSpPr>
          <a:xfrm>
            <a:off x="1396917" y="0"/>
            <a:ext cx="7468787" cy="2487421"/>
            <a:chOff x="1396917" y="0"/>
            <a:chExt cx="7468787" cy="24874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E3AA941-7648-43C2-A39A-7BACF0D37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917" y="0"/>
              <a:ext cx="7468787" cy="24874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9AE010-541E-485E-B896-C8D58B8924D0}"/>
                </a:ext>
              </a:extLst>
            </p:cNvPr>
            <p:cNvSpPr txBox="1"/>
            <p:nvPr/>
          </p:nvSpPr>
          <p:spPr>
            <a:xfrm>
              <a:off x="2177108" y="607532"/>
              <a:ext cx="529711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กลุ่มสิ่งมีชีวิตในแหล่งที่อยู่เดียวกัน มีความสัมพันธ์ซึ่งกันและกัน และมีความสัมพันธ์กับสิ่งไม่มีชีวิตในแหล่ง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ที่อยู่นั้น เรียกว่า 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ระบบนิเวศ</a:t>
              </a:r>
            </a:p>
          </p:txBody>
        </p:sp>
      </p:grpSp>
      <p:sp>
        <p:nvSpPr>
          <p:cNvPr id="5" name="Google Shape;55;p4">
            <a:extLst>
              <a:ext uri="{FF2B5EF4-FFF2-40B4-BE49-F238E27FC236}">
                <a16:creationId xmlns:a16="http://schemas.microsoft.com/office/drawing/2014/main" xmlns="" id="{1FD2BEBC-A4FF-4E10-BDDC-5CA52E7F308B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CFE804-9A34-4C9C-B39F-E820CD7F5835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3" name="กลุ่ม 11">
            <a:extLst>
              <a:ext uri="{FF2B5EF4-FFF2-40B4-BE49-F238E27FC236}">
                <a16:creationId xmlns:a16="http://schemas.microsoft.com/office/drawing/2014/main" xmlns="" id="{794BA2AC-1986-4D15-BE18-47B5DB962441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4" name="สี่เหลี่ยมผืนผ้า 12">
              <a:extLst>
                <a:ext uri="{FF2B5EF4-FFF2-40B4-BE49-F238E27FC236}">
                  <a16:creationId xmlns:a16="http://schemas.microsoft.com/office/drawing/2014/main" xmlns="" id="{A03413B8-FE07-4293-B957-DD580DCF13DB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5" name="รูปภาพ 13">
              <a:extLst>
                <a:ext uri="{FF2B5EF4-FFF2-40B4-BE49-F238E27FC236}">
                  <a16:creationId xmlns:a16="http://schemas.microsoft.com/office/drawing/2014/main" xmlns="" id="{1CBB795C-E1B2-4404-936C-A2194376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6" name="วงรี 14">
              <a:extLst>
                <a:ext uri="{FF2B5EF4-FFF2-40B4-BE49-F238E27FC236}">
                  <a16:creationId xmlns:a16="http://schemas.microsoft.com/office/drawing/2014/main" xmlns="" id="{87103F71-F193-4ADE-809F-B382D3DFF342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10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79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6F0A55-97FB-4CD8-B4F3-EB96175A468A}"/>
              </a:ext>
            </a:extLst>
          </p:cNvPr>
          <p:cNvGrpSpPr/>
          <p:nvPr/>
        </p:nvGrpSpPr>
        <p:grpSpPr>
          <a:xfrm>
            <a:off x="374374" y="555189"/>
            <a:ext cx="8769626" cy="1737925"/>
            <a:chOff x="374374" y="555189"/>
            <a:chExt cx="8769626" cy="1737925"/>
          </a:xfrm>
        </p:grpSpPr>
        <p:sp>
          <p:nvSpPr>
            <p:cNvPr id="7" name="Rectangle: Diagonal Corners Snipped 6">
              <a:extLst>
                <a:ext uri="{FF2B5EF4-FFF2-40B4-BE49-F238E27FC236}">
                  <a16:creationId xmlns:a16="http://schemas.microsoft.com/office/drawing/2014/main" xmlns="" id="{1A398590-CE97-4B43-8877-F1EB14C9B3EF}"/>
                </a:ext>
              </a:extLst>
            </p:cNvPr>
            <p:cNvSpPr/>
            <p:nvPr/>
          </p:nvSpPr>
          <p:spPr>
            <a:xfrm>
              <a:off x="940966" y="866459"/>
              <a:ext cx="7298575" cy="1426655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15F829C9-9B37-476D-9AB5-70C8F09B28EF}"/>
                </a:ext>
              </a:extLst>
            </p:cNvPr>
            <p:cNvGrpSpPr/>
            <p:nvPr/>
          </p:nvGrpSpPr>
          <p:grpSpPr>
            <a:xfrm>
              <a:off x="374374" y="555189"/>
              <a:ext cx="8769626" cy="1676990"/>
              <a:chOff x="69514" y="2923485"/>
              <a:chExt cx="8769626" cy="167699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56BC066-FE3D-44D7-9C60-01E675E8110E}"/>
                  </a:ext>
                </a:extLst>
              </p:cNvPr>
              <p:cNvSpPr txBox="1"/>
              <p:nvPr/>
            </p:nvSpPr>
            <p:spPr>
              <a:xfrm>
                <a:off x="752489" y="3646368"/>
                <a:ext cx="808665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	สิ่งมีชีวิตจะมีความสัมพันธ์ซึ่งกันและกันและสัมพันธ์กับสิ่งไม่มีชีวิต </a:t>
                </a:r>
              </a:p>
              <a:p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เพื่อประโยชน์ต่อการดำรงชีวิต ดังนี้</a:t>
                </a:r>
              </a:p>
            </p:txBody>
          </p:sp>
          <p:sp>
            <p:nvSpPr>
              <p:cNvPr id="10" name="Flowchart: Terminator 9">
                <a:extLst>
                  <a:ext uri="{FF2B5EF4-FFF2-40B4-BE49-F238E27FC236}">
                    <a16:creationId xmlns:a16="http://schemas.microsoft.com/office/drawing/2014/main" xmlns="" id="{054D5B97-62D5-4569-9BD5-014E0B01255D}"/>
                  </a:ext>
                </a:extLst>
              </p:cNvPr>
              <p:cNvSpPr/>
              <p:nvPr/>
            </p:nvSpPr>
            <p:spPr>
              <a:xfrm>
                <a:off x="69514" y="2923485"/>
                <a:ext cx="3919332" cy="634690"/>
              </a:xfrm>
              <a:prstGeom prst="flowChartTerminator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B060BCBC-D930-4815-8BBD-B48F7BCB1FF1}"/>
                  </a:ext>
                </a:extLst>
              </p:cNvPr>
              <p:cNvSpPr txBox="1"/>
              <p:nvPr/>
            </p:nvSpPr>
            <p:spPr>
              <a:xfrm>
                <a:off x="175531" y="3007802"/>
                <a:ext cx="422413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๒.๑ กลุ่มสิ่งมีชีวิตในแหล่งที่อยู่ต่าง ๆ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93DEB18-484D-4D5B-8C14-BC8F6EED07E1}"/>
              </a:ext>
            </a:extLst>
          </p:cNvPr>
          <p:cNvGrpSpPr/>
          <p:nvPr/>
        </p:nvGrpSpPr>
        <p:grpSpPr>
          <a:xfrm>
            <a:off x="688561" y="2803000"/>
            <a:ext cx="8276477" cy="2617952"/>
            <a:chOff x="688561" y="2803000"/>
            <a:chExt cx="8276477" cy="2617952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xmlns="" id="{7A184850-416A-4511-A313-2336052DB610}"/>
                </a:ext>
              </a:extLst>
            </p:cNvPr>
            <p:cNvSpPr/>
            <p:nvPr/>
          </p:nvSpPr>
          <p:spPr>
            <a:xfrm>
              <a:off x="940966" y="3244771"/>
              <a:ext cx="7799157" cy="2176181"/>
            </a:xfrm>
            <a:prstGeom prst="round2Diag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xmlns="" id="{BC7DFC93-2DB7-433A-A5C7-5DB0DD0E878F}"/>
                </a:ext>
              </a:extLst>
            </p:cNvPr>
            <p:cNvSpPr/>
            <p:nvPr/>
          </p:nvSpPr>
          <p:spPr>
            <a:xfrm>
              <a:off x="688561" y="2803000"/>
              <a:ext cx="4651451" cy="621920"/>
            </a:xfrm>
            <a:prstGeom prst="homePlat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08CAE4C-A484-46B3-8562-D37BC0E7C31C}"/>
                </a:ext>
              </a:extLst>
            </p:cNvPr>
            <p:cNvSpPr txBox="1"/>
            <p:nvPr/>
          </p:nvSpPr>
          <p:spPr>
            <a:xfrm>
              <a:off x="688561" y="2906072"/>
              <a:ext cx="45304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ความสัมพันธ์กันด้านการกินกันเป็นอาหาร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84E86F3-6C78-44EE-ABE1-B8E591916937}"/>
                </a:ext>
              </a:extLst>
            </p:cNvPr>
            <p:cNvSpPr txBox="1"/>
            <p:nvPr/>
          </p:nvSpPr>
          <p:spPr>
            <a:xfrm>
              <a:off x="1003544" y="3489457"/>
              <a:ext cx="7961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สิ่งมีชีวิตทั้งมนุษย์ สัตว์ และพืช ต้องการอาหารเพื่อการเจริญเติบโตและการดำรงชีวิต สิ่งมีชีวิตที่อาศัยอยู่ร่วมกันบางชนิดกินอาหารประเภทเดียวกัน บางชนิดกินอาหารแตกต่างกัน เช่น กลุ่มสิ่งมีชีวิตบริเวณทุ่งหญ้า ประกอบด้วย ต้นหญ้า วัว กวาง และเสือ อาหารที่วัวและกวางกิน คือ ต้นหญ้า อาหารที่เสือกิน คือ กวาง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0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0359D04-4775-408E-BC8A-73E3825D69E5}"/>
              </a:ext>
            </a:extLst>
          </p:cNvPr>
          <p:cNvGrpSpPr/>
          <p:nvPr/>
        </p:nvGrpSpPr>
        <p:grpSpPr>
          <a:xfrm>
            <a:off x="4572000" y="2763078"/>
            <a:ext cx="4877207" cy="4094922"/>
            <a:chOff x="4572000" y="2763078"/>
            <a:chExt cx="4877207" cy="4094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DC40E91B-EC28-4500-931E-8CC7A9CC1CD7}"/>
                </a:ext>
              </a:extLst>
            </p:cNvPr>
            <p:cNvGrpSpPr/>
            <p:nvPr/>
          </p:nvGrpSpPr>
          <p:grpSpPr>
            <a:xfrm>
              <a:off x="4572000" y="2763078"/>
              <a:ext cx="4877207" cy="4094922"/>
              <a:chOff x="4572000" y="2763078"/>
              <a:chExt cx="4877207" cy="409492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3A77350C-235C-4FA8-A926-6D84E546F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2763078"/>
                <a:ext cx="4877207" cy="4094922"/>
              </a:xfrm>
              <a:prstGeom prst="rect">
                <a:avLst/>
              </a:prstGeom>
            </p:spPr>
          </p:pic>
          <p:sp>
            <p:nvSpPr>
              <p:cNvPr id="14" name="Flowchart: Terminator 1">
                <a:extLst>
                  <a:ext uri="{FF2B5EF4-FFF2-40B4-BE49-F238E27FC236}">
                    <a16:creationId xmlns:a16="http://schemas.microsoft.com/office/drawing/2014/main" xmlns="" id="{064C1F74-B722-4D12-90B7-E7732F7A583D}"/>
                  </a:ext>
                </a:extLst>
              </p:cNvPr>
              <p:cNvSpPr/>
              <p:nvPr/>
            </p:nvSpPr>
            <p:spPr>
              <a:xfrm>
                <a:off x="5374653" y="2902526"/>
                <a:ext cx="3194581" cy="526473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3475 w 20582"/>
                  <a:gd name="connsiteY0" fmla="*/ 0 h 21600"/>
                  <a:gd name="connsiteX1" fmla="*/ 18125 w 20582"/>
                  <a:gd name="connsiteY1" fmla="*/ 0 h 21600"/>
                  <a:gd name="connsiteX2" fmla="*/ 20582 w 20582"/>
                  <a:gd name="connsiteY2" fmla="*/ 9663 h 21600"/>
                  <a:gd name="connsiteX3" fmla="*/ 18125 w 20582"/>
                  <a:gd name="connsiteY3" fmla="*/ 21600 h 21600"/>
                  <a:gd name="connsiteX4" fmla="*/ 3475 w 20582"/>
                  <a:gd name="connsiteY4" fmla="*/ 21600 h 21600"/>
                  <a:gd name="connsiteX5" fmla="*/ 0 w 20582"/>
                  <a:gd name="connsiteY5" fmla="*/ 10800 h 21600"/>
                  <a:gd name="connsiteX6" fmla="*/ 3475 w 20582"/>
                  <a:gd name="connsiteY6" fmla="*/ 0 h 21600"/>
                  <a:gd name="connsiteX0" fmla="*/ 2796 w 19903"/>
                  <a:gd name="connsiteY0" fmla="*/ 0 h 21600"/>
                  <a:gd name="connsiteX1" fmla="*/ 17446 w 19903"/>
                  <a:gd name="connsiteY1" fmla="*/ 0 h 21600"/>
                  <a:gd name="connsiteX2" fmla="*/ 19903 w 19903"/>
                  <a:gd name="connsiteY2" fmla="*/ 9663 h 21600"/>
                  <a:gd name="connsiteX3" fmla="*/ 17446 w 19903"/>
                  <a:gd name="connsiteY3" fmla="*/ 21600 h 21600"/>
                  <a:gd name="connsiteX4" fmla="*/ 2796 w 19903"/>
                  <a:gd name="connsiteY4" fmla="*/ 21600 h 21600"/>
                  <a:gd name="connsiteX5" fmla="*/ 0 w 19903"/>
                  <a:gd name="connsiteY5" fmla="*/ 11368 h 21600"/>
                  <a:gd name="connsiteX6" fmla="*/ 2796 w 19903"/>
                  <a:gd name="connsiteY6" fmla="*/ 0 h 21600"/>
                  <a:gd name="connsiteX0" fmla="*/ 2457 w 19564"/>
                  <a:gd name="connsiteY0" fmla="*/ 0 h 21600"/>
                  <a:gd name="connsiteX1" fmla="*/ 17107 w 19564"/>
                  <a:gd name="connsiteY1" fmla="*/ 0 h 21600"/>
                  <a:gd name="connsiteX2" fmla="*/ 19564 w 19564"/>
                  <a:gd name="connsiteY2" fmla="*/ 9663 h 21600"/>
                  <a:gd name="connsiteX3" fmla="*/ 17107 w 19564"/>
                  <a:gd name="connsiteY3" fmla="*/ 21600 h 21600"/>
                  <a:gd name="connsiteX4" fmla="*/ 2457 w 19564"/>
                  <a:gd name="connsiteY4" fmla="*/ 21600 h 21600"/>
                  <a:gd name="connsiteX5" fmla="*/ 0 w 19564"/>
                  <a:gd name="connsiteY5" fmla="*/ 11368 h 21600"/>
                  <a:gd name="connsiteX6" fmla="*/ 2457 w 19564"/>
                  <a:gd name="connsiteY6" fmla="*/ 0 h 21600"/>
                  <a:gd name="connsiteX0" fmla="*/ 2457 w 19564"/>
                  <a:gd name="connsiteY0" fmla="*/ 0 h 21600"/>
                  <a:gd name="connsiteX1" fmla="*/ 17107 w 19564"/>
                  <a:gd name="connsiteY1" fmla="*/ 0 h 21600"/>
                  <a:gd name="connsiteX2" fmla="*/ 19564 w 19564"/>
                  <a:gd name="connsiteY2" fmla="*/ 9663 h 21600"/>
                  <a:gd name="connsiteX3" fmla="*/ 17107 w 19564"/>
                  <a:gd name="connsiteY3" fmla="*/ 21600 h 21600"/>
                  <a:gd name="connsiteX4" fmla="*/ 2457 w 19564"/>
                  <a:gd name="connsiteY4" fmla="*/ 21600 h 21600"/>
                  <a:gd name="connsiteX5" fmla="*/ 0 w 19564"/>
                  <a:gd name="connsiteY5" fmla="*/ 10231 h 21600"/>
                  <a:gd name="connsiteX6" fmla="*/ 2457 w 19564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64" h="21600">
                    <a:moveTo>
                      <a:pt x="2457" y="0"/>
                    </a:moveTo>
                    <a:lnTo>
                      <a:pt x="17107" y="0"/>
                    </a:lnTo>
                    <a:cubicBezTo>
                      <a:pt x="19026" y="0"/>
                      <a:pt x="19564" y="3698"/>
                      <a:pt x="19564" y="9663"/>
                    </a:cubicBezTo>
                    <a:cubicBezTo>
                      <a:pt x="19564" y="15628"/>
                      <a:pt x="19026" y="21600"/>
                      <a:pt x="17107" y="21600"/>
                    </a:cubicBezTo>
                    <a:lnTo>
                      <a:pt x="2457" y="21600"/>
                    </a:lnTo>
                    <a:cubicBezTo>
                      <a:pt x="538" y="21600"/>
                      <a:pt x="0" y="16196"/>
                      <a:pt x="0" y="10231"/>
                    </a:cubicBezTo>
                    <a:cubicBezTo>
                      <a:pt x="0" y="4266"/>
                      <a:pt x="538" y="0"/>
                      <a:pt x="2457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ภาพที่ ๑.๑๗ เสือกินกวางเป็นอาหาร</a:t>
                </a:r>
              </a:p>
            </p:txBody>
          </p:sp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F9DB5E77-0F88-4C38-A416-25D95E6A14AE}"/>
                </a:ext>
              </a:extLst>
            </p:cNvPr>
            <p:cNvSpPr/>
            <p:nvPr/>
          </p:nvSpPr>
          <p:spPr>
            <a:xfrm>
              <a:off x="5307161" y="2894019"/>
              <a:ext cx="3308525" cy="5349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</a:rPr>
                <a:t>เสือกินกวางเป็นอาหาร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C6F5D9A-74DC-429C-9C74-E4709DDED56A}"/>
              </a:ext>
            </a:extLst>
          </p:cNvPr>
          <p:cNvGrpSpPr/>
          <p:nvPr/>
        </p:nvGrpSpPr>
        <p:grpSpPr>
          <a:xfrm>
            <a:off x="-836388" y="2763078"/>
            <a:ext cx="5408388" cy="4094922"/>
            <a:chOff x="-836388" y="2763078"/>
            <a:chExt cx="5408388" cy="40949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C001FA7-772B-48CF-A7FA-A5BE780DC59C}"/>
                </a:ext>
              </a:extLst>
            </p:cNvPr>
            <p:cNvGrpSpPr/>
            <p:nvPr/>
          </p:nvGrpSpPr>
          <p:grpSpPr>
            <a:xfrm>
              <a:off x="-836388" y="2763078"/>
              <a:ext cx="5408388" cy="4094922"/>
              <a:chOff x="-836388" y="2763078"/>
              <a:chExt cx="5408388" cy="409492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D42FD413-C132-4076-972D-4690BB735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36388" y="2763078"/>
                <a:ext cx="5408388" cy="4094922"/>
              </a:xfrm>
              <a:prstGeom prst="rect">
                <a:avLst/>
              </a:prstGeom>
            </p:spPr>
          </p:pic>
          <p:sp>
            <p:nvSpPr>
              <p:cNvPr id="2" name="Flowchart: Terminator 1">
                <a:extLst>
                  <a:ext uri="{FF2B5EF4-FFF2-40B4-BE49-F238E27FC236}">
                    <a16:creationId xmlns:a16="http://schemas.microsoft.com/office/drawing/2014/main" xmlns="" id="{DF017B54-9592-4184-A557-037F1F280387}"/>
                  </a:ext>
                </a:extLst>
              </p:cNvPr>
              <p:cNvSpPr/>
              <p:nvPr/>
            </p:nvSpPr>
            <p:spPr>
              <a:xfrm>
                <a:off x="688710" y="2902527"/>
                <a:ext cx="3194581" cy="526473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3475 w 20582"/>
                  <a:gd name="connsiteY0" fmla="*/ 0 h 21600"/>
                  <a:gd name="connsiteX1" fmla="*/ 18125 w 20582"/>
                  <a:gd name="connsiteY1" fmla="*/ 0 h 21600"/>
                  <a:gd name="connsiteX2" fmla="*/ 20582 w 20582"/>
                  <a:gd name="connsiteY2" fmla="*/ 9663 h 21600"/>
                  <a:gd name="connsiteX3" fmla="*/ 18125 w 20582"/>
                  <a:gd name="connsiteY3" fmla="*/ 21600 h 21600"/>
                  <a:gd name="connsiteX4" fmla="*/ 3475 w 20582"/>
                  <a:gd name="connsiteY4" fmla="*/ 21600 h 21600"/>
                  <a:gd name="connsiteX5" fmla="*/ 0 w 20582"/>
                  <a:gd name="connsiteY5" fmla="*/ 10800 h 21600"/>
                  <a:gd name="connsiteX6" fmla="*/ 3475 w 20582"/>
                  <a:gd name="connsiteY6" fmla="*/ 0 h 21600"/>
                  <a:gd name="connsiteX0" fmla="*/ 2796 w 19903"/>
                  <a:gd name="connsiteY0" fmla="*/ 0 h 21600"/>
                  <a:gd name="connsiteX1" fmla="*/ 17446 w 19903"/>
                  <a:gd name="connsiteY1" fmla="*/ 0 h 21600"/>
                  <a:gd name="connsiteX2" fmla="*/ 19903 w 19903"/>
                  <a:gd name="connsiteY2" fmla="*/ 9663 h 21600"/>
                  <a:gd name="connsiteX3" fmla="*/ 17446 w 19903"/>
                  <a:gd name="connsiteY3" fmla="*/ 21600 h 21600"/>
                  <a:gd name="connsiteX4" fmla="*/ 2796 w 19903"/>
                  <a:gd name="connsiteY4" fmla="*/ 21600 h 21600"/>
                  <a:gd name="connsiteX5" fmla="*/ 0 w 19903"/>
                  <a:gd name="connsiteY5" fmla="*/ 11368 h 21600"/>
                  <a:gd name="connsiteX6" fmla="*/ 2796 w 19903"/>
                  <a:gd name="connsiteY6" fmla="*/ 0 h 21600"/>
                  <a:gd name="connsiteX0" fmla="*/ 2457 w 19564"/>
                  <a:gd name="connsiteY0" fmla="*/ 0 h 21600"/>
                  <a:gd name="connsiteX1" fmla="*/ 17107 w 19564"/>
                  <a:gd name="connsiteY1" fmla="*/ 0 h 21600"/>
                  <a:gd name="connsiteX2" fmla="*/ 19564 w 19564"/>
                  <a:gd name="connsiteY2" fmla="*/ 9663 h 21600"/>
                  <a:gd name="connsiteX3" fmla="*/ 17107 w 19564"/>
                  <a:gd name="connsiteY3" fmla="*/ 21600 h 21600"/>
                  <a:gd name="connsiteX4" fmla="*/ 2457 w 19564"/>
                  <a:gd name="connsiteY4" fmla="*/ 21600 h 21600"/>
                  <a:gd name="connsiteX5" fmla="*/ 0 w 19564"/>
                  <a:gd name="connsiteY5" fmla="*/ 11368 h 21600"/>
                  <a:gd name="connsiteX6" fmla="*/ 2457 w 19564"/>
                  <a:gd name="connsiteY6" fmla="*/ 0 h 21600"/>
                  <a:gd name="connsiteX0" fmla="*/ 2457 w 19564"/>
                  <a:gd name="connsiteY0" fmla="*/ 0 h 21600"/>
                  <a:gd name="connsiteX1" fmla="*/ 17107 w 19564"/>
                  <a:gd name="connsiteY1" fmla="*/ 0 h 21600"/>
                  <a:gd name="connsiteX2" fmla="*/ 19564 w 19564"/>
                  <a:gd name="connsiteY2" fmla="*/ 9663 h 21600"/>
                  <a:gd name="connsiteX3" fmla="*/ 17107 w 19564"/>
                  <a:gd name="connsiteY3" fmla="*/ 21600 h 21600"/>
                  <a:gd name="connsiteX4" fmla="*/ 2457 w 19564"/>
                  <a:gd name="connsiteY4" fmla="*/ 21600 h 21600"/>
                  <a:gd name="connsiteX5" fmla="*/ 0 w 19564"/>
                  <a:gd name="connsiteY5" fmla="*/ 10231 h 21600"/>
                  <a:gd name="connsiteX6" fmla="*/ 2457 w 19564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64" h="21600">
                    <a:moveTo>
                      <a:pt x="2457" y="0"/>
                    </a:moveTo>
                    <a:lnTo>
                      <a:pt x="17107" y="0"/>
                    </a:lnTo>
                    <a:cubicBezTo>
                      <a:pt x="19026" y="0"/>
                      <a:pt x="19564" y="3698"/>
                      <a:pt x="19564" y="9663"/>
                    </a:cubicBezTo>
                    <a:cubicBezTo>
                      <a:pt x="19564" y="15628"/>
                      <a:pt x="19026" y="21600"/>
                      <a:pt x="17107" y="21600"/>
                    </a:cubicBezTo>
                    <a:lnTo>
                      <a:pt x="2457" y="21600"/>
                    </a:lnTo>
                    <a:cubicBezTo>
                      <a:pt x="538" y="21600"/>
                      <a:pt x="0" y="16196"/>
                      <a:pt x="0" y="10231"/>
                    </a:cubicBezTo>
                    <a:cubicBezTo>
                      <a:pt x="0" y="4266"/>
                      <a:pt x="538" y="0"/>
                      <a:pt x="2457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ภาพที่ ๑.๑๖ กวางกินหญ้าเป็นอาหาร</a:t>
                </a:r>
              </a:p>
            </p:txBody>
          </p:sp>
        </p:grp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9070495-8A36-4742-8E45-47C360E29E4A}"/>
                </a:ext>
              </a:extLst>
            </p:cNvPr>
            <p:cNvSpPr/>
            <p:nvPr/>
          </p:nvSpPr>
          <p:spPr>
            <a:xfrm>
              <a:off x="631738" y="2894019"/>
              <a:ext cx="3308525" cy="5349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</a:rPr>
                <a:t>กวางกินหญ้าเป็นอาหาร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Google Shape;55;p4">
            <a:extLst>
              <a:ext uri="{FF2B5EF4-FFF2-40B4-BE49-F238E27FC236}">
                <a16:creationId xmlns:a16="http://schemas.microsoft.com/office/drawing/2014/main" xmlns="" id="{1D1834AF-1ADC-4F7E-A4BB-1AE965BAA3EC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4B005127-4B16-4B25-8671-BD6CB10B6240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732D1CE-3DCD-472B-95E6-80464C20CBA7}"/>
              </a:ext>
            </a:extLst>
          </p:cNvPr>
          <p:cNvGrpSpPr/>
          <p:nvPr/>
        </p:nvGrpSpPr>
        <p:grpSpPr>
          <a:xfrm>
            <a:off x="0" y="-4875352"/>
            <a:ext cx="9144000" cy="7638430"/>
            <a:chOff x="0" y="-4875352"/>
            <a:chExt cx="9144000" cy="76384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F430B22-E12A-4D12-9BC7-9F9D1CEBC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875352"/>
              <a:ext cx="9144000" cy="763843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9220D5DD-9E30-4962-9EA9-AE653D84248E}"/>
                </a:ext>
              </a:extLst>
            </p:cNvPr>
            <p:cNvSpPr/>
            <p:nvPr/>
          </p:nvSpPr>
          <p:spPr>
            <a:xfrm>
              <a:off x="2191009" y="2048467"/>
              <a:ext cx="4904735" cy="5349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dirty="0">
                  <a:solidFill>
                    <a:schemeClr val="tx1"/>
                  </a:solidFill>
                </a:rPr>
                <a:t>ต้นหญ้าดูดน้ำและธาตุอาหารจากดินเป็นอาหาร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กลุ่ม 11">
            <a:extLst>
              <a:ext uri="{FF2B5EF4-FFF2-40B4-BE49-F238E27FC236}">
                <a16:creationId xmlns:a16="http://schemas.microsoft.com/office/drawing/2014/main" xmlns="" id="{99BC5E93-50F2-4B1D-9470-140D87C752CD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1" name="สี่เหลี่ยมผืนผ้า 12">
              <a:extLst>
                <a:ext uri="{FF2B5EF4-FFF2-40B4-BE49-F238E27FC236}">
                  <a16:creationId xmlns:a16="http://schemas.microsoft.com/office/drawing/2014/main" xmlns="" id="{800FA740-449D-445A-A56E-0507F18570B7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2" name="รูปภาพ 13">
              <a:extLst>
                <a:ext uri="{FF2B5EF4-FFF2-40B4-BE49-F238E27FC236}">
                  <a16:creationId xmlns:a16="http://schemas.microsoft.com/office/drawing/2014/main" xmlns="" id="{91874515-9C71-4BD7-914F-2A461C731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3" name="วงรี 14">
              <a:extLst>
                <a:ext uri="{FF2B5EF4-FFF2-40B4-BE49-F238E27FC236}">
                  <a16:creationId xmlns:a16="http://schemas.microsoft.com/office/drawing/2014/main" xmlns="" id="{0985F592-2C6D-4ECE-820A-98729A623F64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74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y2mate.com - pop_sound_effect_3hPVv6boahw">
            <a:hlinkClick r:id="" action="ppaction://media"/>
            <a:extLst>
              <a:ext uri="{FF2B5EF4-FFF2-40B4-BE49-F238E27FC236}">
                <a16:creationId xmlns:a16="http://schemas.microsoft.com/office/drawing/2014/main" xmlns="" id="{659CD1EB-5C2D-4D06-A643-E6C2B9F270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4" end="9597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6773" y="3261277"/>
            <a:ext cx="609600" cy="609600"/>
          </a:xfrm>
          <a:prstGeom prst="rect">
            <a:avLst/>
          </a:prstGeom>
        </p:spPr>
      </p:pic>
      <p:pic>
        <p:nvPicPr>
          <p:cNvPr id="15" name="y2mate.com - pop_sound_effect_3hPVv6boahw">
            <a:hlinkClick r:id="" action="ppaction://media"/>
            <a:extLst>
              <a:ext uri="{FF2B5EF4-FFF2-40B4-BE49-F238E27FC236}">
                <a16:creationId xmlns:a16="http://schemas.microsoft.com/office/drawing/2014/main" xmlns="" id="{32C58BD1-5FD9-4188-8180-FADC6D0350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4" end="9597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8142" y="4739083"/>
            <a:ext cx="609600" cy="609600"/>
          </a:xfrm>
          <a:prstGeom prst="rect">
            <a:avLst/>
          </a:prstGeom>
        </p:spPr>
      </p:pic>
      <p:pic>
        <p:nvPicPr>
          <p:cNvPr id="17" name="y2mate.com - pop_sound_effect_3hPVv6boahw">
            <a:hlinkClick r:id="" action="ppaction://media"/>
            <a:extLst>
              <a:ext uri="{FF2B5EF4-FFF2-40B4-BE49-F238E27FC236}">
                <a16:creationId xmlns:a16="http://schemas.microsoft.com/office/drawing/2014/main" xmlns="" id="{A6134892-EF6C-4211-8F87-5057820283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4" end="9597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2746" y="1862888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24A340-35B0-4D5C-AC77-EC1A1985E969}"/>
              </a:ext>
            </a:extLst>
          </p:cNvPr>
          <p:cNvGrpSpPr/>
          <p:nvPr/>
        </p:nvGrpSpPr>
        <p:grpSpPr>
          <a:xfrm>
            <a:off x="2686079" y="134168"/>
            <a:ext cx="3771841" cy="1258957"/>
            <a:chOff x="2686079" y="134168"/>
            <a:chExt cx="3771841" cy="12589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6C24B1E-36A6-4D60-AF2D-3AD0C647F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079" y="134168"/>
              <a:ext cx="3771841" cy="12589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B737C17-4956-4C6D-BAE1-2CF32994D54B}"/>
                </a:ext>
              </a:extLst>
            </p:cNvPr>
            <p:cNvSpPr txBox="1"/>
            <p:nvPr/>
          </p:nvSpPr>
          <p:spPr>
            <a:xfrm>
              <a:off x="3631500" y="411608"/>
              <a:ext cx="2416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แหล่งที่อยู่ของสิ่งมีชีวิต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ED5E9E5-B34C-4BB8-8A3C-018BC588DF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84" r="62695" b="1"/>
          <a:stretch/>
        </p:blipFill>
        <p:spPr>
          <a:xfrm>
            <a:off x="90894" y="984325"/>
            <a:ext cx="2472198" cy="2444674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364BE27-1FD5-44C6-B25D-0B2245D9F9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/>
          <a:stretch/>
        </p:blipFill>
        <p:spPr>
          <a:xfrm>
            <a:off x="6664412" y="2181914"/>
            <a:ext cx="2479588" cy="2494171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67C394E-8E4B-4056-9587-5DB718C00F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 r="62946" b="-386"/>
          <a:stretch/>
        </p:blipFill>
        <p:spPr>
          <a:xfrm>
            <a:off x="90894" y="3773904"/>
            <a:ext cx="2623842" cy="2552177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E744F8-8584-4612-9F65-10475B14A9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6"/>
          <a:stretch/>
        </p:blipFill>
        <p:spPr>
          <a:xfrm>
            <a:off x="2563091" y="934828"/>
            <a:ext cx="4154651" cy="2494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1440515-8CCC-4799-8D66-CB89502B63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079"/>
          <a:stretch/>
        </p:blipFill>
        <p:spPr>
          <a:xfrm>
            <a:off x="2456572" y="2181914"/>
            <a:ext cx="4207840" cy="2494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44A319-792B-4B0B-8484-2E70819B45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9" t="18305" b="15300"/>
          <a:stretch/>
        </p:blipFill>
        <p:spPr>
          <a:xfrm>
            <a:off x="2811439" y="4217788"/>
            <a:ext cx="4360669" cy="17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56CC30-1958-4CA0-AE33-CBAAF58B9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65"/>
          <a:stretch/>
        </p:blipFill>
        <p:spPr>
          <a:xfrm>
            <a:off x="127394" y="-209522"/>
            <a:ext cx="2494091" cy="44104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1FAE74E-CCBF-4A97-BF41-D11A290276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4"/>
          <a:stretch/>
        </p:blipFill>
        <p:spPr>
          <a:xfrm>
            <a:off x="6319695" y="3336235"/>
            <a:ext cx="2428517" cy="37746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6AC1485-8366-4A18-BB6C-AE078C04F75E}"/>
              </a:ext>
            </a:extLst>
          </p:cNvPr>
          <p:cNvGrpSpPr/>
          <p:nvPr/>
        </p:nvGrpSpPr>
        <p:grpSpPr>
          <a:xfrm>
            <a:off x="1192696" y="132283"/>
            <a:ext cx="7483408" cy="2733680"/>
            <a:chOff x="1192696" y="132283"/>
            <a:chExt cx="7483408" cy="27336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30104B3-2872-4A4D-91B5-2F4829A1D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72" b="89577" l="8204" r="92461">
                          <a14:foregroundMark x1="10421" y1="35831" x2="8204" y2="54723"/>
                          <a14:foregroundMark x1="8204" y1="54723" x2="8204" y2="55049"/>
                          <a14:foregroundMark x1="79393" y1="66864" x2="79157" y2="67427"/>
                          <a14:backgroundMark x1="78714" y1="35179" x2="72062" y2="21173"/>
                          <a14:backgroundMark x1="72062" y1="21173" x2="58537" y2="13029"/>
                          <a14:backgroundMark x1="26829" y1="11075" x2="11973" y2="19218"/>
                          <a14:backgroundMark x1="5765" y1="58632" x2="13082" y2="76873"/>
                          <a14:backgroundMark x1="13304" y1="77850" x2="15743" y2="85016"/>
                          <a14:backgroundMark x1="16630" y1="80782" x2="26164" y2="84691"/>
                          <a14:backgroundMark x1="25721" y1="82085" x2="31486" y2="84365"/>
                          <a14:backgroundMark x1="31042" y1="85016" x2="46341" y2="85342"/>
                          <a14:backgroundMark x1="45455" y1="85342" x2="59202" y2="85342"/>
                          <a14:backgroundMark x1="59867" y1="85993" x2="68514" y2="83388"/>
                          <a14:backgroundMark x1="71619" y1="85668" x2="75166" y2="85668"/>
                          <a14:backgroundMark x1="74501" y1="73941" x2="74501" y2="73941"/>
                          <a14:backgroundMark x1="70953" y1="78176" x2="70953" y2="78176"/>
                          <a14:backgroundMark x1="73836" y1="80456" x2="73836" y2="80456"/>
                          <a14:backgroundMark x1="73614" y1="79479" x2="73614" y2="79479"/>
                          <a14:backgroundMark x1="74279" y1="80782" x2="74279" y2="80782"/>
                          <a14:backgroundMark x1="12417" y1="20521" x2="6208" y2="30293"/>
                          <a14:backgroundMark x1="6208" y1="30293" x2="5322" y2="41694"/>
                          <a14:backgroundMark x1="78271" y1="35179" x2="80044" y2="54723"/>
                          <a14:backgroundMark x1="80044" y1="54723" x2="79157" y2="58958"/>
                          <a14:backgroundMark x1="77862" y1="66377" x2="76940" y2="72638"/>
                          <a14:backgroundMark x1="80534" y1="68543" x2="79601" y2="73616"/>
                          <a14:backgroundMark x1="81493" y1="63330" x2="81442" y2="63606"/>
                          <a14:backgroundMark x1="77605" y1="74267" x2="83814" y2="80130"/>
                          <a14:backgroundMark x1="86696" y1="80456" x2="93792" y2="81107"/>
                          <a14:backgroundMark x1="75831" y1="79479" x2="75831" y2="79479"/>
                          <a14:backgroundMark x1="78936" y1="88274" x2="93348" y2="88274"/>
                          <a14:backgroundMark x1="80931" y1="59935" x2="80710" y2="61238"/>
                          <a14:backgroundMark x1="78271" y1="69381" x2="81153" y2="60912"/>
                          <a14:backgroundMark x1="82262" y1="62541" x2="80044" y2="67427"/>
                          <a14:backgroundMark x1="80931" y1="59283" x2="79601" y2="64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92696" y="132283"/>
              <a:ext cx="7483408" cy="27336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4AB639-130E-48D2-A17B-6C2568071946}"/>
                </a:ext>
              </a:extLst>
            </p:cNvPr>
            <p:cNvSpPr txBox="1"/>
            <p:nvPr/>
          </p:nvSpPr>
          <p:spPr>
            <a:xfrm>
              <a:off x="2992956" y="763729"/>
              <a:ext cx="49583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ป่าไม้เป็นแหล่งที่อยู่ของสิ่งมีชีวิต สิ่งมีชีวิตทั้งพืชและสัตว์หลายชนิดอาศัยอยู่ในป่าเป็นจำนวนมาก โดยต่างมีความสัมพันธ์ซึ่งกันและกัน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6214732-9DD1-4333-A617-58AF21DA8DF2}"/>
              </a:ext>
            </a:extLst>
          </p:cNvPr>
          <p:cNvGrpSpPr/>
          <p:nvPr/>
        </p:nvGrpSpPr>
        <p:grpSpPr>
          <a:xfrm>
            <a:off x="-291548" y="3790122"/>
            <a:ext cx="7639766" cy="2531165"/>
            <a:chOff x="-291548" y="3790122"/>
            <a:chExt cx="7639766" cy="25311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15A6E8D-F6EA-496E-87A7-6B6B32712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91548" y="3790122"/>
              <a:ext cx="7639766" cy="25311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68485D2-A2F5-4DA2-AAC0-7AC5D28CBB98}"/>
                </a:ext>
              </a:extLst>
            </p:cNvPr>
            <p:cNvSpPr txBox="1"/>
            <p:nvPr/>
          </p:nvSpPr>
          <p:spPr>
            <a:xfrm>
              <a:off x="1034862" y="4363206"/>
              <a:ext cx="49869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การตัดไม้ทำลายป่า เป็นสาเหตุที่ทำให้สิ่งมีชีวิตไม่สามารถดำรงชีวิตอยู่ได้ ดังนั้น เราต้องช่วยกันรักษาป่าไม้ เพื่อทำให้สิ่งมีชีวิตดำรงอยู่ได้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917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7AD84D5-351D-483F-A10B-08F79057F7EB}"/>
              </a:ext>
            </a:extLst>
          </p:cNvPr>
          <p:cNvGrpSpPr/>
          <p:nvPr/>
        </p:nvGrpSpPr>
        <p:grpSpPr>
          <a:xfrm>
            <a:off x="300034" y="129306"/>
            <a:ext cx="8543931" cy="2851183"/>
            <a:chOff x="300034" y="129306"/>
            <a:chExt cx="8543931" cy="2851183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xmlns="" id="{CB001C24-B95D-405B-9A89-FC60FCCF4E87}"/>
                </a:ext>
              </a:extLst>
            </p:cNvPr>
            <p:cNvSpPr/>
            <p:nvPr/>
          </p:nvSpPr>
          <p:spPr>
            <a:xfrm>
              <a:off x="300034" y="129306"/>
              <a:ext cx="8543931" cy="2851183"/>
            </a:xfrm>
            <a:prstGeom prst="round2Diag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4C1121A-66FB-4CF7-81FE-388FF5002DB6}"/>
                </a:ext>
              </a:extLst>
            </p:cNvPr>
            <p:cNvSpPr txBox="1"/>
            <p:nvPr/>
          </p:nvSpPr>
          <p:spPr>
            <a:xfrm>
              <a:off x="565010" y="302833"/>
              <a:ext cx="827895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สิ่งมีชีวิตต้องมีการสืบพันธุ์ เพื่อดำรงเผ่าพันธุ์ สัตว์ที่อาศัยอยู่ในน้ำใช้แหล่งน้ำเป็นแหล่งสืบพันธุ์ สัตว์น้ำที่ออกลูกเป็นตัวหรือเป็นไข่ในน้ำ อาศัยต้นไม้น้ำ สาหร่าย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และแนวปะการังเป็นที่หลบภัย เลี้ยงดูลูกอ่อน และลูกอ่อนก็จะเจริญเติบโตและอาศัย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อยู่ในน้ำ พืชน้ำก็เช่นเดียวกันจะอาศัยแหล่งน้ำเป็นแหล่งที่อยู่ในการสืบพันธุ์ เช่น ผักตบชวาจะแตกต้นอ่อนในน้ำ ส่วนสัตว์และพืชที่อาศัยอยู่บนบกก็จะอาศัยดิน ป่าไม้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ทุ่งหญ้า เป็นแหล่งสืบพันธุ์ หลบภัย และเลี้ยงดูลูกอ่อนจนเจริญเติบโต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52BB85-0843-4C41-A42E-7E4E72659B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t="2705" r="2493" b="2416"/>
          <a:stretch/>
        </p:blipFill>
        <p:spPr>
          <a:xfrm>
            <a:off x="4704487" y="3080369"/>
            <a:ext cx="3373393" cy="29419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9AF02FC-8C30-4005-864D-7C43BE7A0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4" y="2887723"/>
            <a:ext cx="3588010" cy="33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1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F6FAC4-BF99-43D0-AC88-DAB587A13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t="2705" r="2493" b="2416"/>
          <a:stretch/>
        </p:blipFill>
        <p:spPr>
          <a:xfrm>
            <a:off x="4691236" y="145626"/>
            <a:ext cx="4187721" cy="3652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D888AC-3CCF-4748-AE51-25F5154DE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9" y="-92768"/>
            <a:ext cx="4440051" cy="41174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FFD341B-DCEA-4A75-A99C-46D5DD37B978}"/>
              </a:ext>
            </a:extLst>
          </p:cNvPr>
          <p:cNvGrpSpPr/>
          <p:nvPr/>
        </p:nvGrpSpPr>
        <p:grpSpPr>
          <a:xfrm>
            <a:off x="723934" y="5409628"/>
            <a:ext cx="7885912" cy="689223"/>
            <a:chOff x="723934" y="5409628"/>
            <a:chExt cx="7885912" cy="689223"/>
          </a:xfrm>
        </p:grpSpPr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xmlns="" id="{8D0CA78A-52BC-4F9E-84B6-BA519568CAAA}"/>
                </a:ext>
              </a:extLst>
            </p:cNvPr>
            <p:cNvSpPr/>
            <p:nvPr/>
          </p:nvSpPr>
          <p:spPr>
            <a:xfrm>
              <a:off x="723934" y="5409628"/>
              <a:ext cx="7822975" cy="689223"/>
            </a:xfrm>
            <a:prstGeom prst="round2DiagRect">
              <a:avLst>
                <a:gd name="adj1" fmla="val 16667"/>
                <a:gd name="adj2" fmla="val 465"/>
              </a:avLst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10920F5-AA4B-4144-BEA7-49893E915D46}"/>
                </a:ext>
              </a:extLst>
            </p:cNvPr>
            <p:cNvSpPr txBox="1"/>
            <p:nvPr/>
          </p:nvSpPr>
          <p:spPr>
            <a:xfrm>
              <a:off x="786871" y="5549929"/>
              <a:ext cx="78229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นอกจากนี้ สิ่งมีชีวิตยังต้องการอากาศเพื่อหายใจ ถ้าขาดอากาศ พืชและสัตว์จะตาย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E09740-22BA-4FC0-9458-0EC07BA5EE34}"/>
              </a:ext>
            </a:extLst>
          </p:cNvPr>
          <p:cNvSpPr txBox="1"/>
          <p:nvPr/>
        </p:nvSpPr>
        <p:spPr>
          <a:xfrm>
            <a:off x="5589" y="4012104"/>
            <a:ext cx="4692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ภาพที่ ๑.๑๘ ปลาหางนกยูงออกลูกเป็นตัวในน้ำ </a:t>
            </a:r>
          </a:p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อาศัยสาหร่ายเป็นที่หลบภัย และเลี้ยงดูลูกอ่อน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2FD03CA-F24F-455C-A1F7-7E74A19B4BB3}"/>
              </a:ext>
            </a:extLst>
          </p:cNvPr>
          <p:cNvSpPr txBox="1"/>
          <p:nvPr/>
        </p:nvSpPr>
        <p:spPr>
          <a:xfrm>
            <a:off x="4635422" y="4024633"/>
            <a:ext cx="4502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ภาพที่ ๑.๑๙ นกเงือกอาศัยในโพรงที่เป็นลำต้นของต้นไม้ในป่าเป็นที่อยู่อาศัย หลบภัย </a:t>
            </a:r>
          </a:p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และเลี้ยงดูลูกอ่อน</a:t>
            </a:r>
          </a:p>
        </p:txBody>
      </p:sp>
    </p:spTree>
    <p:extLst>
      <p:ext uri="{BB962C8B-B14F-4D97-AF65-F5344CB8AC3E}">
        <p14:creationId xmlns:p14="http://schemas.microsoft.com/office/powerpoint/2010/main" val="2740266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76FE2C-BF71-44AB-95B3-51FB8FBC5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4" y="159314"/>
            <a:ext cx="2370884" cy="3180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EB67A2-623B-4B1F-B692-C0BEAB759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10" y="3935307"/>
            <a:ext cx="3208331" cy="33103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433008-5AE9-476C-B77A-4F013AF68C3E}"/>
              </a:ext>
            </a:extLst>
          </p:cNvPr>
          <p:cNvGrpSpPr/>
          <p:nvPr/>
        </p:nvGrpSpPr>
        <p:grpSpPr>
          <a:xfrm>
            <a:off x="1046920" y="0"/>
            <a:ext cx="8229601" cy="2922694"/>
            <a:chOff x="1046920" y="0"/>
            <a:chExt cx="8229601" cy="29226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37E7E60-AFCF-413B-91EA-E823AECAA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72" b="89577" l="8204" r="92461">
                          <a14:foregroundMark x1="10421" y1="35831" x2="8204" y2="54723"/>
                          <a14:foregroundMark x1="8204" y1="54723" x2="8204" y2="55049"/>
                          <a14:foregroundMark x1="79393" y1="66864" x2="79157" y2="67427"/>
                          <a14:backgroundMark x1="78714" y1="35179" x2="72062" y2="21173"/>
                          <a14:backgroundMark x1="72062" y1="21173" x2="58537" y2="13029"/>
                          <a14:backgroundMark x1="26829" y1="11075" x2="11973" y2="19218"/>
                          <a14:backgroundMark x1="5765" y1="58632" x2="13082" y2="76873"/>
                          <a14:backgroundMark x1="13304" y1="77850" x2="15743" y2="85016"/>
                          <a14:backgroundMark x1="16630" y1="80782" x2="26164" y2="84691"/>
                          <a14:backgroundMark x1="25721" y1="82085" x2="31486" y2="84365"/>
                          <a14:backgroundMark x1="31042" y1="85016" x2="46341" y2="85342"/>
                          <a14:backgroundMark x1="45455" y1="85342" x2="59202" y2="85342"/>
                          <a14:backgroundMark x1="59867" y1="85993" x2="68514" y2="83388"/>
                          <a14:backgroundMark x1="71619" y1="85668" x2="75166" y2="85668"/>
                          <a14:backgroundMark x1="74501" y1="73941" x2="74501" y2="73941"/>
                          <a14:backgroundMark x1="70953" y1="78176" x2="70953" y2="78176"/>
                          <a14:backgroundMark x1="73836" y1="80456" x2="73836" y2="80456"/>
                          <a14:backgroundMark x1="73614" y1="79479" x2="73614" y2="79479"/>
                          <a14:backgroundMark x1="74279" y1="80782" x2="74279" y2="80782"/>
                          <a14:backgroundMark x1="12417" y1="20521" x2="6208" y2="30293"/>
                          <a14:backgroundMark x1="6208" y1="30293" x2="5322" y2="41694"/>
                          <a14:backgroundMark x1="78271" y1="35179" x2="80044" y2="54723"/>
                          <a14:backgroundMark x1="80044" y1="54723" x2="79157" y2="58958"/>
                          <a14:backgroundMark x1="77862" y1="66377" x2="76940" y2="72638"/>
                          <a14:backgroundMark x1="80534" y1="68543" x2="79601" y2="73616"/>
                          <a14:backgroundMark x1="81493" y1="63330" x2="81442" y2="63606"/>
                          <a14:backgroundMark x1="77605" y1="74267" x2="83814" y2="80130"/>
                          <a14:backgroundMark x1="86696" y1="80456" x2="93792" y2="81107"/>
                          <a14:backgroundMark x1="75831" y1="79479" x2="75831" y2="79479"/>
                          <a14:backgroundMark x1="78936" y1="88274" x2="93348" y2="88274"/>
                          <a14:backgroundMark x1="80931" y1="59935" x2="80710" y2="61238"/>
                          <a14:backgroundMark x1="78271" y1="69381" x2="81153" y2="60912"/>
                          <a14:backgroundMark x1="82262" y1="62541" x2="80044" y2="67427"/>
                          <a14:backgroundMark x1="80931" y1="59283" x2="79601" y2="64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6920" y="0"/>
              <a:ext cx="8229601" cy="292269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412DCC4-2963-49CE-9EA9-87F5172739BD}"/>
                </a:ext>
              </a:extLst>
            </p:cNvPr>
            <p:cNvSpPr txBox="1"/>
            <p:nvPr/>
          </p:nvSpPr>
          <p:spPr>
            <a:xfrm>
              <a:off x="3083095" y="768849"/>
              <a:ext cx="58087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พืชทุกชนิดต้องการแก๊สคาร์บอนไดออกไซด์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ในการสังเคราะห์ด้วยแสง และแก๊สออกซิเจนสำหรับหายใจ พืชหายใจตลอดเวลาทั้งกลางวันและกลางคืน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B19F6C-BEAC-434D-825B-093B152C0D70}"/>
              </a:ext>
            </a:extLst>
          </p:cNvPr>
          <p:cNvGrpSpPr/>
          <p:nvPr/>
        </p:nvGrpSpPr>
        <p:grpSpPr>
          <a:xfrm>
            <a:off x="0" y="3340130"/>
            <a:ext cx="6972242" cy="2548264"/>
            <a:chOff x="0" y="3340130"/>
            <a:chExt cx="6972242" cy="25482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5E003BBC-A767-4983-ACFC-8C96BC859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0130"/>
              <a:ext cx="6972242" cy="25482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085B3D3-F388-4E94-8F6F-BBE3BB545113}"/>
                </a:ext>
              </a:extLst>
            </p:cNvPr>
            <p:cNvSpPr txBox="1"/>
            <p:nvPr/>
          </p:nvSpPr>
          <p:spPr>
            <a:xfrm>
              <a:off x="1046920" y="4063404"/>
              <a:ext cx="468109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สัตว์ทุกชนิดต้องการแก๊สออกซิเจน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ซึ่งเป็นส่วนประกอบของอากาศเพื่อการดำรงชีวิต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00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F1D6BE2-446E-4304-BAD7-EFDD6005BE3D}"/>
              </a:ext>
            </a:extLst>
          </p:cNvPr>
          <p:cNvGrpSpPr/>
          <p:nvPr/>
        </p:nvGrpSpPr>
        <p:grpSpPr>
          <a:xfrm>
            <a:off x="374374" y="157624"/>
            <a:ext cx="5098773" cy="634690"/>
            <a:chOff x="69514" y="2923485"/>
            <a:chExt cx="5098773" cy="634690"/>
          </a:xfrm>
        </p:grpSpPr>
        <p:sp>
          <p:nvSpPr>
            <p:cNvPr id="10" name="Flowchart: Terminator 9">
              <a:extLst>
                <a:ext uri="{FF2B5EF4-FFF2-40B4-BE49-F238E27FC236}">
                  <a16:creationId xmlns:a16="http://schemas.microsoft.com/office/drawing/2014/main" xmlns="" id="{E2252873-660D-471C-B566-A659A449A300}"/>
                </a:ext>
              </a:extLst>
            </p:cNvPr>
            <p:cNvSpPr/>
            <p:nvPr/>
          </p:nvSpPr>
          <p:spPr>
            <a:xfrm>
              <a:off x="69514" y="2923485"/>
              <a:ext cx="4992756" cy="634690"/>
            </a:xfrm>
            <a:prstGeom prst="flowChartTerminator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D6B9375-29E2-41A2-A4F2-68DCCDA8A571}"/>
                </a:ext>
              </a:extLst>
            </p:cNvPr>
            <p:cNvSpPr txBox="1"/>
            <p:nvPr/>
          </p:nvSpPr>
          <p:spPr>
            <a:xfrm>
              <a:off x="175530" y="3007802"/>
              <a:ext cx="49927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๒.๒ ความสัมพันธ์ระหว่างสิ่งมีชีวิตกับสิ่งมีชีวิต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F8A68C-3993-4463-B524-D686437792E2}"/>
              </a:ext>
            </a:extLst>
          </p:cNvPr>
          <p:cNvSpPr txBox="1"/>
          <p:nvPr/>
        </p:nvSpPr>
        <p:spPr>
          <a:xfrm>
            <a:off x="821152" y="900165"/>
            <a:ext cx="4099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สิ่งมีชีวิตมีความสัมพันธ์กันในลักษณะ ดังนี้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24E64FF-1219-42C1-A2BB-E8F78C60B825}"/>
              </a:ext>
            </a:extLst>
          </p:cNvPr>
          <p:cNvGrpSpPr/>
          <p:nvPr/>
        </p:nvGrpSpPr>
        <p:grpSpPr>
          <a:xfrm>
            <a:off x="374374" y="1374645"/>
            <a:ext cx="8685860" cy="1843103"/>
            <a:chOff x="374374" y="1374645"/>
            <a:chExt cx="8685860" cy="184310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518D7E9D-0191-48C7-BB70-2A0C67922863}"/>
                </a:ext>
              </a:extLst>
            </p:cNvPr>
            <p:cNvSpPr/>
            <p:nvPr/>
          </p:nvSpPr>
          <p:spPr>
            <a:xfrm>
              <a:off x="374374" y="1374645"/>
              <a:ext cx="8685860" cy="1794363"/>
            </a:xfrm>
            <a:prstGeom prst="round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A3934E0-2084-45C4-AAF2-F03B0440857B}"/>
                </a:ext>
              </a:extLst>
            </p:cNvPr>
            <p:cNvSpPr txBox="1"/>
            <p:nvPr/>
          </p:nvSpPr>
          <p:spPr>
            <a:xfrm>
              <a:off x="480389" y="1401866"/>
              <a:ext cx="857984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thaiNumPeriod"/>
              </a:pPr>
              <a:r>
                <a:rPr lang="th-TH" sz="28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ภาวะการได้ประโยชน์ร่วมกัน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เป็นความสัมพันธ์ที่สิ่งมีชีวิตต่างได้รับประโยชน์กันทั้ง ๒ ฝ่าย เช่น ผีเสื้อกับดอกไม้ ผีเสื้อดูดน้ำหวานจากเกสรดอกไม้ ส่วนดอกไม้ก็อาศัยผีเสื้อช่วยผสมเกสรดอกไม้ นกเอี้ยงกับควาย นกเอี้ยงจับแมลงบนหลังควายกินเป็นอาหาร ส่วนควายก็ไม่ถูกแมลงรบกวน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11E079E-390B-43F9-9D3C-331AECB8FC1F}"/>
              </a:ext>
            </a:extLst>
          </p:cNvPr>
          <p:cNvGrpSpPr/>
          <p:nvPr/>
        </p:nvGrpSpPr>
        <p:grpSpPr>
          <a:xfrm>
            <a:off x="480391" y="3127764"/>
            <a:ext cx="4091609" cy="3158607"/>
            <a:chOff x="480391" y="3127764"/>
            <a:chExt cx="4091609" cy="31586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8FE0E52-5699-467A-BF3D-7FC473533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91" y="3127764"/>
              <a:ext cx="4091609" cy="269694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5A52228-9F8F-4F45-B3AA-0F9D7DF49C4D}"/>
                </a:ext>
              </a:extLst>
            </p:cNvPr>
            <p:cNvSpPr txBox="1"/>
            <p:nvPr/>
          </p:nvSpPr>
          <p:spPr>
            <a:xfrm>
              <a:off x="1823118" y="5824706"/>
              <a:ext cx="1406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ผีเสื้อกับดอกไม้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CB6DBD2-428F-4548-8BE0-13B78F0FA291}"/>
              </a:ext>
            </a:extLst>
          </p:cNvPr>
          <p:cNvGrpSpPr/>
          <p:nvPr/>
        </p:nvGrpSpPr>
        <p:grpSpPr>
          <a:xfrm>
            <a:off x="4767295" y="3124367"/>
            <a:ext cx="4097644" cy="3206646"/>
            <a:chOff x="4767295" y="3124367"/>
            <a:chExt cx="4097644" cy="320664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AD5E93C-BD6E-4CFA-A87C-73CEC2F2A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295" y="3124367"/>
              <a:ext cx="4097644" cy="274498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DAF86E6-7799-4714-963F-BC6C7D1512E8}"/>
                </a:ext>
              </a:extLst>
            </p:cNvPr>
            <p:cNvSpPr txBox="1"/>
            <p:nvPr/>
          </p:nvSpPr>
          <p:spPr>
            <a:xfrm>
              <a:off x="6063347" y="5869348"/>
              <a:ext cx="15055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นกเอี้ยงกับควาย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103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E6833E-0BC2-415F-AD23-55DCC0F7A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86" y="-322468"/>
            <a:ext cx="7034631" cy="6507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5E226A-6157-4A16-9130-85DD33A9A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7" t="1739" b="79903"/>
          <a:stretch/>
        </p:blipFill>
        <p:spPr>
          <a:xfrm>
            <a:off x="6188765" y="0"/>
            <a:ext cx="2955235" cy="180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5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4C1EA2A-4E15-484B-9B7C-901CF4BE385D}"/>
              </a:ext>
            </a:extLst>
          </p:cNvPr>
          <p:cNvGrpSpPr/>
          <p:nvPr/>
        </p:nvGrpSpPr>
        <p:grpSpPr>
          <a:xfrm>
            <a:off x="229070" y="304970"/>
            <a:ext cx="8685860" cy="1843103"/>
            <a:chOff x="374374" y="1374645"/>
            <a:chExt cx="8685860" cy="184310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129FB14A-09E1-49A6-A238-D8008FBC62C7}"/>
                </a:ext>
              </a:extLst>
            </p:cNvPr>
            <p:cNvSpPr/>
            <p:nvPr/>
          </p:nvSpPr>
          <p:spPr>
            <a:xfrm>
              <a:off x="374374" y="1374645"/>
              <a:ext cx="8685860" cy="1794363"/>
            </a:xfrm>
            <a:prstGeom prst="round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F0B2792-E367-4436-B0B5-CCA2C8BF771F}"/>
                </a:ext>
              </a:extLst>
            </p:cNvPr>
            <p:cNvSpPr txBox="1"/>
            <p:nvPr/>
          </p:nvSpPr>
          <p:spPr>
            <a:xfrm>
              <a:off x="480389" y="1401866"/>
              <a:ext cx="857984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cs"/>
                <a:buAutoNum type="thaiNumPeriod" startAt="2"/>
              </a:pPr>
              <a:r>
                <a:rPr lang="th-TH" sz="28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ภาวะพึ่งพากัน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เป็นความสัมพันธ์ที่สิ่งมีชีวิตต้องอาศัยอยู่ร่วมกัน ไม่สามารถแยกจากกันได้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โดยต่างฝ่ายต่างได้ประโยชน์ เช่น รากับสาหร่าย โดยสาหร่ายสร้างอาหารได้เองโดยอาศัยความชื้นจากรา และราได้รับอาหารจากสาหร่าย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7F92CDB-629E-4723-8ED4-3031E0C40CEB}"/>
              </a:ext>
            </a:extLst>
          </p:cNvPr>
          <p:cNvGrpSpPr/>
          <p:nvPr/>
        </p:nvGrpSpPr>
        <p:grpSpPr>
          <a:xfrm>
            <a:off x="1949198" y="2192452"/>
            <a:ext cx="5245604" cy="3945299"/>
            <a:chOff x="1949198" y="2192452"/>
            <a:chExt cx="5245604" cy="39452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6F0AFA0-6DEC-41AD-A15B-A975B6515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198" y="2192452"/>
              <a:ext cx="5245604" cy="34836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E8D2557-CE14-4940-ABD2-DD002E612EE6}"/>
                </a:ext>
              </a:extLst>
            </p:cNvPr>
            <p:cNvSpPr txBox="1"/>
            <p:nvPr/>
          </p:nvSpPr>
          <p:spPr>
            <a:xfrm>
              <a:off x="3537101" y="5676086"/>
              <a:ext cx="2069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ไลเคน (ราและสาหร่าย)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72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E1068CC-01BA-4725-BCEC-6481A308A542}"/>
              </a:ext>
            </a:extLst>
          </p:cNvPr>
          <p:cNvGrpSpPr/>
          <p:nvPr/>
        </p:nvGrpSpPr>
        <p:grpSpPr>
          <a:xfrm>
            <a:off x="229070" y="304971"/>
            <a:ext cx="8685860" cy="2305708"/>
            <a:chOff x="374374" y="1374645"/>
            <a:chExt cx="8685860" cy="25177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5151A55E-42F8-458C-A9C4-64C3C5CE2656}"/>
                </a:ext>
              </a:extLst>
            </p:cNvPr>
            <p:cNvSpPr/>
            <p:nvPr/>
          </p:nvSpPr>
          <p:spPr>
            <a:xfrm>
              <a:off x="374374" y="1374645"/>
              <a:ext cx="8685860" cy="2517743"/>
            </a:xfrm>
            <a:prstGeom prst="round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37A3DBB-7CEE-4E59-8015-CC6EF035C674}"/>
                </a:ext>
              </a:extLst>
            </p:cNvPr>
            <p:cNvSpPr txBox="1"/>
            <p:nvPr/>
          </p:nvSpPr>
          <p:spPr>
            <a:xfrm>
              <a:off x="480389" y="1401866"/>
              <a:ext cx="8579845" cy="245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cs"/>
                <a:buAutoNum type="thaiNumPeriod" startAt="3"/>
              </a:pPr>
              <a:r>
                <a:rPr lang="th-TH" sz="28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ภาวะอิงอาศัย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เป็นความสัมพันธ์ที่สิ่งมีชีวิตฝ่ายหนึ่งได้รับประโยชน์ แต่อีกฝ่ายหนึ่งไม่ได้และไม่เสียประโยชน์ เช่น ฉลามกับเหาฉลาม โดยเหาฉลามจะอาศัยกินเศษอาหารจากฉลาม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แต่ฉลามจะไม่ได้ประโยชน์ และไม่เสียประโยชน์ เหาฉลาม คือ ปลาทะเลชนิดหนึ่ง มีอวัยวะที่ใช้สำหรับดูดติดกับสัตว์ทะเลที่อาศัยอยู่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835AAA2-3605-447D-8336-29EB2C408E3A}"/>
              </a:ext>
            </a:extLst>
          </p:cNvPr>
          <p:cNvGrpSpPr/>
          <p:nvPr/>
        </p:nvGrpSpPr>
        <p:grpSpPr>
          <a:xfrm>
            <a:off x="1885736" y="2635608"/>
            <a:ext cx="5372528" cy="3892492"/>
            <a:chOff x="1885736" y="2635608"/>
            <a:chExt cx="5372528" cy="38924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475AB6F-5AA3-40F0-A342-A180FCBBE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736" y="2635608"/>
              <a:ext cx="5372528" cy="352839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D151349-BAB1-4235-A32E-7343C9249E00}"/>
                </a:ext>
              </a:extLst>
            </p:cNvPr>
            <p:cNvSpPr txBox="1"/>
            <p:nvPr/>
          </p:nvSpPr>
          <p:spPr>
            <a:xfrm>
              <a:off x="3926775" y="6066435"/>
              <a:ext cx="1633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ฉลามกับเหาฉลาม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43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0CBADBC-2179-4754-BFFE-D472F313EF13}"/>
              </a:ext>
            </a:extLst>
          </p:cNvPr>
          <p:cNvGrpSpPr/>
          <p:nvPr/>
        </p:nvGrpSpPr>
        <p:grpSpPr>
          <a:xfrm>
            <a:off x="229070" y="304971"/>
            <a:ext cx="8685860" cy="1841881"/>
            <a:chOff x="374374" y="1374645"/>
            <a:chExt cx="8685860" cy="25177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46C0029-2C5B-44AE-9F6B-3E7CD8BE228C}"/>
                </a:ext>
              </a:extLst>
            </p:cNvPr>
            <p:cNvSpPr/>
            <p:nvPr/>
          </p:nvSpPr>
          <p:spPr>
            <a:xfrm>
              <a:off x="374374" y="1374645"/>
              <a:ext cx="8685860" cy="2517743"/>
            </a:xfrm>
            <a:prstGeom prst="round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D48F8F2-8327-4015-958C-FBBF345D5542}"/>
                </a:ext>
              </a:extLst>
            </p:cNvPr>
            <p:cNvSpPr txBox="1"/>
            <p:nvPr/>
          </p:nvSpPr>
          <p:spPr>
            <a:xfrm>
              <a:off x="480389" y="1401866"/>
              <a:ext cx="8579845" cy="248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cs"/>
                <a:buAutoNum type="thaiNumPeriod" startAt="4"/>
              </a:pPr>
              <a:r>
                <a:rPr lang="th-TH" sz="28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ภาวะล่าเหยื่อ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เป็นความสัมพันธ์ที่สิ่งมีชีวิตฝ่ายหนึ่งได้รับประโยชน์ แต่อีกฝ่ายหนึ่งเสียประโยชน์ ซึ่งผู้ที่ได้รับประโยชน์ เรียกว่า ผู้ล่า และผู้ที่เสียประโยชน์ เรียกว่า เหยื่อ เช่น สิงโตกับม้าลาย สิงโตจะเป็นผู้ล่าและม้าลายจะเป็นเหยื่อ กบกับแมลง กบจะเป็นผู้ล่าและแมลงจะเป็นเหยื่อ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0996FA8-72FC-4AEF-9CF0-377CAA8BC30B}"/>
              </a:ext>
            </a:extLst>
          </p:cNvPr>
          <p:cNvGrpSpPr/>
          <p:nvPr/>
        </p:nvGrpSpPr>
        <p:grpSpPr>
          <a:xfrm>
            <a:off x="171969" y="2166766"/>
            <a:ext cx="4401988" cy="3834307"/>
            <a:chOff x="171969" y="2166766"/>
            <a:chExt cx="4401988" cy="383430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67B7604-731C-4CAB-A692-AA48FD3F1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69" y="2166766"/>
              <a:ext cx="4401988" cy="33726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0FDF65B-8AE0-4457-B0CE-2F1BD03141EC}"/>
                </a:ext>
              </a:extLst>
            </p:cNvPr>
            <p:cNvSpPr txBox="1"/>
            <p:nvPr/>
          </p:nvSpPr>
          <p:spPr>
            <a:xfrm>
              <a:off x="1607731" y="5539408"/>
              <a:ext cx="1386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สิงโตกับม้าลาย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4BA3C73-C3E8-4B02-A4D2-34596B2438BF}"/>
              </a:ext>
            </a:extLst>
          </p:cNvPr>
          <p:cNvGrpSpPr/>
          <p:nvPr/>
        </p:nvGrpSpPr>
        <p:grpSpPr>
          <a:xfrm>
            <a:off x="4512942" y="2064154"/>
            <a:ext cx="4459089" cy="3936919"/>
            <a:chOff x="4512942" y="2064154"/>
            <a:chExt cx="4459089" cy="39369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A2A0586-E83C-4ED8-8CEC-12C254935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2942" y="2064154"/>
              <a:ext cx="4459089" cy="35778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5410ED5-84D6-48F6-A5E6-171731C8BD63}"/>
                </a:ext>
              </a:extLst>
            </p:cNvPr>
            <p:cNvSpPr txBox="1"/>
            <p:nvPr/>
          </p:nvSpPr>
          <p:spPr>
            <a:xfrm>
              <a:off x="6177267" y="5539408"/>
              <a:ext cx="1130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กบกับแมลง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57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E4C86CC-5AB8-437C-8F51-C97ADFA27D08}"/>
              </a:ext>
            </a:extLst>
          </p:cNvPr>
          <p:cNvGrpSpPr/>
          <p:nvPr/>
        </p:nvGrpSpPr>
        <p:grpSpPr>
          <a:xfrm>
            <a:off x="229070" y="304971"/>
            <a:ext cx="8685860" cy="2271217"/>
            <a:chOff x="374374" y="1374645"/>
            <a:chExt cx="8685860" cy="25288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33455C6E-D252-4428-ADC4-08DDE29A6FBD}"/>
                </a:ext>
              </a:extLst>
            </p:cNvPr>
            <p:cNvSpPr/>
            <p:nvPr/>
          </p:nvSpPr>
          <p:spPr>
            <a:xfrm>
              <a:off x="374374" y="1374645"/>
              <a:ext cx="8685860" cy="2517743"/>
            </a:xfrm>
            <a:prstGeom prst="round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1F1FEF7-9C10-45A1-82C3-4DCBF40B76D7}"/>
                </a:ext>
              </a:extLst>
            </p:cNvPr>
            <p:cNvSpPr txBox="1"/>
            <p:nvPr/>
          </p:nvSpPr>
          <p:spPr>
            <a:xfrm>
              <a:off x="480389" y="1401866"/>
              <a:ext cx="8579845" cy="250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cs"/>
                <a:buAutoNum type="thaiNumPeriod" startAt="5"/>
              </a:pPr>
              <a:r>
                <a:rPr lang="th-TH" sz="28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ภาวะปรสิต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เป็นความสัมพันธ์ที่สิ่งมีชีวิต ๒ ชนิด มาอยู่ร่วมกัน โดยสิ่งมีชีวิตชนิดหนึ่งไปอาศัยอยู่กับสิ่งมีชีวิตอีกชนิดหนึ่ง โดยผู้อาศัยเป็นผู้ได้ประโยชน์ และผู้ถูกอาศัยเป็นผู้เสียประโยชน์ เช่น กาฝากกับต้นไม้ กาฝากเป็นผู้ได้ประโยชน์ โดยดูดน้ำและธาตุอาหารจากต้นไม้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ส่วนต้นไม้เป็นผู้เสียประโยชน์ คือ สูญเสียน้ำ และธาตุอาหาร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C1CC828-55AE-420F-9EA4-09E2A33F7322}"/>
              </a:ext>
            </a:extLst>
          </p:cNvPr>
          <p:cNvGrpSpPr/>
          <p:nvPr/>
        </p:nvGrpSpPr>
        <p:grpSpPr>
          <a:xfrm>
            <a:off x="2422408" y="2590680"/>
            <a:ext cx="4405198" cy="3937901"/>
            <a:chOff x="2422408" y="2590680"/>
            <a:chExt cx="4405198" cy="39379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8D43CB2-15E9-41FA-8296-2C1CA4EE7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408" y="2590680"/>
              <a:ext cx="4405198" cy="354635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7B17C05-AE98-438A-8104-D2B451E9D0E6}"/>
                </a:ext>
              </a:extLst>
            </p:cNvPr>
            <p:cNvSpPr txBox="1"/>
            <p:nvPr/>
          </p:nvSpPr>
          <p:spPr>
            <a:xfrm>
              <a:off x="3908304" y="6066916"/>
              <a:ext cx="1433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กาฝากกับต้นไม้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6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C544C25E-4F22-4FE7-A468-ABFEB6946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93823" y="3429000"/>
            <a:ext cx="9731646" cy="20019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94AB8DD-7FE1-46A7-AE16-7B4EA9BD9954}"/>
              </a:ext>
            </a:extLst>
          </p:cNvPr>
          <p:cNvGrpSpPr/>
          <p:nvPr/>
        </p:nvGrpSpPr>
        <p:grpSpPr>
          <a:xfrm>
            <a:off x="374374" y="157624"/>
            <a:ext cx="1905001" cy="634690"/>
            <a:chOff x="69514" y="2923485"/>
            <a:chExt cx="1905001" cy="634690"/>
          </a:xfrm>
        </p:grpSpPr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xmlns="" id="{94681465-5528-4CF5-A4A1-DCA39AA2441E}"/>
                </a:ext>
              </a:extLst>
            </p:cNvPr>
            <p:cNvSpPr/>
            <p:nvPr/>
          </p:nvSpPr>
          <p:spPr>
            <a:xfrm>
              <a:off x="69514" y="2923485"/>
              <a:ext cx="1798984" cy="634690"/>
            </a:xfrm>
            <a:prstGeom prst="flowChartTerminator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B40871-822D-4822-8E39-7019F78542C6}"/>
                </a:ext>
              </a:extLst>
            </p:cNvPr>
            <p:cNvSpPr txBox="1"/>
            <p:nvPr/>
          </p:nvSpPr>
          <p:spPr>
            <a:xfrm>
              <a:off x="175531" y="3007802"/>
              <a:ext cx="179898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๒.๓ โซ่อาหาร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9F30C35-E34D-49EC-B0CE-22F8CC6D9415}"/>
              </a:ext>
            </a:extLst>
          </p:cNvPr>
          <p:cNvGrpSpPr/>
          <p:nvPr/>
        </p:nvGrpSpPr>
        <p:grpSpPr>
          <a:xfrm>
            <a:off x="374374" y="876630"/>
            <a:ext cx="8464826" cy="1922198"/>
            <a:chOff x="374374" y="1374645"/>
            <a:chExt cx="8685860" cy="219564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2FAC516-172B-4644-9949-A6D2822F7AF3}"/>
                </a:ext>
              </a:extLst>
            </p:cNvPr>
            <p:cNvSpPr/>
            <p:nvPr/>
          </p:nvSpPr>
          <p:spPr>
            <a:xfrm>
              <a:off x="374374" y="1374645"/>
              <a:ext cx="8685860" cy="1794363"/>
            </a:xfrm>
            <a:prstGeom prst="round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B8BC4F3-ECE5-43F6-8633-CBBA1DBD5156}"/>
                </a:ext>
              </a:extLst>
            </p:cNvPr>
            <p:cNvSpPr txBox="1"/>
            <p:nvPr/>
          </p:nvSpPr>
          <p:spPr>
            <a:xfrm>
              <a:off x="480389" y="1496086"/>
              <a:ext cx="8579845" cy="2074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พืชสร้างอาหารเองได้ อาหารที่พืชสร้างได้ คือ น้ำตาล โดยใช้ปัจจัยสำคัญ คือ แก๊สคาร์บอนไดออกไซด์จากอากาศ น้ำจากดิน แสงอาทิตย์ และคลอโรฟิลล์ซึ่งเป็นสาร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สีเขียวในพืช เรียกการสร้างอาหารว่า การสังเคราะห์ด้วยแสง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A6C5ACF-E11F-4833-B41A-C067AFAB6317}"/>
              </a:ext>
            </a:extLst>
          </p:cNvPr>
          <p:cNvSpPr/>
          <p:nvPr/>
        </p:nvSpPr>
        <p:spPr>
          <a:xfrm>
            <a:off x="374374" y="2945342"/>
            <a:ext cx="3650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ปัจจัยและผลการสังเคราะห์ด้วยแสง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FB51603-9C53-4396-8C80-1E5C76638433}"/>
              </a:ext>
            </a:extLst>
          </p:cNvPr>
          <p:cNvGrpSpPr/>
          <p:nvPr/>
        </p:nvGrpSpPr>
        <p:grpSpPr>
          <a:xfrm>
            <a:off x="3394529" y="3964106"/>
            <a:ext cx="1353223" cy="1099920"/>
            <a:chOff x="3394529" y="3964106"/>
            <a:chExt cx="1353223" cy="109992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B5BE7AEA-DEDF-4757-9C3A-53B59BFF65E3}"/>
                </a:ext>
              </a:extLst>
            </p:cNvPr>
            <p:cNvCxnSpPr>
              <a:cxnSpLocks/>
            </p:cNvCxnSpPr>
            <p:nvPr/>
          </p:nvCxnSpPr>
          <p:spPr>
            <a:xfrm>
              <a:off x="3394529" y="4476028"/>
              <a:ext cx="135322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312B06D-6FA6-4545-B5C1-98E756B29853}"/>
                </a:ext>
              </a:extLst>
            </p:cNvPr>
            <p:cNvSpPr txBox="1"/>
            <p:nvPr/>
          </p:nvSpPr>
          <p:spPr>
            <a:xfrm>
              <a:off x="3798726" y="3964106"/>
              <a:ext cx="561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แสง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A0C976D3-0DF2-43D4-972B-8B0E11FEBC16}"/>
                </a:ext>
              </a:extLst>
            </p:cNvPr>
            <p:cNvSpPr/>
            <p:nvPr/>
          </p:nvSpPr>
          <p:spPr>
            <a:xfrm>
              <a:off x="3453789" y="4540806"/>
              <a:ext cx="12346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คลอโรฟิลล์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2B967-AF16-4B68-AFAB-F718BE5D0B21}"/>
              </a:ext>
            </a:extLst>
          </p:cNvPr>
          <p:cNvGrpSpPr/>
          <p:nvPr/>
        </p:nvGrpSpPr>
        <p:grpSpPr>
          <a:xfrm>
            <a:off x="376423" y="4203559"/>
            <a:ext cx="2986715" cy="545377"/>
            <a:chOff x="376423" y="4203559"/>
            <a:chExt cx="2986715" cy="54537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61C88ECB-1DD4-4990-93B0-5CAD128EFFAE}"/>
                </a:ext>
              </a:extLst>
            </p:cNvPr>
            <p:cNvSpPr/>
            <p:nvPr/>
          </p:nvSpPr>
          <p:spPr>
            <a:xfrm>
              <a:off x="386649" y="4203559"/>
              <a:ext cx="2947775" cy="523220"/>
            </a:xfrm>
            <a:prstGeom prst="roundRect">
              <a:avLst/>
            </a:prstGeom>
            <a:solidFill>
              <a:srgbClr val="FFD99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6E230F7-437E-4C9A-948C-07B8A9BA349E}"/>
                </a:ext>
              </a:extLst>
            </p:cNvPr>
            <p:cNvSpPr/>
            <p:nvPr/>
          </p:nvSpPr>
          <p:spPr>
            <a:xfrm>
              <a:off x="376423" y="4225716"/>
              <a:ext cx="29867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แก๊สคาร์บอนไดออกไซด์ + น้ำ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845C2A-EED3-49CF-BB54-97DA1A03DBE9}"/>
              </a:ext>
            </a:extLst>
          </p:cNvPr>
          <p:cNvGrpSpPr/>
          <p:nvPr/>
        </p:nvGrpSpPr>
        <p:grpSpPr>
          <a:xfrm>
            <a:off x="4824401" y="4197732"/>
            <a:ext cx="3895967" cy="551204"/>
            <a:chOff x="4824401" y="4197732"/>
            <a:chExt cx="3895967" cy="55120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32575046-F24D-48B4-A7E4-0A229958FCCD}"/>
                </a:ext>
              </a:extLst>
            </p:cNvPr>
            <p:cNvSpPr/>
            <p:nvPr/>
          </p:nvSpPr>
          <p:spPr>
            <a:xfrm>
              <a:off x="4824401" y="4197732"/>
              <a:ext cx="3876382" cy="523220"/>
            </a:xfrm>
            <a:prstGeom prst="roundRect">
              <a:avLst/>
            </a:prstGeom>
            <a:solidFill>
              <a:srgbClr val="FFD99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65F3873-EB73-482D-A5E0-C9686DF94507}"/>
                </a:ext>
              </a:extLst>
            </p:cNvPr>
            <p:cNvSpPr/>
            <p:nvPr/>
          </p:nvSpPr>
          <p:spPr>
            <a:xfrm>
              <a:off x="4843986" y="4225716"/>
              <a:ext cx="38763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น้ำตาล (กลูโคส) + แก๊สออกซิเจน + น้ำ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9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E75C1E4-1BE4-433D-9825-5FA5D26460C0}"/>
              </a:ext>
            </a:extLst>
          </p:cNvPr>
          <p:cNvGrpSpPr/>
          <p:nvPr/>
        </p:nvGrpSpPr>
        <p:grpSpPr>
          <a:xfrm>
            <a:off x="339587" y="556594"/>
            <a:ext cx="8464826" cy="1783870"/>
            <a:chOff x="374374" y="1374645"/>
            <a:chExt cx="8685860" cy="197801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4227D40D-A743-4A2C-9211-E5FF15946F35}"/>
                </a:ext>
              </a:extLst>
            </p:cNvPr>
            <p:cNvSpPr/>
            <p:nvPr/>
          </p:nvSpPr>
          <p:spPr>
            <a:xfrm>
              <a:off x="374374" y="1374645"/>
              <a:ext cx="8685860" cy="1794363"/>
            </a:xfrm>
            <a:prstGeom prst="round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3EBDB4D-9725-4A4E-88E3-88625AFF5E22}"/>
                </a:ext>
              </a:extLst>
            </p:cNvPr>
            <p:cNvSpPr txBox="1"/>
            <p:nvPr/>
          </p:nvSpPr>
          <p:spPr>
            <a:xfrm>
              <a:off x="480389" y="1515517"/>
              <a:ext cx="8579845" cy="1837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   สัตว์สร้างอาหารเองไม่ได้ต้องอาศัยการกินพืชหรือกินสัตว์ หรือกินทั้งพืชและสัตว์ เราเรียกสัตว์ที่กินสัตว์อื่นว่า ผู้ล่า และเรียกสัตว์ที่ถูกกินว่า เหยื่อ สัตว์บางชนิดเป็นทั้งผู้ล่าและบางครั้งเป็นเหยื่อของสัตว์อื่น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67EE2F-60A4-4C13-B07D-E647AE557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75" y="3800247"/>
            <a:ext cx="1422657" cy="5471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D4EB409-79ED-4819-984A-D22BDAD90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22" y="3800247"/>
            <a:ext cx="1422655" cy="5471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C598A08-A068-4D94-AE49-188B3E7B384C}"/>
              </a:ext>
            </a:extLst>
          </p:cNvPr>
          <p:cNvGrpSpPr/>
          <p:nvPr/>
        </p:nvGrpSpPr>
        <p:grpSpPr>
          <a:xfrm>
            <a:off x="264570" y="2606394"/>
            <a:ext cx="1134105" cy="2673516"/>
            <a:chOff x="264570" y="2606394"/>
            <a:chExt cx="1134105" cy="26735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68604A0-D28C-4468-BA2A-AFFA5598A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70" y="2606394"/>
              <a:ext cx="1134105" cy="230509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C5C7141-C2EC-48FA-9255-A10059F96420}"/>
                </a:ext>
              </a:extLst>
            </p:cNvPr>
            <p:cNvSpPr txBox="1"/>
            <p:nvPr/>
          </p:nvSpPr>
          <p:spPr>
            <a:xfrm>
              <a:off x="408268" y="4818245"/>
              <a:ext cx="84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กระต่าย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B58004A-868C-4F3A-91B6-40012ED97CBF}"/>
              </a:ext>
            </a:extLst>
          </p:cNvPr>
          <p:cNvGrpSpPr/>
          <p:nvPr/>
        </p:nvGrpSpPr>
        <p:grpSpPr>
          <a:xfrm>
            <a:off x="5855550" y="2606394"/>
            <a:ext cx="3288450" cy="2673515"/>
            <a:chOff x="5855550" y="2606394"/>
            <a:chExt cx="3288450" cy="26735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C6C33A6-510B-45FC-B8A8-9B69A2EFC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550" y="2606394"/>
              <a:ext cx="3288450" cy="234226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FE412D8-1E77-4FA7-BDD2-078C9CF1347B}"/>
                </a:ext>
              </a:extLst>
            </p:cNvPr>
            <p:cNvSpPr txBox="1"/>
            <p:nvPr/>
          </p:nvSpPr>
          <p:spPr>
            <a:xfrm>
              <a:off x="7249766" y="4818244"/>
              <a:ext cx="712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เหยี่ยว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2F349A2-5FB5-4246-87B0-909FC7D54019}"/>
              </a:ext>
            </a:extLst>
          </p:cNvPr>
          <p:cNvGrpSpPr/>
          <p:nvPr/>
        </p:nvGrpSpPr>
        <p:grpSpPr>
          <a:xfrm>
            <a:off x="2163702" y="2606394"/>
            <a:ext cx="3584448" cy="2673515"/>
            <a:chOff x="2163702" y="2606394"/>
            <a:chExt cx="3584448" cy="26735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9A5CA24-5A54-4804-9502-6CBC74ECA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702" y="2606394"/>
              <a:ext cx="3584448" cy="234226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9143FB0-9780-4189-A126-E1AF0694DFE8}"/>
                </a:ext>
              </a:extLst>
            </p:cNvPr>
            <p:cNvSpPr txBox="1"/>
            <p:nvPr/>
          </p:nvSpPr>
          <p:spPr>
            <a:xfrm>
              <a:off x="3818709" y="4818244"/>
              <a:ext cx="2744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งู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884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4FCAFA-93F4-4863-BB47-969A33BF9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3"/>
          <a:stretch/>
        </p:blipFill>
        <p:spPr>
          <a:xfrm>
            <a:off x="6516757" y="251227"/>
            <a:ext cx="1911460" cy="33804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07D795B-711B-45E4-A216-8077A87A2956}"/>
              </a:ext>
            </a:extLst>
          </p:cNvPr>
          <p:cNvGrpSpPr/>
          <p:nvPr/>
        </p:nvGrpSpPr>
        <p:grpSpPr>
          <a:xfrm>
            <a:off x="-624483" y="-287490"/>
            <a:ext cx="8353699" cy="4333461"/>
            <a:chOff x="-624483" y="-287490"/>
            <a:chExt cx="8353699" cy="43334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79D7EDF-87EB-4341-9A22-EC13649C3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24483" y="-287490"/>
              <a:ext cx="8353699" cy="433346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5DCAF6B-2802-4665-BE6E-49906904AA7D}"/>
                </a:ext>
              </a:extLst>
            </p:cNvPr>
            <p:cNvSpPr/>
            <p:nvPr/>
          </p:nvSpPr>
          <p:spPr>
            <a:xfrm>
              <a:off x="815148" y="394639"/>
              <a:ext cx="5474435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ในระบบนิเวศต่าง ๆ สิ่งมีชีวิตที่สร้างอาหารได้เองจัดเป็นผู้ผลิต (</a:t>
              </a: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Producer)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ต้นหญ้า ต้นข้าว ใบไม้ ส่วนสิ่งมีชีวิตที่ไม่สามารถสร้างอาหารได้เองต้องกินสิ่งมีชีวิตอื่นเป็นอาหาร จัดเป็นผู้บริโภค (</a:t>
              </a: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Consumer)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หนอน นก งูเหยี่ยว ซึ่งมีทั้งผู้บริโภคพืช ผู้บริโภคสัตว์ และผู้บริโภคทั้งพืชและสัตว์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6DAE7B-0C49-4CDE-90EE-1EB542B47F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4"/>
          <a:stretch/>
        </p:blipFill>
        <p:spPr>
          <a:xfrm flipH="1">
            <a:off x="519205" y="3451351"/>
            <a:ext cx="2251388" cy="3429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861B90-44CC-4C02-B79A-A992B055B4ED}"/>
              </a:ext>
            </a:extLst>
          </p:cNvPr>
          <p:cNvGrpSpPr/>
          <p:nvPr/>
        </p:nvGrpSpPr>
        <p:grpSpPr>
          <a:xfrm>
            <a:off x="1843662" y="3433801"/>
            <a:ext cx="6863892" cy="2437670"/>
            <a:chOff x="1843662" y="3433801"/>
            <a:chExt cx="6863892" cy="24376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BA40F46-092C-459A-BBB3-9165ABDD2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72" b="89577" l="8204" r="92461">
                          <a14:foregroundMark x1="10421" y1="35831" x2="8204" y2="54723"/>
                          <a14:foregroundMark x1="8204" y1="54723" x2="8204" y2="55049"/>
                          <a14:foregroundMark x1="79393" y1="66864" x2="79157" y2="67427"/>
                          <a14:backgroundMark x1="78714" y1="35179" x2="72062" y2="21173"/>
                          <a14:backgroundMark x1="72062" y1="21173" x2="58537" y2="13029"/>
                          <a14:backgroundMark x1="26829" y1="11075" x2="11973" y2="19218"/>
                          <a14:backgroundMark x1="5765" y1="58632" x2="13082" y2="76873"/>
                          <a14:backgroundMark x1="13304" y1="77850" x2="15743" y2="85016"/>
                          <a14:backgroundMark x1="16630" y1="80782" x2="26164" y2="84691"/>
                          <a14:backgroundMark x1="25721" y1="82085" x2="31486" y2="84365"/>
                          <a14:backgroundMark x1="31042" y1="85016" x2="46341" y2="85342"/>
                          <a14:backgroundMark x1="45455" y1="85342" x2="59202" y2="85342"/>
                          <a14:backgroundMark x1="59867" y1="85993" x2="68514" y2="83388"/>
                          <a14:backgroundMark x1="71619" y1="85668" x2="75166" y2="85668"/>
                          <a14:backgroundMark x1="74501" y1="73941" x2="74501" y2="73941"/>
                          <a14:backgroundMark x1="70953" y1="78176" x2="70953" y2="78176"/>
                          <a14:backgroundMark x1="73836" y1="80456" x2="73836" y2="80456"/>
                          <a14:backgroundMark x1="73614" y1="79479" x2="73614" y2="79479"/>
                          <a14:backgroundMark x1="74279" y1="80782" x2="74279" y2="80782"/>
                          <a14:backgroundMark x1="12417" y1="20521" x2="6208" y2="30293"/>
                          <a14:backgroundMark x1="6208" y1="30293" x2="5322" y2="41694"/>
                          <a14:backgroundMark x1="78271" y1="35179" x2="80044" y2="54723"/>
                          <a14:backgroundMark x1="80044" y1="54723" x2="79157" y2="58958"/>
                          <a14:backgroundMark x1="77862" y1="66377" x2="76940" y2="72638"/>
                          <a14:backgroundMark x1="80534" y1="68543" x2="79601" y2="73616"/>
                          <a14:backgroundMark x1="81493" y1="63330" x2="81442" y2="63606"/>
                          <a14:backgroundMark x1="77605" y1="74267" x2="83814" y2="80130"/>
                          <a14:backgroundMark x1="86696" y1="80456" x2="93792" y2="81107"/>
                          <a14:backgroundMark x1="75831" y1="79479" x2="75831" y2="79479"/>
                          <a14:backgroundMark x1="78936" y1="88274" x2="93348" y2="88274"/>
                          <a14:backgroundMark x1="80931" y1="59935" x2="80710" y2="61238"/>
                          <a14:backgroundMark x1="78271" y1="69381" x2="81153" y2="60912"/>
                          <a14:backgroundMark x1="82262" y1="62541" x2="80044" y2="67427"/>
                          <a14:backgroundMark x1="80931" y1="59283" x2="79601" y2="64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43662" y="3433801"/>
              <a:ext cx="6863892" cy="243767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0D0A109-1D69-46EC-98BB-6AFAA4321560}"/>
                </a:ext>
              </a:extLst>
            </p:cNvPr>
            <p:cNvSpPr/>
            <p:nvPr/>
          </p:nvSpPr>
          <p:spPr>
            <a:xfrm>
              <a:off x="3469594" y="4208493"/>
              <a:ext cx="495862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ความสัมพันธ์ของโซ่อาหารหลาย ๆ โซ่อาหาร มารวมกันเรียกว่า </a:t>
              </a: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สายใยอาหาร</a:t>
              </a:r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8" name="กลุ่ม 11">
            <a:extLst>
              <a:ext uri="{FF2B5EF4-FFF2-40B4-BE49-F238E27FC236}">
                <a16:creationId xmlns:a16="http://schemas.microsoft.com/office/drawing/2014/main" xmlns="" id="{9E3CA00A-7176-42B4-B2A4-53A7916DCAEF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9" name="สี่เหลี่ยมผืนผ้า 12">
              <a:extLst>
                <a:ext uri="{FF2B5EF4-FFF2-40B4-BE49-F238E27FC236}">
                  <a16:creationId xmlns:a16="http://schemas.microsoft.com/office/drawing/2014/main" xmlns="" id="{08352731-7A3A-4003-A371-3A741B8ED4BD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0" name="รูปภาพ 13">
              <a:extLst>
                <a:ext uri="{FF2B5EF4-FFF2-40B4-BE49-F238E27FC236}">
                  <a16:creationId xmlns:a16="http://schemas.microsoft.com/office/drawing/2014/main" xmlns="" id="{72D65F85-65DF-4C4F-AE4C-3FEA2A584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1" name="วงรี 14">
              <a:extLst>
                <a:ext uri="{FF2B5EF4-FFF2-40B4-BE49-F238E27FC236}">
                  <a16:creationId xmlns:a16="http://schemas.microsoft.com/office/drawing/2014/main" xmlns="" id="{91DAB46E-A3D5-418D-B5A0-E28E6A7EC118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9C8CE6D-0B2F-445C-B4BF-64A3B2946ABC}"/>
              </a:ext>
            </a:extLst>
          </p:cNvPr>
          <p:cNvGrpSpPr/>
          <p:nvPr/>
        </p:nvGrpSpPr>
        <p:grpSpPr>
          <a:xfrm>
            <a:off x="994584" y="217675"/>
            <a:ext cx="7226703" cy="1270587"/>
            <a:chOff x="994584" y="217675"/>
            <a:chExt cx="7226703" cy="127058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9B620889-545B-476E-BE08-7787EFCDC4A0}"/>
                </a:ext>
              </a:extLst>
            </p:cNvPr>
            <p:cNvSpPr/>
            <p:nvPr/>
          </p:nvSpPr>
          <p:spPr>
            <a:xfrm>
              <a:off x="994584" y="217675"/>
              <a:ext cx="7174536" cy="1270587"/>
            </a:xfrm>
            <a:prstGeom prst="round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06F05D1-0B11-47D8-B712-133F8BD4C1C1}"/>
                </a:ext>
              </a:extLst>
            </p:cNvPr>
            <p:cNvSpPr/>
            <p:nvPr/>
          </p:nvSpPr>
          <p:spPr>
            <a:xfrm>
              <a:off x="1087520" y="371084"/>
              <a:ext cx="713376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สายใยอาหาร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ความสัมพันธ์ของโซ่อาหารหลาย ๆ โซ่อาหาร ในธรรมชาติโซ่อาหารจะสัมพันธ์กันอย่างซับซ้อนในรูปของสายใยอาหาร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9ADD0DC-C590-4745-8A3A-D005BC732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3" y="2292401"/>
            <a:ext cx="1266825" cy="828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8585BE0-3C4A-40D0-BED6-2B72C3036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4" y="2292400"/>
            <a:ext cx="1266825" cy="8286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6B34B17-ED72-4D61-87AB-A9245CA086D3}"/>
              </a:ext>
            </a:extLst>
          </p:cNvPr>
          <p:cNvGrpSpPr/>
          <p:nvPr/>
        </p:nvGrpSpPr>
        <p:grpSpPr>
          <a:xfrm>
            <a:off x="384312" y="1782383"/>
            <a:ext cx="2468779" cy="2108282"/>
            <a:chOff x="384312" y="1782383"/>
            <a:chExt cx="2468779" cy="21082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FBEA33F-AB65-47E4-B484-76F0E0AD2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12" y="1782383"/>
              <a:ext cx="2468779" cy="184871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403D369-914D-46D6-8F76-19CE6EA410EB}"/>
                </a:ext>
              </a:extLst>
            </p:cNvPr>
            <p:cNvSpPr txBox="1"/>
            <p:nvPr/>
          </p:nvSpPr>
          <p:spPr>
            <a:xfrm>
              <a:off x="1331603" y="3429000"/>
              <a:ext cx="574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หญ้า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C869AB-0923-4FCF-A1EC-2F5F708397ED}"/>
              </a:ext>
            </a:extLst>
          </p:cNvPr>
          <p:cNvGrpSpPr/>
          <p:nvPr/>
        </p:nvGrpSpPr>
        <p:grpSpPr>
          <a:xfrm>
            <a:off x="3691660" y="1686975"/>
            <a:ext cx="1760679" cy="2174953"/>
            <a:chOff x="3691660" y="1686975"/>
            <a:chExt cx="1760679" cy="217495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E2456D5-DC1A-42C8-9850-4F308798E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660" y="1686975"/>
              <a:ext cx="1760679" cy="18487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2F80227-323A-4E1D-A288-6637DFFEF096}"/>
                </a:ext>
              </a:extLst>
            </p:cNvPr>
            <p:cNvSpPr txBox="1"/>
            <p:nvPr/>
          </p:nvSpPr>
          <p:spPr>
            <a:xfrm>
              <a:off x="4148645" y="3400263"/>
              <a:ext cx="84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กระต่าย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F91C794-96B3-4A20-BF82-5B33D9407577}"/>
              </a:ext>
            </a:extLst>
          </p:cNvPr>
          <p:cNvGrpSpPr/>
          <p:nvPr/>
        </p:nvGrpSpPr>
        <p:grpSpPr>
          <a:xfrm>
            <a:off x="6290909" y="1779622"/>
            <a:ext cx="2468779" cy="2111042"/>
            <a:chOff x="6290909" y="1779622"/>
            <a:chExt cx="2468779" cy="21110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AE61C30-D7CF-463E-9FBE-87F0D8D32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909" y="1779622"/>
              <a:ext cx="2468779" cy="164937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2A6794B-8AB9-43FB-B9C2-51693F8FA0BD}"/>
                </a:ext>
              </a:extLst>
            </p:cNvPr>
            <p:cNvSpPr txBox="1"/>
            <p:nvPr/>
          </p:nvSpPr>
          <p:spPr>
            <a:xfrm>
              <a:off x="7339158" y="3428999"/>
              <a:ext cx="712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เหยี่ยว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3A04BEA-ACD6-4C1C-931D-DA6CAA4FA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68" y="4700187"/>
            <a:ext cx="1017570" cy="6656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DC1EE04-55FB-442E-9351-2D458A6F8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74" y="4704307"/>
            <a:ext cx="1017570" cy="6656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4D449CF-3269-437E-99C1-FA9313F7D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80" y="4742890"/>
            <a:ext cx="1017570" cy="6656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DDE8902-B25C-4D0F-9BBB-2C6E1FEFBE71}"/>
              </a:ext>
            </a:extLst>
          </p:cNvPr>
          <p:cNvGrpSpPr/>
          <p:nvPr/>
        </p:nvGrpSpPr>
        <p:grpSpPr>
          <a:xfrm>
            <a:off x="64324" y="4134401"/>
            <a:ext cx="2198900" cy="1890354"/>
            <a:chOff x="64324" y="4134401"/>
            <a:chExt cx="2198900" cy="18903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05722CF-6FDC-4A49-A646-4A637B902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24" y="4134401"/>
              <a:ext cx="2198900" cy="164661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E3321D68-CCC2-4674-B90B-06D9EE49ED72}"/>
                </a:ext>
              </a:extLst>
            </p:cNvPr>
            <p:cNvSpPr txBox="1"/>
            <p:nvPr/>
          </p:nvSpPr>
          <p:spPr>
            <a:xfrm>
              <a:off x="876676" y="5563090"/>
              <a:ext cx="574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หญ้า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AB6550F-CC09-4DA8-BC16-A7906D8467C9}"/>
              </a:ext>
            </a:extLst>
          </p:cNvPr>
          <p:cNvGrpSpPr/>
          <p:nvPr/>
        </p:nvGrpSpPr>
        <p:grpSpPr>
          <a:xfrm>
            <a:off x="2509839" y="4564591"/>
            <a:ext cx="1979791" cy="1447260"/>
            <a:chOff x="2509839" y="4564591"/>
            <a:chExt cx="1979791" cy="144726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6B354F0A-82BA-4BD8-9A65-3117CD007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39" y="4564591"/>
              <a:ext cx="1979791" cy="95483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079921F-8B7E-449C-99E9-19D528977F17}"/>
                </a:ext>
              </a:extLst>
            </p:cNvPr>
            <p:cNvSpPr txBox="1"/>
            <p:nvPr/>
          </p:nvSpPr>
          <p:spPr>
            <a:xfrm>
              <a:off x="3297160" y="5550186"/>
              <a:ext cx="788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ตั๊กแตน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9D0CA5F-B0B8-4E1F-9020-D19A539B6355}"/>
              </a:ext>
            </a:extLst>
          </p:cNvPr>
          <p:cNvGrpSpPr/>
          <p:nvPr/>
        </p:nvGrpSpPr>
        <p:grpSpPr>
          <a:xfrm>
            <a:off x="4941531" y="4442321"/>
            <a:ext cx="1760680" cy="1582434"/>
            <a:chOff x="4941531" y="4442321"/>
            <a:chExt cx="1760680" cy="158243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B2A73CA9-9CDA-424C-BCB8-46F53B0D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31" y="4442321"/>
              <a:ext cx="1760680" cy="119937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5BB265C-9396-4710-855C-5D7B80A91D75}"/>
                </a:ext>
              </a:extLst>
            </p:cNvPr>
            <p:cNvSpPr txBox="1"/>
            <p:nvPr/>
          </p:nvSpPr>
          <p:spPr>
            <a:xfrm>
              <a:off x="5604504" y="5563090"/>
              <a:ext cx="43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กบ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1C139DD-8918-455A-8068-CF8C6209C1F2}"/>
              </a:ext>
            </a:extLst>
          </p:cNvPr>
          <p:cNvGrpSpPr/>
          <p:nvPr/>
        </p:nvGrpSpPr>
        <p:grpSpPr>
          <a:xfrm>
            <a:off x="6964081" y="4236521"/>
            <a:ext cx="2131715" cy="1788234"/>
            <a:chOff x="6964081" y="4236521"/>
            <a:chExt cx="2131715" cy="178823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47E8CE4F-3C7E-46A2-9102-919AB8B31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081" y="4236521"/>
              <a:ext cx="2131715" cy="142418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8FF82464-2FAF-410B-9A43-1D5E514F48E8}"/>
                </a:ext>
              </a:extLst>
            </p:cNvPr>
            <p:cNvSpPr txBox="1"/>
            <p:nvPr/>
          </p:nvSpPr>
          <p:spPr>
            <a:xfrm>
              <a:off x="7759273" y="5563090"/>
              <a:ext cx="712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เหยี่ยว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45F80A4-6999-4402-9116-AD2ACDD6D3D9}"/>
              </a:ext>
            </a:extLst>
          </p:cNvPr>
          <p:cNvSpPr txBox="1"/>
          <p:nvPr/>
        </p:nvSpPr>
        <p:spPr>
          <a:xfrm>
            <a:off x="3730699" y="3813359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แผนภาพ โซ่อาหาร ๑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133E43C-9819-4C0F-AB1D-F62C14B07F45}"/>
              </a:ext>
            </a:extLst>
          </p:cNvPr>
          <p:cNvSpPr txBox="1"/>
          <p:nvPr/>
        </p:nvSpPr>
        <p:spPr>
          <a:xfrm>
            <a:off x="3730699" y="5937583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แผนภาพ โซ่อาหาร ๒</a:t>
            </a:r>
          </a:p>
        </p:txBody>
      </p:sp>
    </p:spTree>
    <p:extLst>
      <p:ext uri="{BB962C8B-B14F-4D97-AF65-F5344CB8AC3E}">
        <p14:creationId xmlns:p14="http://schemas.microsoft.com/office/powerpoint/2010/main" val="2982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73140E0-23D0-4D7F-B6E1-0FE241041D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39284FEF-4E80-43C0-BE4E-C15A62626F18}" type="slidenum">
              <a:rPr lang="th-TH" smtClean="0"/>
              <a:t>38</a:t>
            </a:fld>
            <a:endParaRPr lang="th-T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3D58C4D-1E6C-4437-AD11-E93DD8C72196}"/>
              </a:ext>
            </a:extLst>
          </p:cNvPr>
          <p:cNvGrpSpPr/>
          <p:nvPr/>
        </p:nvGrpSpPr>
        <p:grpSpPr>
          <a:xfrm>
            <a:off x="616670" y="257279"/>
            <a:ext cx="7864722" cy="790329"/>
            <a:chOff x="616670" y="257279"/>
            <a:chExt cx="7864722" cy="79032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EF98556C-23CD-4DEE-A342-2636CE420100}"/>
                </a:ext>
              </a:extLst>
            </p:cNvPr>
            <p:cNvSpPr/>
            <p:nvPr/>
          </p:nvSpPr>
          <p:spPr>
            <a:xfrm>
              <a:off x="616670" y="257279"/>
              <a:ext cx="7785651" cy="790329"/>
            </a:xfrm>
            <a:prstGeom prst="round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6260F6F-9C18-4713-BE11-F2AB1DA8A291}"/>
                </a:ext>
              </a:extLst>
            </p:cNvPr>
            <p:cNvSpPr/>
            <p:nvPr/>
          </p:nvSpPr>
          <p:spPr>
            <a:xfrm>
              <a:off x="695740" y="414250"/>
              <a:ext cx="77856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เมื่อนำโซ่อาหาร ๑ และ ๒ มาสัมพันธ์กัน สามารถเขียนเป็นสายใยอาหารได้ ดังนี้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CAC9C75-FE19-4DDE-865C-4A18DB1D1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27" y="2010820"/>
            <a:ext cx="986058" cy="750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D146D2C-72F8-41E5-A58B-852D11639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8019">
            <a:off x="6356275" y="4141332"/>
            <a:ext cx="986058" cy="7503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1579EF6-C1BC-49C5-9FFA-B1C45C256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4625">
            <a:off x="4019495" y="5382499"/>
            <a:ext cx="986058" cy="750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69AA67-B913-4435-9616-166939DA9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46">
            <a:off x="1693797" y="4184418"/>
            <a:ext cx="986058" cy="7503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6AEAAF3-D072-4E54-BBF1-96A5C1C9F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8534">
            <a:off x="2526914" y="1995731"/>
            <a:ext cx="986058" cy="750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39AC57-6311-4B1A-BFA7-0D303150C56C}"/>
              </a:ext>
            </a:extLst>
          </p:cNvPr>
          <p:cNvGrpSpPr/>
          <p:nvPr/>
        </p:nvGrpSpPr>
        <p:grpSpPr>
          <a:xfrm>
            <a:off x="4815413" y="4411803"/>
            <a:ext cx="1876526" cy="1708360"/>
            <a:chOff x="4815413" y="4411803"/>
            <a:chExt cx="1876526" cy="17083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E2CC9FC-8530-430A-9DEF-388E6ED2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413" y="4411803"/>
              <a:ext cx="1876526" cy="140521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9400D8B-56CE-4EAB-AD04-9ABB8BC8047E}"/>
                </a:ext>
              </a:extLst>
            </p:cNvPr>
            <p:cNvSpPr txBox="1"/>
            <p:nvPr/>
          </p:nvSpPr>
          <p:spPr>
            <a:xfrm>
              <a:off x="5473829" y="5658498"/>
              <a:ext cx="574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หญ้า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517249D-ADA5-4F87-80C4-A0EB720B8A52}"/>
              </a:ext>
            </a:extLst>
          </p:cNvPr>
          <p:cNvGrpSpPr/>
          <p:nvPr/>
        </p:nvGrpSpPr>
        <p:grpSpPr>
          <a:xfrm>
            <a:off x="6522553" y="2258263"/>
            <a:ext cx="1455255" cy="1892474"/>
            <a:chOff x="6522553" y="2258263"/>
            <a:chExt cx="1455255" cy="189247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0ABDE17-F50D-4972-90B8-9D44C98B7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22553" y="2258263"/>
              <a:ext cx="1455255" cy="152801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53E38B6-5F91-4EFE-885A-10D2396475CA}"/>
                </a:ext>
              </a:extLst>
            </p:cNvPr>
            <p:cNvSpPr txBox="1"/>
            <p:nvPr/>
          </p:nvSpPr>
          <p:spPr>
            <a:xfrm>
              <a:off x="6956485" y="3689072"/>
              <a:ext cx="84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กระต่าย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CAFCFC3-1C05-43A8-AB1D-D0E43F4E1C63}"/>
              </a:ext>
            </a:extLst>
          </p:cNvPr>
          <p:cNvGrpSpPr/>
          <p:nvPr/>
        </p:nvGrpSpPr>
        <p:grpSpPr>
          <a:xfrm>
            <a:off x="1281006" y="2596994"/>
            <a:ext cx="1840603" cy="1553743"/>
            <a:chOff x="1281006" y="2596994"/>
            <a:chExt cx="1840603" cy="155374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A91B461-2942-43E6-ABFF-488660AFB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06" y="2596994"/>
              <a:ext cx="1840603" cy="125381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F070CEC-5162-4E73-9399-288D6518E630}"/>
                </a:ext>
              </a:extLst>
            </p:cNvPr>
            <p:cNvSpPr txBox="1"/>
            <p:nvPr/>
          </p:nvSpPr>
          <p:spPr>
            <a:xfrm>
              <a:off x="1983940" y="3689072"/>
              <a:ext cx="43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กบ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D87E327-7EB7-4E53-8CB8-A53111F7A63A}"/>
              </a:ext>
            </a:extLst>
          </p:cNvPr>
          <p:cNvGrpSpPr/>
          <p:nvPr/>
        </p:nvGrpSpPr>
        <p:grpSpPr>
          <a:xfrm>
            <a:off x="2201308" y="4842844"/>
            <a:ext cx="1840603" cy="1277318"/>
            <a:chOff x="2201308" y="4842844"/>
            <a:chExt cx="1840603" cy="127731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41FC320-ACBC-4F98-8E90-ECB25154A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1308" y="4842844"/>
              <a:ext cx="1840603" cy="88770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DC98B78-9AEF-4A27-8D8A-BF0A663CE59E}"/>
                </a:ext>
              </a:extLst>
            </p:cNvPr>
            <p:cNvSpPr txBox="1"/>
            <p:nvPr/>
          </p:nvSpPr>
          <p:spPr>
            <a:xfrm>
              <a:off x="2727109" y="5658497"/>
              <a:ext cx="788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ตั๊กแตน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313E109-8BA4-4EEB-B661-4B5C54D71D09}"/>
              </a:ext>
            </a:extLst>
          </p:cNvPr>
          <p:cNvGrpSpPr/>
          <p:nvPr/>
        </p:nvGrpSpPr>
        <p:grpSpPr>
          <a:xfrm>
            <a:off x="3265317" y="1040985"/>
            <a:ext cx="2488359" cy="2085084"/>
            <a:chOff x="3265317" y="1040985"/>
            <a:chExt cx="2488359" cy="20850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B1C9487-7791-490B-A96F-CDCDB431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317" y="1040985"/>
              <a:ext cx="2488359" cy="166245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0A8B2CB-ED58-4D83-85C6-E40FECC2FCE6}"/>
                </a:ext>
              </a:extLst>
            </p:cNvPr>
            <p:cNvSpPr txBox="1"/>
            <p:nvPr/>
          </p:nvSpPr>
          <p:spPr>
            <a:xfrm>
              <a:off x="4275645" y="2664404"/>
              <a:ext cx="712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เหยี่ยว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7D9E7D4-548B-42CA-81EB-78C85B22B216}"/>
              </a:ext>
            </a:extLst>
          </p:cNvPr>
          <p:cNvSpPr txBox="1"/>
          <p:nvPr/>
        </p:nvSpPr>
        <p:spPr>
          <a:xfrm>
            <a:off x="3628206" y="6084560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แผนภาพ โซ่อาหาร ๓</a:t>
            </a:r>
          </a:p>
        </p:txBody>
      </p:sp>
    </p:spTree>
    <p:extLst>
      <p:ext uri="{BB962C8B-B14F-4D97-AF65-F5344CB8AC3E}">
        <p14:creationId xmlns:p14="http://schemas.microsoft.com/office/powerpoint/2010/main" val="46637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3EF382A-20D5-494F-8EBA-40C62C1FF7B5}"/>
              </a:ext>
            </a:extLst>
          </p:cNvPr>
          <p:cNvGrpSpPr/>
          <p:nvPr/>
        </p:nvGrpSpPr>
        <p:grpSpPr>
          <a:xfrm>
            <a:off x="516835" y="278400"/>
            <a:ext cx="8016894" cy="1941170"/>
            <a:chOff x="516835" y="278400"/>
            <a:chExt cx="8016894" cy="19411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62570786-3CC9-48C4-9DC8-B059C3078EC4}"/>
                </a:ext>
              </a:extLst>
            </p:cNvPr>
            <p:cNvSpPr/>
            <p:nvPr/>
          </p:nvSpPr>
          <p:spPr>
            <a:xfrm>
              <a:off x="516835" y="278400"/>
              <a:ext cx="8016894" cy="1941170"/>
            </a:xfrm>
            <a:prstGeom prst="round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11B0187-D23D-40D5-BDF2-EB40DC84CAC0}"/>
                </a:ext>
              </a:extLst>
            </p:cNvPr>
            <p:cNvSpPr/>
            <p:nvPr/>
          </p:nvSpPr>
          <p:spPr>
            <a:xfrm>
              <a:off x="610271" y="403688"/>
              <a:ext cx="776510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นอกจากผู้ผลิตและผู้บริโภคแล้ว ยังมีสิ่งมีชีวิตอีกกลุ่มหนึ่งทำหน้าที่ย่อยสลาย ซากสิ่งมีชีวิตที่ตายแล้ว เช่น ย่อยสลายสุนัขที่ตายแล้วเหลือซากกระดูก ย่อยสลาย ต้นไม้ที่ตายแล้วเหลือขอนไม้ผุ เรียกสิ่งมีชีวิตกลุ่มนี้ว่า ผู้สลายสารอินทรีย์ เช่น เห็ด รา จุลินทรีย์ต่าง ๆ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542E15-E547-45AC-98B9-A01D1CF636FD}"/>
              </a:ext>
            </a:extLst>
          </p:cNvPr>
          <p:cNvGrpSpPr/>
          <p:nvPr/>
        </p:nvGrpSpPr>
        <p:grpSpPr>
          <a:xfrm>
            <a:off x="1981198" y="2325946"/>
            <a:ext cx="5181601" cy="3816519"/>
            <a:chOff x="1981198" y="2325946"/>
            <a:chExt cx="5181601" cy="38165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71FE1F8-5E34-4D28-B14A-E2E4D3CA8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198" y="2325946"/>
              <a:ext cx="5181601" cy="335485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64FE762-27C4-4904-B188-F7047E51988D}"/>
                </a:ext>
              </a:extLst>
            </p:cNvPr>
            <p:cNvSpPr/>
            <p:nvPr/>
          </p:nvSpPr>
          <p:spPr>
            <a:xfrm>
              <a:off x="2769405" y="5680800"/>
              <a:ext cx="39485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ซากสัตว์ที่เน่าเปื่อยที่เกิดจากผู้สลายสารอินทรีย์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543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4B2936E-9E3E-4AC0-B5A1-408FE47C92C4}"/>
              </a:ext>
            </a:extLst>
          </p:cNvPr>
          <p:cNvGrpSpPr/>
          <p:nvPr/>
        </p:nvGrpSpPr>
        <p:grpSpPr>
          <a:xfrm>
            <a:off x="92765" y="108946"/>
            <a:ext cx="4479234" cy="936812"/>
            <a:chOff x="92765" y="108946"/>
            <a:chExt cx="4479234" cy="93681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BE0766E-3EE6-44A2-B331-2E14E8167852}"/>
                </a:ext>
              </a:extLst>
            </p:cNvPr>
            <p:cNvGrpSpPr/>
            <p:nvPr/>
          </p:nvGrpSpPr>
          <p:grpSpPr>
            <a:xfrm>
              <a:off x="92765" y="108946"/>
              <a:ext cx="4479234" cy="936812"/>
              <a:chOff x="5692588" y="1560606"/>
              <a:chExt cx="4479234" cy="93681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1AC615B4-C51D-462D-9CCA-112E2123A528}"/>
                  </a:ext>
                </a:extLst>
              </p:cNvPr>
              <p:cNvSpPr/>
              <p:nvPr/>
            </p:nvSpPr>
            <p:spPr>
              <a:xfrm>
                <a:off x="5800163" y="1625600"/>
                <a:ext cx="4371659" cy="806824"/>
              </a:xfrm>
              <a:prstGeom prst="roundRect">
                <a:avLst>
                  <a:gd name="adj" fmla="val 50000"/>
                </a:avLst>
              </a:pr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35A645F3-9885-45F6-9115-E99905A5DFD4}"/>
                  </a:ext>
                </a:extLst>
              </p:cNvPr>
              <p:cNvSpPr/>
              <p:nvPr/>
            </p:nvSpPr>
            <p:spPr>
              <a:xfrm>
                <a:off x="6279776" y="1780241"/>
                <a:ext cx="3744810" cy="49754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</a:t>
                </a:r>
                <a:endPara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8C59B55A-B814-4ADB-B738-9947F4A3D8EE}"/>
                  </a:ext>
                </a:extLst>
              </p:cNvPr>
              <p:cNvSpPr/>
              <p:nvPr/>
            </p:nvSpPr>
            <p:spPr>
              <a:xfrm>
                <a:off x="5692588" y="1560606"/>
                <a:ext cx="936812" cy="936812"/>
              </a:xfrm>
              <a:prstGeom prst="ellipse">
                <a:avLst/>
              </a:prstGeom>
              <a:solidFill>
                <a:srgbClr val="F1EF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1C21E119-AE0E-4444-A60C-96903C389C88}"/>
                  </a:ext>
                </a:extLst>
              </p:cNvPr>
              <p:cNvSpPr/>
              <p:nvPr/>
            </p:nvSpPr>
            <p:spPr>
              <a:xfrm>
                <a:off x="5692588" y="1625600"/>
                <a:ext cx="806824" cy="80682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 dirty="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14B26A5-1316-4448-86A5-BA3CF6C36624}"/>
                </a:ext>
              </a:extLst>
            </p:cNvPr>
            <p:cNvSpPr txBox="1"/>
            <p:nvPr/>
          </p:nvSpPr>
          <p:spPr>
            <a:xfrm>
              <a:off x="263581" y="14976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2A9F3D75-988F-456F-A3EB-CBB3DF6B584F}"/>
                </a:ext>
              </a:extLst>
            </p:cNvPr>
            <p:cNvSpPr/>
            <p:nvPr/>
          </p:nvSpPr>
          <p:spPr>
            <a:xfrm>
              <a:off x="1086682" y="327005"/>
              <a:ext cx="31983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การปรับตัวของสิ่งมีชีวิต</a:t>
              </a:r>
              <a:endParaRPr lang="th-TH" sz="36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7DABEDF-31DA-45E6-A639-C806A9C4E9ED}"/>
              </a:ext>
            </a:extLst>
          </p:cNvPr>
          <p:cNvGrpSpPr/>
          <p:nvPr/>
        </p:nvGrpSpPr>
        <p:grpSpPr>
          <a:xfrm>
            <a:off x="555462" y="1449404"/>
            <a:ext cx="8715436" cy="1000861"/>
            <a:chOff x="496177" y="1198823"/>
            <a:chExt cx="8715436" cy="1000861"/>
          </a:xfrm>
        </p:grpSpPr>
        <p:sp>
          <p:nvSpPr>
            <p:cNvPr id="16" name="Rectangle: Diagonal Corners Snipped 15">
              <a:extLst>
                <a:ext uri="{FF2B5EF4-FFF2-40B4-BE49-F238E27FC236}">
                  <a16:creationId xmlns:a16="http://schemas.microsoft.com/office/drawing/2014/main" xmlns="" id="{160764BF-144B-439C-B57E-E1FF946BC703}"/>
                </a:ext>
              </a:extLst>
            </p:cNvPr>
            <p:cNvSpPr/>
            <p:nvPr/>
          </p:nvSpPr>
          <p:spPr>
            <a:xfrm>
              <a:off x="496177" y="1198823"/>
              <a:ext cx="8341200" cy="984751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8C978CD-250F-4E68-80D9-F679F9A0EA28}"/>
                </a:ext>
              </a:extLst>
            </p:cNvPr>
            <p:cNvSpPr txBox="1"/>
            <p:nvPr/>
          </p:nvSpPr>
          <p:spPr>
            <a:xfrm>
              <a:off x="623075" y="1245577"/>
              <a:ext cx="8588538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สิ่งมีชีวิตประกอบด้วยพืชและสัตว์ สิ่งมีชีวิตสามารถดำรงชีวิตอยู่ได้ เนื่องจาก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มีการปรับตัวให้มีลักษณะที่เหมาะสมกับสภาพแวดล้อม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0FF9440-468E-45EB-BC3B-F5BEBCC36A21}"/>
              </a:ext>
            </a:extLst>
          </p:cNvPr>
          <p:cNvGrpSpPr/>
          <p:nvPr/>
        </p:nvGrpSpPr>
        <p:grpSpPr>
          <a:xfrm>
            <a:off x="69514" y="2923485"/>
            <a:ext cx="8827148" cy="2586276"/>
            <a:chOff x="69514" y="2923485"/>
            <a:chExt cx="8827148" cy="2586276"/>
          </a:xfrm>
        </p:grpSpPr>
        <p:sp>
          <p:nvSpPr>
            <p:cNvPr id="17" name="Rectangle: Diagonal Corners Snipped 16">
              <a:extLst>
                <a:ext uri="{FF2B5EF4-FFF2-40B4-BE49-F238E27FC236}">
                  <a16:creationId xmlns:a16="http://schemas.microsoft.com/office/drawing/2014/main" xmlns="" id="{E56676FE-B222-407D-A3D8-41E07F81D9BB}"/>
                </a:ext>
              </a:extLst>
            </p:cNvPr>
            <p:cNvSpPr/>
            <p:nvPr/>
          </p:nvSpPr>
          <p:spPr>
            <a:xfrm>
              <a:off x="555462" y="3234755"/>
              <a:ext cx="8341200" cy="2275006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6A75C1B2-F928-4F43-902A-2C3AD2E69BA5}"/>
                </a:ext>
              </a:extLst>
            </p:cNvPr>
            <p:cNvGrpSpPr/>
            <p:nvPr/>
          </p:nvGrpSpPr>
          <p:grpSpPr>
            <a:xfrm>
              <a:off x="69514" y="2923485"/>
              <a:ext cx="8756374" cy="2518424"/>
              <a:chOff x="69514" y="2923485"/>
              <a:chExt cx="8756374" cy="251842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9A909DAE-78FF-4C79-A725-4C092DBBB6D1}"/>
                  </a:ext>
                </a:extLst>
              </p:cNvPr>
              <p:cNvSpPr txBox="1"/>
              <p:nvPr/>
            </p:nvSpPr>
            <p:spPr>
              <a:xfrm>
                <a:off x="739237" y="3626027"/>
                <a:ext cx="808665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	พืชเป็นสิ่งมีชีวิต พืชแต่ละชนิดจะเจริญเติบโตได้ดีในที่ต่าง ๆ กัน พืชบางชนิดเจริญเติบโตได้ดีบนบก เช่น มะม่วง กุหลาบ เข็ม พืชบางชนิดเจริญเติบโตได้ดีในน้ำ เช่น บัว จอก แหน พืชบางชนิดเติบโตได้ดีในที่แห้งแล้ง เช่น กระบองเพชร ดังนั้น </a:t>
                </a:r>
              </a:p>
              <a:p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ถ้านำพืชมาปลูกในที่ที่ไม่เหมาะสม พืชอาจจะเจริญเติบโตได้ไม่สมบูรณ์ หรืออาจตายได้ </a:t>
                </a:r>
              </a:p>
            </p:txBody>
          </p:sp>
          <p:sp>
            <p:nvSpPr>
              <p:cNvPr id="18" name="Flowchart: Terminator 17">
                <a:extLst>
                  <a:ext uri="{FF2B5EF4-FFF2-40B4-BE49-F238E27FC236}">
                    <a16:creationId xmlns:a16="http://schemas.microsoft.com/office/drawing/2014/main" xmlns="" id="{270ED677-B48A-489F-B261-94A1465A6D51}"/>
                  </a:ext>
                </a:extLst>
              </p:cNvPr>
              <p:cNvSpPr/>
              <p:nvPr/>
            </p:nvSpPr>
            <p:spPr>
              <a:xfrm>
                <a:off x="69514" y="2923485"/>
                <a:ext cx="2455301" cy="634690"/>
              </a:xfrm>
              <a:prstGeom prst="flowChartTerminator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0E5D5D5B-7DC1-4F43-9269-4E8FFD52D9B8}"/>
                  </a:ext>
                </a:extLst>
              </p:cNvPr>
              <p:cNvSpPr txBox="1"/>
              <p:nvPr/>
            </p:nvSpPr>
            <p:spPr>
              <a:xfrm>
                <a:off x="69514" y="2988479"/>
                <a:ext cx="2556541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๑.๑ การปรับตัวของพืช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084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BFAE7C5-129F-4393-83F5-0DD6D60C6184}"/>
              </a:ext>
            </a:extLst>
          </p:cNvPr>
          <p:cNvGrpSpPr/>
          <p:nvPr/>
        </p:nvGrpSpPr>
        <p:grpSpPr>
          <a:xfrm>
            <a:off x="503584" y="185530"/>
            <a:ext cx="4611756" cy="649357"/>
            <a:chOff x="503584" y="185530"/>
            <a:chExt cx="4611756" cy="649357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38526185-B1C6-41A4-B6B5-BEE03E90628E}"/>
                </a:ext>
              </a:extLst>
            </p:cNvPr>
            <p:cNvSpPr/>
            <p:nvPr/>
          </p:nvSpPr>
          <p:spPr>
            <a:xfrm>
              <a:off x="503584" y="185530"/>
              <a:ext cx="4611756" cy="649357"/>
            </a:xfrm>
            <a:prstGeom prst="homePlat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2314C90-3C72-4BD3-978D-6FF4C40F87B2}"/>
                </a:ext>
              </a:extLst>
            </p:cNvPr>
            <p:cNvSpPr/>
            <p:nvPr/>
          </p:nvSpPr>
          <p:spPr>
            <a:xfrm>
              <a:off x="638321" y="265043"/>
              <a:ext cx="42707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การมีส่วนร่วมในการดูแลรักษาสิ่งแวดล้อม</a:t>
              </a:r>
              <a:endPara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1F1413F-940F-4812-B68F-358B5C3B1FDE}"/>
              </a:ext>
            </a:extLst>
          </p:cNvPr>
          <p:cNvGrpSpPr/>
          <p:nvPr/>
        </p:nvGrpSpPr>
        <p:grpSpPr>
          <a:xfrm>
            <a:off x="503584" y="894280"/>
            <a:ext cx="8136832" cy="1464508"/>
            <a:chOff x="503584" y="894280"/>
            <a:chExt cx="8136832" cy="1464508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xmlns="" id="{1B78F3B9-3625-4DD5-A45C-027E048C734A}"/>
                </a:ext>
              </a:extLst>
            </p:cNvPr>
            <p:cNvSpPr/>
            <p:nvPr/>
          </p:nvSpPr>
          <p:spPr>
            <a:xfrm>
              <a:off x="503584" y="894280"/>
              <a:ext cx="8021004" cy="1464508"/>
            </a:xfrm>
            <a:prstGeom prst="round2Diag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C800C6F-70B8-4B09-B037-0D482708A7F9}"/>
                </a:ext>
              </a:extLst>
            </p:cNvPr>
            <p:cNvSpPr/>
            <p:nvPr/>
          </p:nvSpPr>
          <p:spPr>
            <a:xfrm>
              <a:off x="619412" y="973793"/>
              <a:ext cx="802100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ช่วยกันลดปริมาณขยะ โดยคัดแยก และนำขยะประเภทพลาสติก แก้ว กระดาษ และโลหะ กลับมาใช้ประโยชน์ใหม่อีกครั้งซึ่งเรียกว่า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รีไซเคิล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และกำจัดขยะอันตราย </a:t>
              </a:r>
            </a:p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ได้อย่างเหมาะสมและปลอดภัย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75D5A3-20E6-41B0-A6D4-48D40A622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2235520"/>
            <a:ext cx="9042888" cy="36486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4E46E1A-406B-4984-99BF-B4B9E1D5E693}"/>
              </a:ext>
            </a:extLst>
          </p:cNvPr>
          <p:cNvSpPr/>
          <p:nvPr/>
        </p:nvSpPr>
        <p:spPr>
          <a:xfrm>
            <a:off x="3379027" y="5884207"/>
            <a:ext cx="3190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ถังขยะสำหรับคัดแยกขยะเฉพาะอย่าง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228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E9B1CC9-3E76-4655-A025-619E0CAD6B28}"/>
              </a:ext>
            </a:extLst>
          </p:cNvPr>
          <p:cNvGrpSpPr/>
          <p:nvPr/>
        </p:nvGrpSpPr>
        <p:grpSpPr>
          <a:xfrm>
            <a:off x="561498" y="569843"/>
            <a:ext cx="8410224" cy="719572"/>
            <a:chOff x="561498" y="569843"/>
            <a:chExt cx="8410224" cy="719572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xmlns="" id="{2CEEAB23-D9EE-496F-A471-BBD760E3343F}"/>
                </a:ext>
              </a:extLst>
            </p:cNvPr>
            <p:cNvSpPr/>
            <p:nvPr/>
          </p:nvSpPr>
          <p:spPr>
            <a:xfrm>
              <a:off x="561498" y="569843"/>
              <a:ext cx="8021004" cy="719572"/>
            </a:xfrm>
            <a:prstGeom prst="round2Diag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8E51635-BABB-4421-B46F-9B7F74AAF89F}"/>
                </a:ext>
              </a:extLst>
            </p:cNvPr>
            <p:cNvSpPr/>
            <p:nvPr/>
          </p:nvSpPr>
          <p:spPr>
            <a:xfrm>
              <a:off x="720524" y="668019"/>
              <a:ext cx="82511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ใช้พลังงานลม พลังงานแสงอาทิตย์ พลังงานน้ำ เข้ามาทดแทนพลังงานจากเชื้อเพลิง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DD738C-8C24-4EB1-8940-FA0C77345B44}"/>
              </a:ext>
            </a:extLst>
          </p:cNvPr>
          <p:cNvGrpSpPr/>
          <p:nvPr/>
        </p:nvGrpSpPr>
        <p:grpSpPr>
          <a:xfrm>
            <a:off x="73497" y="1497495"/>
            <a:ext cx="4399722" cy="4239084"/>
            <a:chOff x="73497" y="1497495"/>
            <a:chExt cx="4399722" cy="42390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5165C76-3379-4613-B109-600680E64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97" y="1497495"/>
              <a:ext cx="4399722" cy="4239084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175AA60-749E-4991-92BC-A2D77463E53C}"/>
                </a:ext>
              </a:extLst>
            </p:cNvPr>
            <p:cNvSpPr/>
            <p:nvPr/>
          </p:nvSpPr>
          <p:spPr>
            <a:xfrm>
              <a:off x="941033" y="5015884"/>
              <a:ext cx="2521257" cy="4261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dirty="0">
                  <a:solidFill>
                    <a:schemeClr val="tx1"/>
                  </a:solidFill>
                </a:rPr>
                <a:t>การใช้พลังงานลม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03999C5-A756-4FAE-9EA9-3D1E0850A87B}"/>
              </a:ext>
            </a:extLst>
          </p:cNvPr>
          <p:cNvGrpSpPr/>
          <p:nvPr/>
        </p:nvGrpSpPr>
        <p:grpSpPr>
          <a:xfrm>
            <a:off x="4572000" y="1497495"/>
            <a:ext cx="4498503" cy="4210421"/>
            <a:chOff x="4572000" y="1497495"/>
            <a:chExt cx="4498503" cy="42104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0B7061C-9DF3-4859-9236-4012D95D6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497495"/>
              <a:ext cx="4498503" cy="4210421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DF229E6-FBE2-4D13-A959-F0C8D30B719E}"/>
                </a:ext>
              </a:extLst>
            </p:cNvPr>
            <p:cNvSpPr/>
            <p:nvPr/>
          </p:nvSpPr>
          <p:spPr>
            <a:xfrm>
              <a:off x="4962979" y="5044762"/>
              <a:ext cx="3716543" cy="4261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dirty="0">
                  <a:solidFill>
                    <a:schemeClr val="tx1"/>
                  </a:solidFill>
                </a:rPr>
                <a:t>การใช้พลังงานแสงอาทิตย์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959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0E77483-F7F3-4728-860F-F6F1D628883A}"/>
              </a:ext>
            </a:extLst>
          </p:cNvPr>
          <p:cNvGrpSpPr/>
          <p:nvPr/>
        </p:nvGrpSpPr>
        <p:grpSpPr>
          <a:xfrm>
            <a:off x="675861" y="136525"/>
            <a:ext cx="5085522" cy="666564"/>
            <a:chOff x="675861" y="136525"/>
            <a:chExt cx="5085522" cy="666564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xmlns="" id="{A27CD456-8C0A-42E9-9BCC-E0F8638B40D1}"/>
                </a:ext>
              </a:extLst>
            </p:cNvPr>
            <p:cNvSpPr/>
            <p:nvPr/>
          </p:nvSpPr>
          <p:spPr>
            <a:xfrm>
              <a:off x="675861" y="136525"/>
              <a:ext cx="5085522" cy="666563"/>
            </a:xfrm>
            <a:prstGeom prst="round2Diag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9AB51D4-E0B8-4DF6-86B8-7EEA2C5AFFE9}"/>
                </a:ext>
              </a:extLst>
            </p:cNvPr>
            <p:cNvSpPr/>
            <p:nvPr/>
          </p:nvSpPr>
          <p:spPr>
            <a:xfrm>
              <a:off x="915055" y="279869"/>
              <a:ext cx="46634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ใช้พลังงานไฟฟ้า เชื้อเพลิง และน้ำอย่างประหยัด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96D0D4F-0FE5-456E-B270-471B61BE1F25}"/>
              </a:ext>
            </a:extLst>
          </p:cNvPr>
          <p:cNvGrpSpPr/>
          <p:nvPr/>
        </p:nvGrpSpPr>
        <p:grpSpPr>
          <a:xfrm>
            <a:off x="1530626" y="803088"/>
            <a:ext cx="6082747" cy="4276187"/>
            <a:chOff x="1530626" y="803088"/>
            <a:chExt cx="6082747" cy="42761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ABC6E34-A61E-4345-BF13-D98AA824E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626" y="803088"/>
              <a:ext cx="6082747" cy="394141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7B7C5F8-8688-444B-86D0-99D66D341992}"/>
                </a:ext>
              </a:extLst>
            </p:cNvPr>
            <p:cNvSpPr/>
            <p:nvPr/>
          </p:nvSpPr>
          <p:spPr>
            <a:xfrm>
              <a:off x="2476190" y="4617610"/>
              <a:ext cx="43380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ประหยัดพลังงานไฟฟ้าด้วยการปิดสวิตช์ไฟฟ้าที่ไม่ใช้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F7138D6-6850-4D75-BA59-5FD89B1A5305}"/>
              </a:ext>
            </a:extLst>
          </p:cNvPr>
          <p:cNvGrpSpPr/>
          <p:nvPr/>
        </p:nvGrpSpPr>
        <p:grpSpPr>
          <a:xfrm>
            <a:off x="915055" y="5051274"/>
            <a:ext cx="7998750" cy="1005717"/>
            <a:chOff x="915055" y="5051274"/>
            <a:chExt cx="7998750" cy="1005717"/>
          </a:xfrm>
        </p:grpSpPr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xmlns="" id="{C37AFDDA-2C42-4810-BCE3-24287752CC8B}"/>
                </a:ext>
              </a:extLst>
            </p:cNvPr>
            <p:cNvSpPr/>
            <p:nvPr/>
          </p:nvSpPr>
          <p:spPr>
            <a:xfrm>
              <a:off x="915055" y="5051274"/>
              <a:ext cx="7460319" cy="1003637"/>
            </a:xfrm>
            <a:prstGeom prst="round2DiagRect">
              <a:avLst/>
            </a:prstGeom>
            <a:solidFill>
              <a:srgbClr val="FFD99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89C3C0C-4988-48D1-B2FE-AD0396C75FFE}"/>
                </a:ext>
              </a:extLst>
            </p:cNvPr>
            <p:cNvSpPr/>
            <p:nvPr/>
          </p:nvSpPr>
          <p:spPr>
            <a:xfrm>
              <a:off x="1045265" y="5102884"/>
              <a:ext cx="78685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ทำการเกษตร โดยปลูกผักกางมุ่ง หรือผักปลอดสารพิษ ลดการใช้สารเคมี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ฆ่าแมลง เพื่อจะได้ไม่ทำลายโซ่อาหารในธรรมชาติ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51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D1B5C71-B945-455A-8D5E-7ADBBBED9899}"/>
              </a:ext>
            </a:extLst>
          </p:cNvPr>
          <p:cNvGrpSpPr/>
          <p:nvPr/>
        </p:nvGrpSpPr>
        <p:grpSpPr>
          <a:xfrm>
            <a:off x="0" y="3322451"/>
            <a:ext cx="9144000" cy="844062"/>
            <a:chOff x="0" y="3322451"/>
            <a:chExt cx="9144000" cy="8440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106A74B-00E8-45A1-A84E-78A008F11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2451"/>
              <a:ext cx="9144000" cy="84406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D114B9C-D734-4257-9950-967A1845D633}"/>
                </a:ext>
              </a:extLst>
            </p:cNvPr>
            <p:cNvSpPr txBox="1"/>
            <p:nvPr/>
          </p:nvSpPr>
          <p:spPr>
            <a:xfrm>
              <a:off x="1842052" y="3429000"/>
              <a:ext cx="5459895" cy="6309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5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หน่วยการเรียนรู้ที่ ๑ ชีวิตกับสิ่งแวดล้อม</a:t>
              </a:r>
              <a:endParaRPr lang="en-US" sz="35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68B4F79-B338-4C24-8878-E4E2248464E9}"/>
              </a:ext>
            </a:extLst>
          </p:cNvPr>
          <p:cNvGrpSpPr/>
          <p:nvPr/>
        </p:nvGrpSpPr>
        <p:grpSpPr>
          <a:xfrm>
            <a:off x="0" y="2180359"/>
            <a:ext cx="9144000" cy="967263"/>
            <a:chOff x="0" y="2180359"/>
            <a:chExt cx="9144000" cy="9672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1182249-5D27-4F6A-9A0F-05018970F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426" b="98148" l="1433" r="98925">
                          <a14:foregroundMark x1="11259" y1="22685" x2="5988" y2="17130"/>
                          <a14:foregroundMark x1="5988" y1="17130" x2="4504" y2="62963"/>
                          <a14:foregroundMark x1="4504" y1="62963" x2="11975" y2="78241"/>
                          <a14:foregroundMark x1="11975" y1="78241" x2="1586" y2="89815"/>
                          <a14:foregroundMark x1="88127" y1="25926" x2="94371" y2="25463"/>
                          <a14:foregroundMark x1="94371" y1="25463" x2="96418" y2="70370"/>
                          <a14:foregroundMark x1="96418" y1="70370" x2="91402" y2="86111"/>
                          <a14:foregroundMark x1="91402" y1="86111" x2="87922" y2="81481"/>
                          <a14:foregroundMark x1="93961" y1="20833" x2="98976" y2="57870"/>
                          <a14:foregroundMark x1="94166" y1="18056" x2="95189" y2="14352"/>
                          <a14:foregroundMark x1="95189" y1="55093" x2="93142" y2="98148"/>
                          <a14:foregroundMark x1="93142" y1="98148" x2="92375" y2="9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8"/>
            <a:stretch/>
          </p:blipFill>
          <p:spPr>
            <a:xfrm>
              <a:off x="0" y="2180359"/>
              <a:ext cx="9144000" cy="9672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6AA805-D955-478D-8C0F-34290F3C11B8}"/>
                </a:ext>
              </a:extLst>
            </p:cNvPr>
            <p:cNvSpPr txBox="1"/>
            <p:nvPr/>
          </p:nvSpPr>
          <p:spPr>
            <a:xfrm>
              <a:off x="1061112" y="2415096"/>
              <a:ext cx="7021773" cy="5693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1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แบบทดสอบปรนัยเพื่อพัฒนาทักษะกระบวนการทางวิทยาศาสตร์</a:t>
              </a:r>
              <a:endParaRPr lang="en-US" sz="31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4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4F5A457-D810-402A-AEED-FE4A44CC7E1E}"/>
              </a:ext>
            </a:extLst>
          </p:cNvPr>
          <p:cNvSpPr/>
          <p:nvPr/>
        </p:nvSpPr>
        <p:spPr>
          <a:xfrm>
            <a:off x="1777354" y="35753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12913988-58F8-489C-A836-B26903B19EB0}"/>
              </a:ext>
            </a:extLst>
          </p:cNvPr>
          <p:cNvSpPr/>
          <p:nvPr/>
        </p:nvSpPr>
        <p:spPr>
          <a:xfrm>
            <a:off x="1777354" y="19958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36E6ED3-2B55-40C8-9602-696B9723AA1D}"/>
              </a:ext>
            </a:extLst>
          </p:cNvPr>
          <p:cNvSpPr/>
          <p:nvPr/>
        </p:nvSpPr>
        <p:spPr>
          <a:xfrm>
            <a:off x="1782949" y="279333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F681DD-51D7-4896-9ECE-387327BE853D}"/>
              </a:ext>
            </a:extLst>
          </p:cNvPr>
          <p:cNvSpPr/>
          <p:nvPr/>
        </p:nvSpPr>
        <p:spPr>
          <a:xfrm>
            <a:off x="1616923" y="445599"/>
            <a:ext cx="6835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ข้อใดเป็นสาเหตุที่สิ่งมีชีวิตมีการปรับตัวให้เข้ากับสิ่งแวดล้อม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4186594-3718-459C-9821-AB6C693F4871}"/>
              </a:ext>
            </a:extLst>
          </p:cNvPr>
          <p:cNvSpPr/>
          <p:nvPr/>
        </p:nvSpPr>
        <p:spPr>
          <a:xfrm>
            <a:off x="2293003" y="1244871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เพื่อให้สิ่งมีชีวิตสูญพันธุ์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235D5B-15EC-4B60-9EA2-EFF467848535}"/>
              </a:ext>
            </a:extLst>
          </p:cNvPr>
          <p:cNvSpPr/>
          <p:nvPr/>
        </p:nvSpPr>
        <p:spPr>
          <a:xfrm>
            <a:off x="2286555" y="2022731"/>
            <a:ext cx="39196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เพื่อให้สิ่งมีชีวิตเจริญเติบโตได้รวดเร็ว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3BF5FE-F7CD-41AB-B7BF-2633E7ABCFD3}"/>
              </a:ext>
            </a:extLst>
          </p:cNvPr>
          <p:cNvSpPr/>
          <p:nvPr/>
        </p:nvSpPr>
        <p:spPr>
          <a:xfrm>
            <a:off x="2286555" y="2822004"/>
            <a:ext cx="40479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เพื่อให้สิ่งมีชีวิตสามารถดำรงชีวิตอยู่ได้ 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4CA2170-B028-489A-BFE9-62A881FEC0E7}"/>
              </a:ext>
            </a:extLst>
          </p:cNvPr>
          <p:cNvSpPr/>
          <p:nvPr/>
        </p:nvSpPr>
        <p:spPr>
          <a:xfrm>
            <a:off x="2293003" y="3604223"/>
            <a:ext cx="41152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เพื่อให้สิ่งมีชีวิตชนิดอื่นสังเกตเห็นได้ง่าย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520D8BA-C4ED-4F13-B152-9D77D6947EF9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AF8B611-09A1-4BF4-AE4B-7A349127E05F}"/>
              </a:ext>
            </a:extLst>
          </p:cNvPr>
          <p:cNvSpPr/>
          <p:nvPr/>
        </p:nvSpPr>
        <p:spPr>
          <a:xfrm>
            <a:off x="1777354" y="27886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ED91E06-9120-4037-8D5A-5FCDD2E98E01}"/>
              </a:ext>
            </a:extLst>
          </p:cNvPr>
          <p:cNvGrpSpPr/>
          <p:nvPr/>
        </p:nvGrpSpPr>
        <p:grpSpPr>
          <a:xfrm>
            <a:off x="489452" y="4251768"/>
            <a:ext cx="8654548" cy="2001957"/>
            <a:chOff x="489452" y="4251768"/>
            <a:chExt cx="8654548" cy="20019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4E0D314-DB03-405B-871D-4F849213B56C}"/>
                </a:ext>
              </a:extLst>
            </p:cNvPr>
            <p:cNvGrpSpPr/>
            <p:nvPr/>
          </p:nvGrpSpPr>
          <p:grpSpPr>
            <a:xfrm>
              <a:off x="489452" y="4251768"/>
              <a:ext cx="8654548" cy="2001957"/>
              <a:chOff x="489452" y="4251768"/>
              <a:chExt cx="8654548" cy="2001957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xmlns="" id="{1B759135-F34F-4DCF-8A4E-DB97C0128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89452" y="4251768"/>
                <a:ext cx="8654548" cy="2001957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98AD956-2B88-4B8D-B36E-74EA747E0DBD}"/>
                  </a:ext>
                </a:extLst>
              </p:cNvPr>
              <p:cNvSpPr/>
              <p:nvPr/>
            </p:nvSpPr>
            <p:spPr>
              <a:xfrm>
                <a:off x="982231" y="4862099"/>
                <a:ext cx="8104909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สิ่งมีชีวิตมีการปรับตัวให้เข้ากับสิ่งแวดล้อมเพื่อให้สามารถดำรง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ชีวิต เจริญเติบโต และดำรงเผ่าพันธุ์ต่อไปได้</a:t>
                </a: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C2A58656-E1C9-4B23-8E1B-2F0D8C0B11AA}"/>
                </a:ext>
              </a:extLst>
            </p:cNvPr>
            <p:cNvGrpSpPr/>
            <p:nvPr/>
          </p:nvGrpSpPr>
          <p:grpSpPr>
            <a:xfrm>
              <a:off x="1616923" y="4789102"/>
              <a:ext cx="460122" cy="461889"/>
              <a:chOff x="7132451" y="2560046"/>
              <a:chExt cx="460122" cy="46188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9EE32ABA-BF50-4DA3-BF5D-08C9AE95484D}"/>
                  </a:ext>
                </a:extLst>
              </p:cNvPr>
              <p:cNvSpPr/>
              <p:nvPr/>
            </p:nvSpPr>
            <p:spPr>
              <a:xfrm>
                <a:off x="7138046" y="2564735"/>
                <a:ext cx="454527" cy="457200"/>
              </a:xfrm>
              <a:prstGeom prst="ellipse">
                <a:avLst/>
              </a:prstGeom>
              <a:solidFill>
                <a:srgbClr val="F57B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6D2B2546-8D2C-483A-A7C1-2276D8390D0A}"/>
                  </a:ext>
                </a:extLst>
              </p:cNvPr>
              <p:cNvSpPr/>
              <p:nvPr/>
            </p:nvSpPr>
            <p:spPr>
              <a:xfrm>
                <a:off x="7132451" y="2560046"/>
                <a:ext cx="457200" cy="4572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400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๓</a:t>
                </a:r>
                <a:endParaRPr lang="en-US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C200A8A-7F3F-4751-9F56-59386169F8F6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4F0DC1-3569-4CF5-9419-254DD385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2710F732-E7B5-418B-80D1-28481FC4DB4E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1310B90-DF6F-4608-8698-9ED28FEBBE95}"/>
                </a:ext>
              </a:extLst>
            </p:cNvPr>
            <p:cNvSpPr txBox="1"/>
            <p:nvPr/>
          </p:nvSpPr>
          <p:spPr>
            <a:xfrm>
              <a:off x="921360" y="227882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970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7B24AAA-71D5-4AC6-ADB9-A1166B2EA6DB}"/>
              </a:ext>
            </a:extLst>
          </p:cNvPr>
          <p:cNvSpPr/>
          <p:nvPr/>
        </p:nvSpPr>
        <p:spPr>
          <a:xfrm>
            <a:off x="1734225" y="310322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25AD4A0-2752-4FE9-A5B4-2FC561DB6C4F}"/>
              </a:ext>
            </a:extLst>
          </p:cNvPr>
          <p:cNvSpPr/>
          <p:nvPr/>
        </p:nvSpPr>
        <p:spPr>
          <a:xfrm>
            <a:off x="1734225" y="231046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59EDD48-B1AC-4595-BF75-0558FD1B5651}"/>
              </a:ext>
            </a:extLst>
          </p:cNvPr>
          <p:cNvSpPr/>
          <p:nvPr/>
        </p:nvSpPr>
        <p:spPr>
          <a:xfrm>
            <a:off x="1736898" y="1539736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25122AC-1356-4EF4-87C2-8703D46BA6DB}"/>
              </a:ext>
            </a:extLst>
          </p:cNvPr>
          <p:cNvSpPr/>
          <p:nvPr/>
        </p:nvSpPr>
        <p:spPr>
          <a:xfrm>
            <a:off x="1739820" y="153491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7B2E8D-957B-4043-BBEB-75E1A1CE75F5}"/>
              </a:ext>
            </a:extLst>
          </p:cNvPr>
          <p:cNvSpPr/>
          <p:nvPr/>
        </p:nvSpPr>
        <p:spPr>
          <a:xfrm>
            <a:off x="1623211" y="414520"/>
            <a:ext cx="733566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ต้นกระบองเพชรที่เจริญเติบโตในทะเลทรายมีการปรับตัวอย่างไร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เพื่อให้สามารถดำรงชีวิตอยู่ได้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5C00F2-3CE0-4881-9DCC-DBFA89D052BE}"/>
              </a:ext>
            </a:extLst>
          </p:cNvPr>
          <p:cNvSpPr/>
          <p:nvPr/>
        </p:nvSpPr>
        <p:spPr>
          <a:xfrm>
            <a:off x="2268442" y="1560275"/>
            <a:ext cx="44808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เปลี่ยนใบเป็นหนามเพื่อลดการคายน้ำ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D0C1E34-33A0-4F4A-9521-90037CBCDFD1}"/>
              </a:ext>
            </a:extLst>
          </p:cNvPr>
          <p:cNvSpPr/>
          <p:nvPr/>
        </p:nvSpPr>
        <p:spPr>
          <a:xfrm>
            <a:off x="2261995" y="2338135"/>
            <a:ext cx="46217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เปลี่ยนดอกใหม่ขนาดใหญ่ขึ้นเพื่อรับแสงแดด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C619F0-14CF-4FF4-B2EA-93355BB3AC25}"/>
              </a:ext>
            </a:extLst>
          </p:cNvPr>
          <p:cNvSpPr/>
          <p:nvPr/>
        </p:nvSpPr>
        <p:spPr>
          <a:xfrm>
            <a:off x="2261995" y="3137408"/>
            <a:ext cx="49199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เปลี่ยนลำต้นเป็นสีเขียวเพื่อลำเลียงน้ำได้มากขึ้น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FEF66A6-9C26-42D9-8D82-A7D420A365AA}"/>
              </a:ext>
            </a:extLst>
          </p:cNvPr>
          <p:cNvSpPr/>
          <p:nvPr/>
        </p:nvSpPr>
        <p:spPr>
          <a:xfrm>
            <a:off x="2268443" y="3919627"/>
            <a:ext cx="60019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เปลี่ยนรากให้เจริญขึ้นเหนือพื้นดินเพื่อรับอากาศได้เพิ่มขึ้น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0063819-F9DF-477A-ACF6-8D3CA5E6BA36}"/>
              </a:ext>
            </a:extLst>
          </p:cNvPr>
          <p:cNvSpPr/>
          <p:nvPr/>
        </p:nvSpPr>
        <p:spPr>
          <a:xfrm>
            <a:off x="1734225" y="389167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190BAE6-2D93-4B4C-ACDD-BC1D02BECBE4}"/>
              </a:ext>
            </a:extLst>
          </p:cNvPr>
          <p:cNvGrpSpPr/>
          <p:nvPr/>
        </p:nvGrpSpPr>
        <p:grpSpPr>
          <a:xfrm>
            <a:off x="489452" y="4337347"/>
            <a:ext cx="8654548" cy="2082460"/>
            <a:chOff x="489452" y="4337347"/>
            <a:chExt cx="8654548" cy="20824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0D1AEE79-1DA3-44A9-84AA-3E1B04FDB902}"/>
                </a:ext>
              </a:extLst>
            </p:cNvPr>
            <p:cNvGrpSpPr/>
            <p:nvPr/>
          </p:nvGrpSpPr>
          <p:grpSpPr>
            <a:xfrm>
              <a:off x="489452" y="4337347"/>
              <a:ext cx="8654548" cy="2082460"/>
              <a:chOff x="489452" y="4337347"/>
              <a:chExt cx="8654548" cy="2082460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xmlns="" id="{0B2DD7E6-883B-4B46-A6D2-D36A9AEF3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89452" y="4337347"/>
                <a:ext cx="8654548" cy="208246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9255A57B-ECE2-4412-A83E-6113043ACAAE}"/>
                  </a:ext>
                </a:extLst>
              </p:cNvPr>
              <p:cNvSpPr/>
              <p:nvPr/>
            </p:nvSpPr>
            <p:spPr>
              <a:xfrm>
                <a:off x="1190767" y="4839267"/>
                <a:ext cx="757424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ทะเลทรายเป็นบริเวณที่มีอุณหภูมิสูง เปลี่ยนใบเป็นหนาม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เพื่อลดการคายน้ำ ดังนั้น ต้นกระบองเพชรจึงต้องปรับตัว เพื่อให้ดำรงชีวิตอยู่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ในทะเลทรายได้โดยเปลี่ยนใบเป็นหนาม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2D09F1C4-9699-42E2-B8EF-48BF4AAF9D2C}"/>
                </a:ext>
              </a:extLst>
            </p:cNvPr>
            <p:cNvGrpSpPr/>
            <p:nvPr/>
          </p:nvGrpSpPr>
          <p:grpSpPr>
            <a:xfrm>
              <a:off x="1845121" y="4806862"/>
              <a:ext cx="457200" cy="458683"/>
              <a:chOff x="6953332" y="1679066"/>
              <a:chExt cx="457200" cy="458683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A4C9E5CA-9770-4CBE-99B7-89F043D8DAE8}"/>
                  </a:ext>
                </a:extLst>
              </p:cNvPr>
              <p:cNvSpPr/>
              <p:nvPr/>
            </p:nvSpPr>
            <p:spPr>
              <a:xfrm>
                <a:off x="6956005" y="1680549"/>
                <a:ext cx="454527" cy="457200"/>
              </a:xfrm>
              <a:prstGeom prst="ellipse">
                <a:avLst/>
              </a:prstGeom>
              <a:solidFill>
                <a:srgbClr val="F57B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F8214A14-0B77-4EF6-ABAE-2CB421698683}"/>
                  </a:ext>
                </a:extLst>
              </p:cNvPr>
              <p:cNvSpPr/>
              <p:nvPr/>
            </p:nvSpPr>
            <p:spPr>
              <a:xfrm>
                <a:off x="6953332" y="1679066"/>
                <a:ext cx="457200" cy="4572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400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๑</a:t>
                </a:r>
                <a:endParaRPr lang="en-US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327046D-562D-426E-A44C-F8CE5A519CC1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CB35A21-84F1-43B2-AD13-60A5E9C9A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6446E1B8-E6AA-4515-BA2E-B572B480D5AE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68B4C16-E2DA-402D-91CB-8E4C3E9C2033}"/>
                </a:ext>
              </a:extLst>
            </p:cNvPr>
            <p:cNvSpPr txBox="1"/>
            <p:nvPr/>
          </p:nvSpPr>
          <p:spPr>
            <a:xfrm>
              <a:off x="913142" y="286248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140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92BCB98-0B98-4FC9-90A2-B7E10EE70EEE}"/>
              </a:ext>
            </a:extLst>
          </p:cNvPr>
          <p:cNvSpPr/>
          <p:nvPr/>
        </p:nvSpPr>
        <p:spPr>
          <a:xfrm>
            <a:off x="1766245" y="3574725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3810311-25D6-4E1E-AA19-94E45B790FD5}"/>
              </a:ext>
            </a:extLst>
          </p:cNvPr>
          <p:cNvSpPr/>
          <p:nvPr/>
        </p:nvSpPr>
        <p:spPr>
          <a:xfrm>
            <a:off x="1763572" y="277909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C6A7C44-3C91-45AB-907E-26E9C72DB7E7}"/>
              </a:ext>
            </a:extLst>
          </p:cNvPr>
          <p:cNvSpPr/>
          <p:nvPr/>
        </p:nvSpPr>
        <p:spPr>
          <a:xfrm>
            <a:off x="1763572" y="198633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C2ED910-C127-431E-A840-1AE97EDCD287}"/>
              </a:ext>
            </a:extLst>
          </p:cNvPr>
          <p:cNvSpPr/>
          <p:nvPr/>
        </p:nvSpPr>
        <p:spPr>
          <a:xfrm>
            <a:off x="1769167" y="121078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05645A5-CB9C-4221-A7A0-80463B4459C3}"/>
              </a:ext>
            </a:extLst>
          </p:cNvPr>
          <p:cNvSpPr/>
          <p:nvPr/>
        </p:nvSpPr>
        <p:spPr>
          <a:xfrm>
            <a:off x="1763572" y="356754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9C5B1DA-BB0B-4F9B-B044-726E540D88E6}"/>
              </a:ext>
            </a:extLst>
          </p:cNvPr>
          <p:cNvSpPr/>
          <p:nvPr/>
        </p:nvSpPr>
        <p:spPr>
          <a:xfrm>
            <a:off x="1616923" y="445599"/>
            <a:ext cx="5503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สัตว์ชนิดใดอาศัยดินเป็นที่อยู่อาศัยและที่หลบภัย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FF2B855-6B0A-4B54-BFC0-06D1CFCA9769}"/>
              </a:ext>
            </a:extLst>
          </p:cNvPr>
          <p:cNvSpPr/>
          <p:nvPr/>
        </p:nvSpPr>
        <p:spPr>
          <a:xfrm>
            <a:off x="2293003" y="1244871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นก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BD18A2-F603-42AA-B933-3B6B40EDB6EF}"/>
              </a:ext>
            </a:extLst>
          </p:cNvPr>
          <p:cNvSpPr/>
          <p:nvPr/>
        </p:nvSpPr>
        <p:spPr>
          <a:xfrm>
            <a:off x="2286555" y="2022731"/>
            <a:ext cx="4443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ผึ้ง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56FAF40-67F5-45F1-9488-85319B7B9103}"/>
              </a:ext>
            </a:extLst>
          </p:cNvPr>
          <p:cNvSpPr/>
          <p:nvPr/>
        </p:nvSpPr>
        <p:spPr>
          <a:xfrm>
            <a:off x="2286555" y="2822004"/>
            <a:ext cx="7040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ผีเสื้อ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7B0188E-7BB6-4FFC-9A38-EB343EA48A42}"/>
              </a:ext>
            </a:extLst>
          </p:cNvPr>
          <p:cNvSpPr/>
          <p:nvPr/>
        </p:nvSpPr>
        <p:spPr>
          <a:xfrm>
            <a:off x="2293003" y="3604223"/>
            <a:ext cx="12779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ไส้เดือนดิน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F6E9339-67D0-4184-8C3B-8C275AE29553}"/>
              </a:ext>
            </a:extLst>
          </p:cNvPr>
          <p:cNvGrpSpPr/>
          <p:nvPr/>
        </p:nvGrpSpPr>
        <p:grpSpPr>
          <a:xfrm>
            <a:off x="489452" y="4251768"/>
            <a:ext cx="8654548" cy="2082460"/>
            <a:chOff x="489452" y="4251768"/>
            <a:chExt cx="8654548" cy="20824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2354A61-CD9D-471F-A9F1-3118E52798AC}"/>
                </a:ext>
              </a:extLst>
            </p:cNvPr>
            <p:cNvGrpSpPr/>
            <p:nvPr/>
          </p:nvGrpSpPr>
          <p:grpSpPr>
            <a:xfrm>
              <a:off x="489452" y="4251768"/>
              <a:ext cx="8654548" cy="2082460"/>
              <a:chOff x="489452" y="4251768"/>
              <a:chExt cx="8654548" cy="2082460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3EC48503-6057-4E2F-BCFC-987EC95C8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89452" y="4251768"/>
                <a:ext cx="8654548" cy="208246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5612BBFD-90A7-4996-BC8D-C4FA2F9EE1A9}"/>
                  </a:ext>
                </a:extLst>
              </p:cNvPr>
              <p:cNvSpPr/>
              <p:nvPr/>
            </p:nvSpPr>
            <p:spPr>
              <a:xfrm>
                <a:off x="1080308" y="4924501"/>
                <a:ext cx="757424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ไส้เดือนดินเป็นสัตว์บก อาศัยอยู่ในพื้นดิน ดังนั้น ไส้เดือนดินจึงอาศัยดินเป็นที่อยู่อาศัยและที่หลบภัย</a:t>
                </a: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91B9026D-6F04-4850-8F52-749EC0FE1810}"/>
                </a:ext>
              </a:extLst>
            </p:cNvPr>
            <p:cNvSpPr/>
            <p:nvPr/>
          </p:nvSpPr>
          <p:spPr>
            <a:xfrm>
              <a:off x="1751127" y="4888592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00799171-3456-40C0-969D-8FC617AFC7D9}"/>
                </a:ext>
              </a:extLst>
            </p:cNvPr>
            <p:cNvSpPr/>
            <p:nvPr/>
          </p:nvSpPr>
          <p:spPr>
            <a:xfrm>
              <a:off x="1751127" y="4889382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E002B43-D3D0-42D7-8F3C-007153FB7AD2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718844F3-C974-4F65-BCD5-9DD47CC4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82A18CE0-01AC-4A17-AEFB-D2BDEC0EBEB2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1F313C8-AA9D-49DB-ABD6-7198EA567C39}"/>
                </a:ext>
              </a:extLst>
            </p:cNvPr>
            <p:cNvSpPr txBox="1"/>
            <p:nvPr/>
          </p:nvSpPr>
          <p:spPr>
            <a:xfrm>
              <a:off x="921360" y="227882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373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D7F166B-E271-4C21-88A3-B0D65AA81D50}"/>
              </a:ext>
            </a:extLst>
          </p:cNvPr>
          <p:cNvSpPr/>
          <p:nvPr/>
        </p:nvSpPr>
        <p:spPr>
          <a:xfrm>
            <a:off x="1838316" y="415999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A29735C-166D-4A00-A095-D38CB8E1A7E0}"/>
              </a:ext>
            </a:extLst>
          </p:cNvPr>
          <p:cNvSpPr/>
          <p:nvPr/>
        </p:nvSpPr>
        <p:spPr>
          <a:xfrm>
            <a:off x="1832721" y="495275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2FFCC285-0FAC-4D0A-8BA9-DCD1A10C7832}"/>
              </a:ext>
            </a:extLst>
          </p:cNvPr>
          <p:cNvSpPr/>
          <p:nvPr/>
        </p:nvSpPr>
        <p:spPr>
          <a:xfrm>
            <a:off x="1832721" y="415999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08DCA79-CE36-4A13-8DED-7F4CC79B7EDD}"/>
              </a:ext>
            </a:extLst>
          </p:cNvPr>
          <p:cNvSpPr/>
          <p:nvPr/>
        </p:nvSpPr>
        <p:spPr>
          <a:xfrm>
            <a:off x="1838316" y="338444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ECB5D49-A7B2-4B88-A841-7DA3B0F4784E}"/>
              </a:ext>
            </a:extLst>
          </p:cNvPr>
          <p:cNvSpPr/>
          <p:nvPr/>
        </p:nvSpPr>
        <p:spPr>
          <a:xfrm>
            <a:off x="1832721" y="574120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8224C5F-FD63-4C2C-9628-F313E881026E}"/>
              </a:ext>
            </a:extLst>
          </p:cNvPr>
          <p:cNvSpPr/>
          <p:nvPr/>
        </p:nvSpPr>
        <p:spPr>
          <a:xfrm>
            <a:off x="1652541" y="2588297"/>
            <a:ext cx="5686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สิ่งมีชีวิตข้อใดมีความสัมพันธ์กับแหล่งที่อยู่ในภาพ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311C0D-2853-4B67-B6F2-1F63017D04F2}"/>
              </a:ext>
            </a:extLst>
          </p:cNvPr>
          <p:cNvSpPr/>
          <p:nvPr/>
        </p:nvSpPr>
        <p:spPr>
          <a:xfrm>
            <a:off x="2328621" y="3387569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วาฬ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B46BFD-4F35-4C8E-B5C7-1417AB0E8F9D}"/>
              </a:ext>
            </a:extLst>
          </p:cNvPr>
          <p:cNvSpPr/>
          <p:nvPr/>
        </p:nvSpPr>
        <p:spPr>
          <a:xfrm>
            <a:off x="2322173" y="4165429"/>
            <a:ext cx="4651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อูฐ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3B81083-4177-4FDF-A895-509404212E80}"/>
              </a:ext>
            </a:extLst>
          </p:cNvPr>
          <p:cNvSpPr/>
          <p:nvPr/>
        </p:nvSpPr>
        <p:spPr>
          <a:xfrm>
            <a:off x="2322173" y="4964702"/>
            <a:ext cx="4443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ลิง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1C3A06F-32C6-47DE-8353-07DDF604EF6C}"/>
              </a:ext>
            </a:extLst>
          </p:cNvPr>
          <p:cNvSpPr/>
          <p:nvPr/>
        </p:nvSpPr>
        <p:spPr>
          <a:xfrm>
            <a:off x="2328621" y="5746921"/>
            <a:ext cx="4988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กบ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C2942A2-5ECB-455C-8D66-3B06387E5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41" y="282962"/>
            <a:ext cx="3339863" cy="225329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070D762-4696-48D2-B094-EB267FB4CBCD}"/>
              </a:ext>
            </a:extLst>
          </p:cNvPr>
          <p:cNvGrpSpPr/>
          <p:nvPr/>
        </p:nvGrpSpPr>
        <p:grpSpPr>
          <a:xfrm>
            <a:off x="3435927" y="3225112"/>
            <a:ext cx="5320145" cy="3217251"/>
            <a:chOff x="3435927" y="3225112"/>
            <a:chExt cx="5320145" cy="321725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33E73423-D49E-4EFA-A521-BFC7CEB9B937}"/>
                </a:ext>
              </a:extLst>
            </p:cNvPr>
            <p:cNvGrpSpPr/>
            <p:nvPr/>
          </p:nvGrpSpPr>
          <p:grpSpPr>
            <a:xfrm>
              <a:off x="3435927" y="3225112"/>
              <a:ext cx="5320145" cy="3217251"/>
              <a:chOff x="3435927" y="3225112"/>
              <a:chExt cx="5320145" cy="3217251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xmlns="" id="{7D625481-BB7E-4CEB-BF60-78F115F46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435927" y="3225112"/>
                <a:ext cx="5320145" cy="3217251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E67BA709-77EF-4B5D-8819-1B6621B785BA}"/>
                  </a:ext>
                </a:extLst>
              </p:cNvPr>
              <p:cNvSpPr/>
              <p:nvPr/>
            </p:nvSpPr>
            <p:spPr>
              <a:xfrm>
                <a:off x="3767971" y="4056761"/>
                <a:ext cx="4656055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อูฐสามารถทนร้อนได้และดื่มน้ำได้มากกว่า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๑๐๐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ลิตรในครั้งเดียว เพื่อให้สามารถเดินทางในทะเลทรายได้โดยไม่ต้องดื่มน้ำอีกเลย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61CE958-AEBB-494F-B2D2-C46FAB64CDF1}"/>
                </a:ext>
              </a:extLst>
            </p:cNvPr>
            <p:cNvSpPr/>
            <p:nvPr/>
          </p:nvSpPr>
          <p:spPr>
            <a:xfrm>
              <a:off x="4464135" y="3999938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F5BE26EA-6C89-4505-A9EE-B604163395FC}"/>
                </a:ext>
              </a:extLst>
            </p:cNvPr>
            <p:cNvSpPr/>
            <p:nvPr/>
          </p:nvSpPr>
          <p:spPr>
            <a:xfrm>
              <a:off x="4461462" y="3990556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967ABC9-0309-4474-84D4-AD5CF371D784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70D0EAB1-0DF8-42FB-8358-68082FCFB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77AF6F99-B7DC-4F3C-AF2E-1BB72B6707BD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0C88C339-2C11-49AE-88D1-67E73617CEF2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26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CB5F682-B998-43C1-B875-3A7521C7D15E}"/>
              </a:ext>
            </a:extLst>
          </p:cNvPr>
          <p:cNvSpPr/>
          <p:nvPr/>
        </p:nvSpPr>
        <p:spPr>
          <a:xfrm>
            <a:off x="1778690" y="1212247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02F25F3E-5A25-4C20-B8AE-1FE62D9B3041}"/>
              </a:ext>
            </a:extLst>
          </p:cNvPr>
          <p:cNvSpPr/>
          <p:nvPr/>
        </p:nvSpPr>
        <p:spPr>
          <a:xfrm>
            <a:off x="1763572" y="277909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F7215ADC-F4EF-4DCB-838B-ADAC76FE5BBC}"/>
              </a:ext>
            </a:extLst>
          </p:cNvPr>
          <p:cNvSpPr/>
          <p:nvPr/>
        </p:nvSpPr>
        <p:spPr>
          <a:xfrm>
            <a:off x="1763572" y="198633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4024AFDB-8174-4889-B6E8-EBBB34DEBE0E}"/>
              </a:ext>
            </a:extLst>
          </p:cNvPr>
          <p:cNvSpPr/>
          <p:nvPr/>
        </p:nvSpPr>
        <p:spPr>
          <a:xfrm>
            <a:off x="1769167" y="121078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2CA44D51-AA33-4C02-A947-3F7EBCE3966B}"/>
              </a:ext>
            </a:extLst>
          </p:cNvPr>
          <p:cNvSpPr/>
          <p:nvPr/>
        </p:nvSpPr>
        <p:spPr>
          <a:xfrm>
            <a:off x="1763572" y="356754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6911D51-06F0-41CE-AA93-15269341EEB0}"/>
              </a:ext>
            </a:extLst>
          </p:cNvPr>
          <p:cNvSpPr/>
          <p:nvPr/>
        </p:nvSpPr>
        <p:spPr>
          <a:xfrm>
            <a:off x="2380832" y="3587508"/>
            <a:ext cx="763018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3E09AE-37A1-4945-88A9-349176C7B6D2}"/>
              </a:ext>
            </a:extLst>
          </p:cNvPr>
          <p:cNvSpPr/>
          <p:nvPr/>
        </p:nvSpPr>
        <p:spPr>
          <a:xfrm>
            <a:off x="2387279" y="2827777"/>
            <a:ext cx="1164330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38F1659-8CE9-4059-B514-17DCD779695B}"/>
              </a:ext>
            </a:extLst>
          </p:cNvPr>
          <p:cNvSpPr/>
          <p:nvPr/>
        </p:nvSpPr>
        <p:spPr>
          <a:xfrm>
            <a:off x="2319359" y="2013348"/>
            <a:ext cx="763018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9C2BCAA-95B6-4F20-8D19-E3ECDC9FE7B4}"/>
              </a:ext>
            </a:extLst>
          </p:cNvPr>
          <p:cNvSpPr/>
          <p:nvPr/>
        </p:nvSpPr>
        <p:spPr>
          <a:xfrm>
            <a:off x="1616923" y="445599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ข้อใดเป็นความสัมพันธ์ระหว่างสิ่งมีชีวิตกับสิ่งแวดล้อม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EC6908-1A23-46F9-B701-E2108E998CE9}"/>
              </a:ext>
            </a:extLst>
          </p:cNvPr>
          <p:cNvSpPr/>
          <p:nvPr/>
        </p:nvSpPr>
        <p:spPr>
          <a:xfrm>
            <a:off x="2319359" y="1206387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เห็ดที่ขึ้นบนขอนไม้ผุ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F85474-3901-41E0-AEF9-0C23B5AB89AC}"/>
              </a:ext>
            </a:extLst>
          </p:cNvPr>
          <p:cNvSpPr/>
          <p:nvPr/>
        </p:nvSpPr>
        <p:spPr>
          <a:xfrm>
            <a:off x="2312911" y="1984247"/>
            <a:ext cx="27959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ลูกโป่งที่ลอยอยู่บนท้องฟ้า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CC11305-E834-4EC9-9694-A603FE4F8E8C}"/>
              </a:ext>
            </a:extLst>
          </p:cNvPr>
          <p:cNvSpPr/>
          <p:nvPr/>
        </p:nvSpPr>
        <p:spPr>
          <a:xfrm>
            <a:off x="2312911" y="2783520"/>
            <a:ext cx="29626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เปลือกหอยที่อยู่บนชายหาด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394AF-353F-41BF-9722-82585073E3D3}"/>
              </a:ext>
            </a:extLst>
          </p:cNvPr>
          <p:cNvSpPr/>
          <p:nvPr/>
        </p:nvSpPr>
        <p:spPr>
          <a:xfrm>
            <a:off x="2319359" y="3565739"/>
            <a:ext cx="33105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หนังสือที่อยู่ในกระเป๋านักเรียน 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xmlns="" id="{92216DA7-547B-461E-AC8B-0750E7E2115C}"/>
              </a:ext>
            </a:extLst>
          </p:cNvPr>
          <p:cNvCxnSpPr>
            <a:cxnSpLocks/>
            <a:stCxn id="21" idx="0"/>
          </p:cNvCxnSpPr>
          <p:nvPr/>
        </p:nvCxnSpPr>
        <p:spPr>
          <a:xfrm rot="5400000" flipH="1" flipV="1">
            <a:off x="4296720" y="195732"/>
            <a:ext cx="221765" cy="3413469"/>
          </a:xfrm>
          <a:prstGeom prst="bentConnector2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C409E149-9E1E-465D-A2C9-A7DFCC8600A9}"/>
              </a:ext>
            </a:extLst>
          </p:cNvPr>
          <p:cNvGrpSpPr/>
          <p:nvPr/>
        </p:nvGrpSpPr>
        <p:grpSpPr>
          <a:xfrm>
            <a:off x="6114337" y="1490128"/>
            <a:ext cx="1305935" cy="576690"/>
            <a:chOff x="6087981" y="1528612"/>
            <a:chExt cx="1305935" cy="57669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AD4BD2C0-4221-45B4-8BDA-FC79628D7580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19050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D1F02D5-1C72-4720-BD81-9CCC75155BAD}"/>
                </a:ext>
              </a:extLst>
            </p:cNvPr>
            <p:cNvSpPr txBox="1"/>
            <p:nvPr/>
          </p:nvSpPr>
          <p:spPr>
            <a:xfrm>
              <a:off x="6087981" y="1582082"/>
              <a:ext cx="1305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สิ่งไม่มีชีวิต</a:t>
              </a:r>
            </a:p>
          </p:txBody>
        </p:sp>
      </p:grp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xmlns="" id="{F02F40A4-C872-4E1C-BFA5-E31204180DD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562100" y="1018887"/>
            <a:ext cx="221767" cy="3413469"/>
          </a:xfrm>
          <a:prstGeom prst="bentConnector2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32108B0E-86D3-498D-AD22-37F966A0A8C4}"/>
              </a:ext>
            </a:extLst>
          </p:cNvPr>
          <p:cNvGrpSpPr/>
          <p:nvPr/>
        </p:nvGrpSpPr>
        <p:grpSpPr>
          <a:xfrm>
            <a:off x="6379718" y="2326393"/>
            <a:ext cx="1305935" cy="576690"/>
            <a:chOff x="6087981" y="1528612"/>
            <a:chExt cx="1305935" cy="57669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xmlns="" id="{64DDE70A-AD59-4C8F-9E82-904ED79A2D41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19050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C3DFF140-39DC-4B48-9F89-35B5F76BE300}"/>
                </a:ext>
              </a:extLst>
            </p:cNvPr>
            <p:cNvSpPr txBox="1"/>
            <p:nvPr/>
          </p:nvSpPr>
          <p:spPr>
            <a:xfrm>
              <a:off x="6087981" y="1582082"/>
              <a:ext cx="1305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สิ่งไม่มีชีวิต</a:t>
              </a:r>
            </a:p>
          </p:txBody>
        </p:sp>
      </p:grp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xmlns="" id="{637668CD-DC40-40D9-BB96-743A06F044F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58192" y="1776959"/>
            <a:ext cx="221767" cy="3413469"/>
          </a:xfrm>
          <a:prstGeom prst="bentConnector2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BD1EBD21-9E38-4478-936D-874E84325F59}"/>
              </a:ext>
            </a:extLst>
          </p:cNvPr>
          <p:cNvGrpSpPr/>
          <p:nvPr/>
        </p:nvGrpSpPr>
        <p:grpSpPr>
          <a:xfrm>
            <a:off x="6175810" y="3084487"/>
            <a:ext cx="1305935" cy="576690"/>
            <a:chOff x="6087981" y="1528612"/>
            <a:chExt cx="1305935" cy="57669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97589269-02D4-4EC4-8E79-36F6CD9D13C7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19050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273BBDA-65D9-443B-9EF7-335BF0436839}"/>
                </a:ext>
              </a:extLst>
            </p:cNvPr>
            <p:cNvSpPr txBox="1"/>
            <p:nvPr/>
          </p:nvSpPr>
          <p:spPr>
            <a:xfrm>
              <a:off x="6087981" y="1582082"/>
              <a:ext cx="1305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สิ่งไม่มีชีวิต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6BFDD1F-54A0-4E43-B309-B008E3121D07}"/>
              </a:ext>
            </a:extLst>
          </p:cNvPr>
          <p:cNvGrpSpPr/>
          <p:nvPr/>
        </p:nvGrpSpPr>
        <p:grpSpPr>
          <a:xfrm>
            <a:off x="824345" y="4251768"/>
            <a:ext cx="8170437" cy="2082460"/>
            <a:chOff x="824345" y="4251768"/>
            <a:chExt cx="8170437" cy="20824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DF1D3322-5BA1-4566-9280-49FF11B3B47A}"/>
                </a:ext>
              </a:extLst>
            </p:cNvPr>
            <p:cNvGrpSpPr/>
            <p:nvPr/>
          </p:nvGrpSpPr>
          <p:grpSpPr>
            <a:xfrm>
              <a:off x="824345" y="4251768"/>
              <a:ext cx="8170437" cy="2082460"/>
              <a:chOff x="824345" y="4251768"/>
              <a:chExt cx="8170437" cy="2082460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F207CCC8-A1E5-4E74-880F-8EE47E3FA1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824345" y="4251768"/>
                <a:ext cx="8003038" cy="208246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EC37C9D6-8B07-45FE-96E5-EEC70ACFE423}"/>
                  </a:ext>
                </a:extLst>
              </p:cNvPr>
              <p:cNvSpPr/>
              <p:nvPr/>
            </p:nvSpPr>
            <p:spPr>
              <a:xfrm>
                <a:off x="1420542" y="4935471"/>
                <a:ext cx="757424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เห็ดเป็นสิ่งมีชีวิตเจริญเติบโตในสิ่งแวดล้อมที่เหมาะสม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คือ ขอนไม้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EA55D7DA-5514-4F7D-99E6-E890FFD8E1F6}"/>
                </a:ext>
              </a:extLst>
            </p:cNvPr>
            <p:cNvSpPr/>
            <p:nvPr/>
          </p:nvSpPr>
          <p:spPr>
            <a:xfrm>
              <a:off x="2093834" y="4865184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001C688B-A7EC-496D-AF4B-6CA48099359F}"/>
                </a:ext>
              </a:extLst>
            </p:cNvPr>
            <p:cNvSpPr/>
            <p:nvPr/>
          </p:nvSpPr>
          <p:spPr>
            <a:xfrm>
              <a:off x="2084311" y="4863726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57DAA53-AF62-407D-9838-84E40B61838D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0EACE505-6CBF-4CD2-8FFD-1DE2452BF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4C6E9F2B-9A7C-46D9-A5DF-BBF61C5AC597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CD237BB3-F957-4FF6-B272-4BC6AA0A7061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122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2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2A913E5-7CE0-44BD-8400-4D4A6C6C45D4}"/>
              </a:ext>
            </a:extLst>
          </p:cNvPr>
          <p:cNvSpPr/>
          <p:nvPr/>
        </p:nvSpPr>
        <p:spPr>
          <a:xfrm>
            <a:off x="1778690" y="2350576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63EBAAA-1258-4AB1-AC30-305F89C0D42B}"/>
              </a:ext>
            </a:extLst>
          </p:cNvPr>
          <p:cNvSpPr/>
          <p:nvPr/>
        </p:nvSpPr>
        <p:spPr>
          <a:xfrm>
            <a:off x="1776017" y="314333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FFF3EA77-7317-446D-BE83-43A95D6E5BBC}"/>
              </a:ext>
            </a:extLst>
          </p:cNvPr>
          <p:cNvSpPr/>
          <p:nvPr/>
        </p:nvSpPr>
        <p:spPr>
          <a:xfrm>
            <a:off x="1776017" y="235057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D08B42E-A43B-4D32-9302-CBF7B19DCE1F}"/>
              </a:ext>
            </a:extLst>
          </p:cNvPr>
          <p:cNvSpPr/>
          <p:nvPr/>
        </p:nvSpPr>
        <p:spPr>
          <a:xfrm>
            <a:off x="1781612" y="157502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54B5946D-E29F-4A93-B9AA-C8B242BBDA38}"/>
              </a:ext>
            </a:extLst>
          </p:cNvPr>
          <p:cNvSpPr/>
          <p:nvPr/>
        </p:nvSpPr>
        <p:spPr>
          <a:xfrm>
            <a:off x="1776017" y="393178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E8EC0B8-2ACC-417E-9341-4B30B8A934D3}"/>
              </a:ext>
            </a:extLst>
          </p:cNvPr>
          <p:cNvSpPr/>
          <p:nvPr/>
        </p:nvSpPr>
        <p:spPr>
          <a:xfrm>
            <a:off x="2293003" y="3952236"/>
            <a:ext cx="1974197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222C3BF-F334-4732-BF7E-6254B786DDCC}"/>
              </a:ext>
            </a:extLst>
          </p:cNvPr>
          <p:cNvSpPr/>
          <p:nvPr/>
        </p:nvSpPr>
        <p:spPr>
          <a:xfrm>
            <a:off x="2293003" y="3180802"/>
            <a:ext cx="1828479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1FB3C42-684A-4AE6-B550-4675A10646BF}"/>
              </a:ext>
            </a:extLst>
          </p:cNvPr>
          <p:cNvSpPr/>
          <p:nvPr/>
        </p:nvSpPr>
        <p:spPr>
          <a:xfrm>
            <a:off x="2293003" y="1631367"/>
            <a:ext cx="1303220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B696848-9F81-4CFC-9C6C-155B785CEBC7}"/>
              </a:ext>
            </a:extLst>
          </p:cNvPr>
          <p:cNvSpPr/>
          <p:nvPr/>
        </p:nvSpPr>
        <p:spPr>
          <a:xfrm>
            <a:off x="1616923" y="445599"/>
            <a:ext cx="72503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สิ่งมีชีวิตในข้อใดมีความสัมพันธ์กันแบบภาวะการได้ประโยชน์ร่วมกัน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98D77B6-AC57-4FC7-BD99-2AEB55595476}"/>
              </a:ext>
            </a:extLst>
          </p:cNvPr>
          <p:cNvSpPr/>
          <p:nvPr/>
        </p:nvSpPr>
        <p:spPr>
          <a:xfrm>
            <a:off x="2293003" y="1603669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แมวและหนู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D44713-2B53-4AEB-B8D5-D7270E7A277F}"/>
              </a:ext>
            </a:extLst>
          </p:cNvPr>
          <p:cNvSpPr/>
          <p:nvPr/>
        </p:nvSpPr>
        <p:spPr>
          <a:xfrm>
            <a:off x="2286555" y="2381529"/>
            <a:ext cx="15696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ผึ้งและดอกไม้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9E3B71-1309-47D7-8108-77B18FFF6E34}"/>
              </a:ext>
            </a:extLst>
          </p:cNvPr>
          <p:cNvSpPr/>
          <p:nvPr/>
        </p:nvSpPr>
        <p:spPr>
          <a:xfrm>
            <a:off x="2286555" y="3180802"/>
            <a:ext cx="18614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กาฝากและต้นไม้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325483-56B8-4AFE-8DEB-6BC7AF2CA4A9}"/>
              </a:ext>
            </a:extLst>
          </p:cNvPr>
          <p:cNvSpPr/>
          <p:nvPr/>
        </p:nvSpPr>
        <p:spPr>
          <a:xfrm>
            <a:off x="2293003" y="3963021"/>
            <a:ext cx="20730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กล้วยไม้และต้นไม้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E313DC5B-3637-4D1A-BD05-B076A12A5A29}"/>
              </a:ext>
            </a:extLst>
          </p:cNvPr>
          <p:cNvCxnSpPr>
            <a:stCxn id="21" idx="3"/>
          </p:cNvCxnSpPr>
          <p:nvPr/>
        </p:nvCxnSpPr>
        <p:spPr>
          <a:xfrm flipV="1">
            <a:off x="3596223" y="1852246"/>
            <a:ext cx="1890177" cy="7280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F360A38-3DAB-4574-94D2-66A130F08FD9}"/>
              </a:ext>
            </a:extLst>
          </p:cNvPr>
          <p:cNvGrpSpPr/>
          <p:nvPr/>
        </p:nvGrpSpPr>
        <p:grpSpPr>
          <a:xfrm>
            <a:off x="5486400" y="1563901"/>
            <a:ext cx="3217902" cy="1424763"/>
            <a:chOff x="6080811" y="1528612"/>
            <a:chExt cx="1305935" cy="14247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04A1AEA1-AE96-4952-94BC-EEFA867E1AAC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28575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B9E3D7B-1BF4-45D4-87EA-74130D544D2B}"/>
                </a:ext>
              </a:extLst>
            </p:cNvPr>
            <p:cNvSpPr txBox="1"/>
            <p:nvPr/>
          </p:nvSpPr>
          <p:spPr>
            <a:xfrm>
              <a:off x="6080811" y="1568380"/>
              <a:ext cx="13059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ความสัมพันธ์แบบภาวะล่าเหยื่อ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8807E82D-6540-4F03-9D8E-06DE636EE7DC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4121482" y="3398592"/>
            <a:ext cx="1385602" cy="8972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3A5CE87-ADEA-4D31-9800-C8D8C46D290F}"/>
              </a:ext>
            </a:extLst>
          </p:cNvPr>
          <p:cNvGrpSpPr/>
          <p:nvPr/>
        </p:nvGrpSpPr>
        <p:grpSpPr>
          <a:xfrm>
            <a:off x="5507084" y="3097214"/>
            <a:ext cx="3217902" cy="562988"/>
            <a:chOff x="6080811" y="1528612"/>
            <a:chExt cx="1305935" cy="56298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6C939176-C111-41FC-BABE-15E158E254CC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28575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222F1B7-CB1C-4FCC-9BEE-04A63F43523B}"/>
                </a:ext>
              </a:extLst>
            </p:cNvPr>
            <p:cNvSpPr txBox="1"/>
            <p:nvPr/>
          </p:nvSpPr>
          <p:spPr>
            <a:xfrm>
              <a:off x="6080811" y="1568380"/>
              <a:ext cx="1305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ความสัมพันธ์แบบภาวะปรสิต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7502134-A0C0-4FC5-9E90-6A40B0E6ABA5}"/>
              </a:ext>
            </a:extLst>
          </p:cNvPr>
          <p:cNvGrpSpPr/>
          <p:nvPr/>
        </p:nvGrpSpPr>
        <p:grpSpPr>
          <a:xfrm>
            <a:off x="5486400" y="3869474"/>
            <a:ext cx="3217902" cy="562988"/>
            <a:chOff x="6080811" y="1528612"/>
            <a:chExt cx="1305935" cy="56298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498574A8-4619-4F08-B558-56FFD17D8E57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28575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E6C873E-DE7E-4360-86D1-4C70093F9E0C}"/>
                </a:ext>
              </a:extLst>
            </p:cNvPr>
            <p:cNvSpPr txBox="1"/>
            <p:nvPr/>
          </p:nvSpPr>
          <p:spPr>
            <a:xfrm>
              <a:off x="6080811" y="1568380"/>
              <a:ext cx="1305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ความสัมพันธ์แบบภาวะอิงอาศัย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1AF62F79-9DC1-4F56-9777-F0221FD87762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4267200" y="4169734"/>
            <a:ext cx="1219200" cy="1118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5C27464-058F-48E4-A963-6CDF5A4B0579}"/>
              </a:ext>
            </a:extLst>
          </p:cNvPr>
          <p:cNvGrpSpPr/>
          <p:nvPr/>
        </p:nvGrpSpPr>
        <p:grpSpPr>
          <a:xfrm>
            <a:off x="818566" y="4428878"/>
            <a:ext cx="8048708" cy="1870582"/>
            <a:chOff x="818566" y="4428878"/>
            <a:chExt cx="8048708" cy="187058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3B63AB9-DA8C-4EEC-9B59-D241BDD99283}"/>
                </a:ext>
              </a:extLst>
            </p:cNvPr>
            <p:cNvGrpSpPr/>
            <p:nvPr/>
          </p:nvGrpSpPr>
          <p:grpSpPr>
            <a:xfrm>
              <a:off x="818566" y="4428878"/>
              <a:ext cx="8048708" cy="1870582"/>
              <a:chOff x="818566" y="4428878"/>
              <a:chExt cx="8048708" cy="1870582"/>
            </a:xfrm>
          </p:grpSpPr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xmlns="" id="{0F0BAAEB-F34A-4632-A784-88524069E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818566" y="4428878"/>
                <a:ext cx="8048708" cy="1870582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5B2D27BA-9D9B-4BDB-A2D8-168D3B14378D}"/>
                  </a:ext>
                </a:extLst>
              </p:cNvPr>
              <p:cNvSpPr/>
              <p:nvPr/>
            </p:nvSpPr>
            <p:spPr>
              <a:xfrm>
                <a:off x="1296351" y="5026727"/>
                <a:ext cx="702908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ผึ้งดูดน้ำหวานจากดอกไม้ ดอกไม้ได้รับการผสมเกสรจากผึ้ง เป็นความสัมพันธ์แบบภาวะการได้ประโยชน์ร่วมกัน</a:t>
                </a:r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E6EDC01C-3C8D-47CE-88CA-4701E57E3165}"/>
                </a:ext>
              </a:extLst>
            </p:cNvPr>
            <p:cNvSpPr/>
            <p:nvPr/>
          </p:nvSpPr>
          <p:spPr>
            <a:xfrm>
              <a:off x="1950306" y="4948630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24BC1FF3-35BD-4A66-8E32-CDECC26D5C5A}"/>
                </a:ext>
              </a:extLst>
            </p:cNvPr>
            <p:cNvSpPr/>
            <p:nvPr/>
          </p:nvSpPr>
          <p:spPr>
            <a:xfrm>
              <a:off x="1947633" y="4948630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95283D6-09A3-49D8-AABE-62038BAA7555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A62D0C6E-D71E-41C2-8A47-79C9B251D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6CDD976-42BA-4B1B-B3D2-5C832F05F631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B40B6520-C7AB-4DCB-8F08-6AADAB162789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818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 animBg="1"/>
      <p:bldP spid="27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0E5A77F-BC12-488A-A519-B78583449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90" y="3955326"/>
            <a:ext cx="10487392" cy="4409583"/>
          </a:xfrm>
          <a:prstGeom prst="rect">
            <a:avLst/>
          </a:prstGeom>
        </p:spPr>
      </p:pic>
      <p:sp>
        <p:nvSpPr>
          <p:cNvPr id="27" name="Google Shape;55;p4">
            <a:extLst>
              <a:ext uri="{FF2B5EF4-FFF2-40B4-BE49-F238E27FC236}">
                <a16:creationId xmlns:a16="http://schemas.microsoft.com/office/drawing/2014/main" xmlns="" id="{25CDB365-81EF-4382-A8F9-C2D5C2D820F5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A85B20C-2149-420B-8DF8-E83872E5C3DC}"/>
              </a:ext>
            </a:extLst>
          </p:cNvPr>
          <p:cNvGrpSpPr/>
          <p:nvPr/>
        </p:nvGrpSpPr>
        <p:grpSpPr>
          <a:xfrm>
            <a:off x="499291" y="179631"/>
            <a:ext cx="4011193" cy="3711034"/>
            <a:chOff x="499291" y="179631"/>
            <a:chExt cx="4011193" cy="37110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2A2D9CE-9234-41BF-ACCB-194CD5B2E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91" y="179631"/>
              <a:ext cx="4011193" cy="327160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376BC18-FF8E-4644-94B6-30310790F5D2}"/>
                </a:ext>
              </a:extLst>
            </p:cNvPr>
            <p:cNvSpPr txBox="1"/>
            <p:nvPr/>
          </p:nvSpPr>
          <p:spPr>
            <a:xfrm>
              <a:off x="2189198" y="3429000"/>
              <a:ext cx="7344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มะม่วง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6257C7-1C6D-4A86-BE13-CBB8FD8FCA7D}"/>
              </a:ext>
            </a:extLst>
          </p:cNvPr>
          <p:cNvGrpSpPr/>
          <p:nvPr/>
        </p:nvGrpSpPr>
        <p:grpSpPr>
          <a:xfrm>
            <a:off x="4721418" y="145106"/>
            <a:ext cx="3976357" cy="3745559"/>
            <a:chOff x="4721418" y="145106"/>
            <a:chExt cx="3976357" cy="37455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E6182AD-5361-4B58-8123-10F9B5AF2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418" y="145106"/>
              <a:ext cx="3976357" cy="33406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D1AF081-0A8C-45F7-BEE1-9D0ADE9DF191}"/>
                </a:ext>
              </a:extLst>
            </p:cNvPr>
            <p:cNvSpPr txBox="1"/>
            <p:nvPr/>
          </p:nvSpPr>
          <p:spPr>
            <a:xfrm>
              <a:off x="6074646" y="3429000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กระบองเพชร</a:t>
              </a:r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EC8467E4-BBCC-47F3-9A44-66F69CAF79DE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6" name="กลุ่ม 11">
            <a:extLst>
              <a:ext uri="{FF2B5EF4-FFF2-40B4-BE49-F238E27FC236}">
                <a16:creationId xmlns:a16="http://schemas.microsoft.com/office/drawing/2014/main" xmlns="" id="{DC4D9D2D-8256-4C87-8125-CD38DE663BB3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7" name="สี่เหลี่ยมผืนผ้า 12">
              <a:extLst>
                <a:ext uri="{FF2B5EF4-FFF2-40B4-BE49-F238E27FC236}">
                  <a16:creationId xmlns:a16="http://schemas.microsoft.com/office/drawing/2014/main" xmlns="" id="{C2539FDF-C72C-4453-AA7B-FBEBB24A321A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:a16="http://schemas.microsoft.com/office/drawing/2014/main" xmlns="" id="{3F811BA5-974D-4312-A221-5D0539C26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9" name="วงรี 14">
              <a:extLst>
                <a:ext uri="{FF2B5EF4-FFF2-40B4-BE49-F238E27FC236}">
                  <a16:creationId xmlns:a16="http://schemas.microsoft.com/office/drawing/2014/main" xmlns="" id="{97256C92-FB10-41A0-ABE4-12EEEFEED669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01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>
            <a:extLst>
              <a:ext uri="{FF2B5EF4-FFF2-40B4-BE49-F238E27FC236}">
                <a16:creationId xmlns:a16="http://schemas.microsoft.com/office/drawing/2014/main" xmlns="" id="{E9A057EF-BC64-41E5-89C6-CDCB2E42D3FD}"/>
              </a:ext>
            </a:extLst>
          </p:cNvPr>
          <p:cNvSpPr/>
          <p:nvPr/>
        </p:nvSpPr>
        <p:spPr>
          <a:xfrm>
            <a:off x="6459714" y="238235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0D86D8EF-40A0-45DB-B708-63B687C8FB0B}"/>
              </a:ext>
            </a:extLst>
          </p:cNvPr>
          <p:cNvSpPr/>
          <p:nvPr/>
        </p:nvSpPr>
        <p:spPr>
          <a:xfrm>
            <a:off x="4882078" y="239984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7E5D4D79-A524-4AAD-9C82-AC347D335D82}"/>
              </a:ext>
            </a:extLst>
          </p:cNvPr>
          <p:cNvSpPr/>
          <p:nvPr/>
        </p:nvSpPr>
        <p:spPr>
          <a:xfrm>
            <a:off x="3305365" y="240051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226897-2240-4A3D-9FCB-C9DB083D45BF}"/>
              </a:ext>
            </a:extLst>
          </p:cNvPr>
          <p:cNvSpPr/>
          <p:nvPr/>
        </p:nvSpPr>
        <p:spPr>
          <a:xfrm>
            <a:off x="1750438" y="239655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B80998F-8C63-46F9-8DA2-6FA4A023E261}"/>
              </a:ext>
            </a:extLst>
          </p:cNvPr>
          <p:cNvSpPr/>
          <p:nvPr/>
        </p:nvSpPr>
        <p:spPr>
          <a:xfrm>
            <a:off x="1745425" y="239655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0980CCB-C38C-4D82-8E3D-64EE7945F9E3}"/>
              </a:ext>
            </a:extLst>
          </p:cNvPr>
          <p:cNvSpPr/>
          <p:nvPr/>
        </p:nvSpPr>
        <p:spPr>
          <a:xfrm>
            <a:off x="6980056" y="2417903"/>
            <a:ext cx="984432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D094DAB-0859-4BAA-859A-9CFEB0767A8D}"/>
              </a:ext>
            </a:extLst>
          </p:cNvPr>
          <p:cNvSpPr/>
          <p:nvPr/>
        </p:nvSpPr>
        <p:spPr>
          <a:xfrm>
            <a:off x="5386925" y="2425381"/>
            <a:ext cx="707012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F226B28-B0E5-4CBA-BA91-229F4C764A2E}"/>
              </a:ext>
            </a:extLst>
          </p:cNvPr>
          <p:cNvSpPr/>
          <p:nvPr/>
        </p:nvSpPr>
        <p:spPr>
          <a:xfrm>
            <a:off x="3817249" y="2429754"/>
            <a:ext cx="566182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4050EC4-D821-4CB2-B4B8-1D89EC9B1675}"/>
              </a:ext>
            </a:extLst>
          </p:cNvPr>
          <p:cNvGrpSpPr/>
          <p:nvPr/>
        </p:nvGrpSpPr>
        <p:grpSpPr>
          <a:xfrm>
            <a:off x="1631633" y="113689"/>
            <a:ext cx="7089967" cy="1618755"/>
            <a:chOff x="1631633" y="113689"/>
            <a:chExt cx="7089967" cy="16187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E07F5-4DC3-43EE-BFD8-280B10BFE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633" y="113689"/>
              <a:ext cx="7089967" cy="161875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41D9A73-7762-45A3-A55E-5DEB6E867E79}"/>
                </a:ext>
              </a:extLst>
            </p:cNvPr>
            <p:cNvSpPr/>
            <p:nvPr/>
          </p:nvSpPr>
          <p:spPr>
            <a:xfrm>
              <a:off x="2093918" y="475519"/>
              <a:ext cx="929721" cy="426685"/>
            </a:xfrm>
            <a:prstGeom prst="rect">
              <a:avLst/>
            </a:prstGeom>
            <a:solidFill>
              <a:srgbClr val="FED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D426F004-EB4D-48A0-B586-42766EE41027}"/>
                </a:ext>
              </a:extLst>
            </p:cNvPr>
            <p:cNvSpPr/>
            <p:nvPr/>
          </p:nvSpPr>
          <p:spPr>
            <a:xfrm>
              <a:off x="4572000" y="474510"/>
              <a:ext cx="929721" cy="426685"/>
            </a:xfrm>
            <a:prstGeom prst="rect">
              <a:avLst/>
            </a:prstGeom>
            <a:solidFill>
              <a:srgbClr val="C9E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66DAEC6-9247-4F28-BC9C-773266E5508B}"/>
                </a:ext>
              </a:extLst>
            </p:cNvPr>
            <p:cNvSpPr/>
            <p:nvPr/>
          </p:nvSpPr>
          <p:spPr>
            <a:xfrm>
              <a:off x="7078413" y="474509"/>
              <a:ext cx="929721" cy="426685"/>
            </a:xfrm>
            <a:prstGeom prst="rect">
              <a:avLst/>
            </a:prstGeom>
            <a:solidFill>
              <a:srgbClr val="FFDF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07A62A-B2A0-46ED-9EE8-68989F688AC8}"/>
              </a:ext>
            </a:extLst>
          </p:cNvPr>
          <p:cNvSpPr/>
          <p:nvPr/>
        </p:nvSpPr>
        <p:spPr>
          <a:xfrm>
            <a:off x="1631633" y="1757811"/>
            <a:ext cx="6258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จากแผนภาพโซ่อาหารข้างต้น		   หมายถึงข้อใด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25CA430-E034-47E6-AD6C-DAE4120E352E}"/>
              </a:ext>
            </a:extLst>
          </p:cNvPr>
          <p:cNvSpPr/>
          <p:nvPr/>
        </p:nvSpPr>
        <p:spPr>
          <a:xfrm>
            <a:off x="2259649" y="2388548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4C2737-A764-4FBC-AB19-3654D496A430}"/>
              </a:ext>
            </a:extLst>
          </p:cNvPr>
          <p:cNvSpPr/>
          <p:nvPr/>
        </p:nvSpPr>
        <p:spPr>
          <a:xfrm>
            <a:off x="3819596" y="2426380"/>
            <a:ext cx="5661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ช้าง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3D16355-7B5D-4C26-8157-F4703EF4BF9F}"/>
              </a:ext>
            </a:extLst>
          </p:cNvPr>
          <p:cNvSpPr/>
          <p:nvPr/>
        </p:nvSpPr>
        <p:spPr>
          <a:xfrm>
            <a:off x="5391617" y="2417903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กวาง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7C8353D-D15E-4D0A-BE7F-D0F4456F5F11}"/>
              </a:ext>
            </a:extLst>
          </p:cNvPr>
          <p:cNvSpPr/>
          <p:nvPr/>
        </p:nvSpPr>
        <p:spPr>
          <a:xfrm>
            <a:off x="6975363" y="2429754"/>
            <a:ext cx="10118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กระต่าย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0C086BF-56A9-4AE3-A33E-6473DC29B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6" t="12715" r="45614" b="83652"/>
          <a:stretch/>
        </p:blipFill>
        <p:spPr>
          <a:xfrm>
            <a:off x="5083529" y="1733132"/>
            <a:ext cx="888765" cy="498664"/>
          </a:xfrm>
          <a:prstGeom prst="flowChartAlternateProcess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6F4467B-5478-43D5-A409-AE3B945A3127}"/>
              </a:ext>
            </a:extLst>
          </p:cNvPr>
          <p:cNvSpPr/>
          <p:nvPr/>
        </p:nvSpPr>
        <p:spPr>
          <a:xfrm>
            <a:off x="2121485" y="452979"/>
            <a:ext cx="1021647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137287F-482F-46A5-8936-6D9D43F2665D}"/>
              </a:ext>
            </a:extLst>
          </p:cNvPr>
          <p:cNvSpPr/>
          <p:nvPr/>
        </p:nvSpPr>
        <p:spPr>
          <a:xfrm>
            <a:off x="4618633" y="444876"/>
            <a:ext cx="909278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A64AB81-B650-4CE3-A4A3-1A2F8CD11383}"/>
              </a:ext>
            </a:extLst>
          </p:cNvPr>
          <p:cNvSpPr txBox="1"/>
          <p:nvPr/>
        </p:nvSpPr>
        <p:spPr>
          <a:xfrm>
            <a:off x="2160533" y="462635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ข้าวโพด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E8DE366-3DFF-4764-9758-A658764A87A9}"/>
              </a:ext>
            </a:extLst>
          </p:cNvPr>
          <p:cNvSpPr txBox="1"/>
          <p:nvPr/>
        </p:nvSpPr>
        <p:spPr>
          <a:xfrm>
            <a:off x="4641098" y="487219"/>
            <a:ext cx="889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ตั๊กแตน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0EE075E-8D04-42B1-BD9F-4C2F1C9F1F58}"/>
              </a:ext>
            </a:extLst>
          </p:cNvPr>
          <p:cNvSpPr/>
          <p:nvPr/>
        </p:nvSpPr>
        <p:spPr>
          <a:xfrm>
            <a:off x="7318213" y="452979"/>
            <a:ext cx="450119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FAEA275-786F-483B-B8C4-BE06FB79C977}"/>
              </a:ext>
            </a:extLst>
          </p:cNvPr>
          <p:cNvSpPr txBox="1"/>
          <p:nvPr/>
        </p:nvSpPr>
        <p:spPr>
          <a:xfrm>
            <a:off x="7384587" y="447687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C2104FB0-F8F7-405D-86BC-E26F04052127}"/>
              </a:ext>
            </a:extLst>
          </p:cNvPr>
          <p:cNvCxnSpPr>
            <a:cxnSpLocks/>
          </p:cNvCxnSpPr>
          <p:nvPr/>
        </p:nvCxnSpPr>
        <p:spPr>
          <a:xfrm>
            <a:off x="2619491" y="901194"/>
            <a:ext cx="0" cy="314763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409DED6-318F-469B-9645-38F74163E587}"/>
              </a:ext>
            </a:extLst>
          </p:cNvPr>
          <p:cNvGrpSpPr/>
          <p:nvPr/>
        </p:nvGrpSpPr>
        <p:grpSpPr>
          <a:xfrm>
            <a:off x="2121485" y="1192707"/>
            <a:ext cx="1020176" cy="562988"/>
            <a:chOff x="6080811" y="1528612"/>
            <a:chExt cx="1305935" cy="56298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1F1CF7D9-D915-4004-AEAF-AB06A875BA1B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28575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DDBD5D4-C214-4445-902C-D44E7DA024E1}"/>
                </a:ext>
              </a:extLst>
            </p:cNvPr>
            <p:cNvSpPr txBox="1"/>
            <p:nvPr/>
          </p:nvSpPr>
          <p:spPr>
            <a:xfrm>
              <a:off x="6080811" y="1568380"/>
              <a:ext cx="1305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ผู้ผลิต</a:t>
              </a:r>
            </a:p>
          </p:txBody>
        </p:sp>
      </p:grp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xmlns="" id="{5EF09CCE-13D5-4CE6-B7A8-944E50A5BFA1}"/>
              </a:ext>
            </a:extLst>
          </p:cNvPr>
          <p:cNvCxnSpPr>
            <a:cxnSpLocks/>
          </p:cNvCxnSpPr>
          <p:nvPr/>
        </p:nvCxnSpPr>
        <p:spPr>
          <a:xfrm>
            <a:off x="5514034" y="532186"/>
            <a:ext cx="344267" cy="314926"/>
          </a:xfrm>
          <a:prstGeom prst="bentConnector3">
            <a:avLst>
              <a:gd name="adj1" fmla="val 99554"/>
            </a:avLst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B5A6873F-8DA7-4E9C-99C4-851CD09D41C7}"/>
              </a:ext>
            </a:extLst>
          </p:cNvPr>
          <p:cNvGrpSpPr/>
          <p:nvPr/>
        </p:nvGrpSpPr>
        <p:grpSpPr>
          <a:xfrm>
            <a:off x="5568095" y="832711"/>
            <a:ext cx="1153735" cy="993875"/>
            <a:chOff x="6080811" y="1528612"/>
            <a:chExt cx="1305935" cy="99387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7177364F-5670-4BB5-B4A7-84AC87BE4A4C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28575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07FC715-418C-407E-9D6E-8C55CF945828}"/>
                </a:ext>
              </a:extLst>
            </p:cNvPr>
            <p:cNvSpPr txBox="1"/>
            <p:nvPr/>
          </p:nvSpPr>
          <p:spPr>
            <a:xfrm>
              <a:off x="6080811" y="1568380"/>
              <a:ext cx="13059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ผู้ล่า เหยื่อ</a:t>
              </a:r>
            </a:p>
          </p:txBody>
        </p: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3DA08B74-D2C4-4303-94A1-65EE898FCEFE}"/>
              </a:ext>
            </a:extLst>
          </p:cNvPr>
          <p:cNvCxnSpPr>
            <a:cxnSpLocks/>
          </p:cNvCxnSpPr>
          <p:nvPr/>
        </p:nvCxnSpPr>
        <p:spPr>
          <a:xfrm>
            <a:off x="7560511" y="924444"/>
            <a:ext cx="0" cy="314763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2CA93AA-A3DB-42E7-B972-81FD8D2DB49E}"/>
              </a:ext>
            </a:extLst>
          </p:cNvPr>
          <p:cNvGrpSpPr/>
          <p:nvPr/>
        </p:nvGrpSpPr>
        <p:grpSpPr>
          <a:xfrm>
            <a:off x="7057663" y="1207115"/>
            <a:ext cx="1020176" cy="562988"/>
            <a:chOff x="6080811" y="1528612"/>
            <a:chExt cx="1305935" cy="562988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xmlns="" id="{923265BC-8E97-4C8B-A822-14D63C5788B8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28575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B5E97CA3-E1D1-4C6E-B9AA-0255B93A7A7B}"/>
                </a:ext>
              </a:extLst>
            </p:cNvPr>
            <p:cNvSpPr txBox="1"/>
            <p:nvPr/>
          </p:nvSpPr>
          <p:spPr>
            <a:xfrm>
              <a:off x="6080811" y="1568380"/>
              <a:ext cx="1305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ผู้ล่า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38A8F88-94D2-455D-877E-24E302AA2A7E}"/>
              </a:ext>
            </a:extLst>
          </p:cNvPr>
          <p:cNvCxnSpPr>
            <a:cxnSpLocks/>
          </p:cNvCxnSpPr>
          <p:nvPr/>
        </p:nvCxnSpPr>
        <p:spPr>
          <a:xfrm flipH="1">
            <a:off x="5740149" y="2874712"/>
            <a:ext cx="1" cy="457099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AD289D79-1F10-433E-8D00-82F6E8BE1C63}"/>
              </a:ext>
            </a:extLst>
          </p:cNvPr>
          <p:cNvCxnSpPr>
            <a:cxnSpLocks/>
          </p:cNvCxnSpPr>
          <p:nvPr/>
        </p:nvCxnSpPr>
        <p:spPr>
          <a:xfrm>
            <a:off x="4100340" y="3103261"/>
            <a:ext cx="3380930" cy="6605"/>
          </a:xfrm>
          <a:prstGeom prst="line">
            <a:avLst/>
          </a:prstGeom>
          <a:ln w="28575">
            <a:solidFill>
              <a:srgbClr val="F57B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E4694203-E189-4DF5-B9C2-E573DFF9910A}"/>
              </a:ext>
            </a:extLst>
          </p:cNvPr>
          <p:cNvCxnSpPr>
            <a:cxnSpLocks/>
          </p:cNvCxnSpPr>
          <p:nvPr/>
        </p:nvCxnSpPr>
        <p:spPr>
          <a:xfrm flipH="1" flipV="1">
            <a:off x="4099864" y="2881699"/>
            <a:ext cx="2822" cy="239353"/>
          </a:xfrm>
          <a:prstGeom prst="line">
            <a:avLst/>
          </a:prstGeom>
          <a:ln w="28575">
            <a:solidFill>
              <a:srgbClr val="F57BC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E98AFA7B-6ED1-404C-89C8-BAD4BB554EE7}"/>
              </a:ext>
            </a:extLst>
          </p:cNvPr>
          <p:cNvCxnSpPr>
            <a:cxnSpLocks/>
          </p:cNvCxnSpPr>
          <p:nvPr/>
        </p:nvCxnSpPr>
        <p:spPr>
          <a:xfrm flipH="1" flipV="1">
            <a:off x="7461250" y="2881699"/>
            <a:ext cx="2822" cy="255994"/>
          </a:xfrm>
          <a:prstGeom prst="line">
            <a:avLst/>
          </a:prstGeom>
          <a:ln w="28575">
            <a:solidFill>
              <a:srgbClr val="F57BC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17708E9-A591-48D6-AE75-8ECA8AD60FA4}"/>
              </a:ext>
            </a:extLst>
          </p:cNvPr>
          <p:cNvGrpSpPr/>
          <p:nvPr/>
        </p:nvGrpSpPr>
        <p:grpSpPr>
          <a:xfrm>
            <a:off x="3226166" y="3298299"/>
            <a:ext cx="5264269" cy="993875"/>
            <a:chOff x="6080811" y="1528612"/>
            <a:chExt cx="1305935" cy="993875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xmlns="" id="{B305133C-1EFC-4B16-B902-B91C031B175F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28575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59EBA985-3638-4DBD-BDA8-AEA6C72AD000}"/>
                </a:ext>
              </a:extLst>
            </p:cNvPr>
            <p:cNvSpPr txBox="1"/>
            <p:nvPr/>
          </p:nvSpPr>
          <p:spPr>
            <a:xfrm>
              <a:off x="6080811" y="1568380"/>
              <a:ext cx="13059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ไม่กินตั๊กแตนเป็นอาหาร จึงไม่อยู่ในโซ่อาหารดังกล่าว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805B1FC-9CD2-4B03-9350-B9515EC685E8}"/>
              </a:ext>
            </a:extLst>
          </p:cNvPr>
          <p:cNvGrpSpPr/>
          <p:nvPr/>
        </p:nvGrpSpPr>
        <p:grpSpPr>
          <a:xfrm>
            <a:off x="900545" y="4346142"/>
            <a:ext cx="8320008" cy="1979671"/>
            <a:chOff x="900545" y="4346142"/>
            <a:chExt cx="8320008" cy="19796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DE59CB3-9E6C-450D-B990-8D4485E31296}"/>
                </a:ext>
              </a:extLst>
            </p:cNvPr>
            <p:cNvGrpSpPr/>
            <p:nvPr/>
          </p:nvGrpSpPr>
          <p:grpSpPr>
            <a:xfrm>
              <a:off x="900545" y="4346142"/>
              <a:ext cx="8320008" cy="1979671"/>
              <a:chOff x="900545" y="4346142"/>
              <a:chExt cx="8320008" cy="197967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xmlns="" id="{88537124-BAEF-427E-B0B9-70FCCF22B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900545" y="4346142"/>
                <a:ext cx="7689274" cy="1979671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00B6755E-1309-4CC2-ABF1-51F926E137AB}"/>
                  </a:ext>
                </a:extLst>
              </p:cNvPr>
              <p:cNvSpPr/>
              <p:nvPr/>
            </p:nvSpPr>
            <p:spPr>
              <a:xfrm>
                <a:off x="1646313" y="5185561"/>
                <a:ext cx="757424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นกกินตั๊กแตน ตั๊กแตนเป็นเหยื่อ นกเป็นผู้ล่า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DE42359C-5CB3-49DB-A8E2-35AB363FE59E}"/>
                </a:ext>
              </a:extLst>
            </p:cNvPr>
            <p:cNvSpPr/>
            <p:nvPr/>
          </p:nvSpPr>
          <p:spPr>
            <a:xfrm>
              <a:off x="2322652" y="5168325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7A4A7A52-CE2B-4CED-82C7-E9228F321CA8}"/>
                </a:ext>
              </a:extLst>
            </p:cNvPr>
            <p:cNvSpPr/>
            <p:nvPr/>
          </p:nvSpPr>
          <p:spPr>
            <a:xfrm>
              <a:off x="2322652" y="5168325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ABE6EB0C-0675-4F2F-A559-0D4269E7216E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C413AB66-A0FE-40B2-95E9-238216D47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FA95E3DB-CA24-4E84-9B5D-7ED64F6E7460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6597AFB4-87E3-4C86-BB22-20A26513254B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๗.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184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8" grpId="0" animBg="1"/>
      <p:bldP spid="37" grpId="0" animBg="1"/>
      <p:bldP spid="36" grpId="0" animBg="1"/>
      <p:bldP spid="32" grpId="0" animBg="1"/>
      <p:bldP spid="34" grpId="0" animBg="1"/>
      <p:bldP spid="3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70A0E52-52B6-4847-86FF-72B618341D11}"/>
              </a:ext>
            </a:extLst>
          </p:cNvPr>
          <p:cNvSpPr/>
          <p:nvPr/>
        </p:nvSpPr>
        <p:spPr>
          <a:xfrm>
            <a:off x="3325623" y="3503029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7D451E70-22E4-44AC-B880-C1E42C31C82C}"/>
              </a:ext>
            </a:extLst>
          </p:cNvPr>
          <p:cNvSpPr/>
          <p:nvPr/>
        </p:nvSpPr>
        <p:spPr>
          <a:xfrm>
            <a:off x="6480429" y="347719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9E99710A-42E7-4DA0-96C6-9BE774CD405F}"/>
              </a:ext>
            </a:extLst>
          </p:cNvPr>
          <p:cNvSpPr/>
          <p:nvPr/>
        </p:nvSpPr>
        <p:spPr>
          <a:xfrm>
            <a:off x="4902793" y="349468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0D04E81C-985C-43EB-A07B-D2802E69AF56}"/>
              </a:ext>
            </a:extLst>
          </p:cNvPr>
          <p:cNvSpPr/>
          <p:nvPr/>
        </p:nvSpPr>
        <p:spPr>
          <a:xfrm>
            <a:off x="3326080" y="349535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A1F3327B-8BE4-478F-AE4F-3025ED826C23}"/>
              </a:ext>
            </a:extLst>
          </p:cNvPr>
          <p:cNvSpPr/>
          <p:nvPr/>
        </p:nvSpPr>
        <p:spPr>
          <a:xfrm>
            <a:off x="1766140" y="349139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E28E25-2DE8-4A66-85B9-474553D029E9}"/>
              </a:ext>
            </a:extLst>
          </p:cNvPr>
          <p:cNvSpPr/>
          <p:nvPr/>
        </p:nvSpPr>
        <p:spPr>
          <a:xfrm>
            <a:off x="1655872" y="2534219"/>
            <a:ext cx="71742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จากแผนภาพ สายใยอาหารข้างต้น มีจำนวนโซ่อาหารที่สิ้นสุด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ที่นกจำนวนเท่าใด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B6ADCD-06B0-4B5B-883C-1901037FCB4A}"/>
              </a:ext>
            </a:extLst>
          </p:cNvPr>
          <p:cNvSpPr/>
          <p:nvPr/>
        </p:nvSpPr>
        <p:spPr>
          <a:xfrm>
            <a:off x="2284713" y="3507604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srgbClr val="231F2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8FBCB8B-F832-46F5-B926-FB393C283314}"/>
              </a:ext>
            </a:extLst>
          </p:cNvPr>
          <p:cNvSpPr/>
          <p:nvPr/>
        </p:nvSpPr>
        <p:spPr>
          <a:xfrm>
            <a:off x="3842957" y="3507604"/>
            <a:ext cx="3577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srgbClr val="231F2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D71AB9-1A79-417C-98D9-47CDCD26F75F}"/>
              </a:ext>
            </a:extLst>
          </p:cNvPr>
          <p:cNvSpPr/>
          <p:nvPr/>
        </p:nvSpPr>
        <p:spPr>
          <a:xfrm>
            <a:off x="5414097" y="3520541"/>
            <a:ext cx="3577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๕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B5A7BF-648C-4EB3-B1FD-AE80CBC30D63}"/>
              </a:ext>
            </a:extLst>
          </p:cNvPr>
          <p:cNvSpPr/>
          <p:nvPr/>
        </p:nvSpPr>
        <p:spPr>
          <a:xfrm>
            <a:off x="6999602" y="3520541"/>
            <a:ext cx="3577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๖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8BBA04D-1C93-4B08-BB5F-1AF622C18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68" y="0"/>
            <a:ext cx="5444778" cy="2559831"/>
          </a:xfrm>
          <a:prstGeom prst="rect">
            <a:avLst/>
          </a:prstGeom>
        </p:spPr>
      </p:pic>
      <p:sp>
        <p:nvSpPr>
          <p:cNvPr id="48" name="Date Placeholder 1">
            <a:extLst>
              <a:ext uri="{FF2B5EF4-FFF2-40B4-BE49-F238E27FC236}">
                <a16:creationId xmlns:a16="http://schemas.microsoft.com/office/drawing/2014/main" xmlns="" id="{0AD9045F-B5AC-40AE-BB41-26E6E8868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6E69B-6103-4BB2-B149-B1D4986E80EE}" type="datetimeFigureOut">
              <a:rPr kumimoji="0" lang="th-T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21/12/62</a:t>
            </a:fld>
            <a:endParaRPr kumimoji="0" lang="th-TH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xmlns="" id="{DC04BEB9-A9F7-4317-AD6D-62160A4C7B89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4244EF9-1AF8-487A-B599-73FD7E3C5EFD}"/>
              </a:ext>
            </a:extLst>
          </p:cNvPr>
          <p:cNvGrpSpPr/>
          <p:nvPr/>
        </p:nvGrpSpPr>
        <p:grpSpPr>
          <a:xfrm>
            <a:off x="756610" y="4028865"/>
            <a:ext cx="8291354" cy="2470516"/>
            <a:chOff x="756610" y="4028865"/>
            <a:chExt cx="8291354" cy="247051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98C21F5-F90A-4F71-930D-B83B7755AFFD}"/>
                </a:ext>
              </a:extLst>
            </p:cNvPr>
            <p:cNvGrpSpPr/>
            <p:nvPr/>
          </p:nvGrpSpPr>
          <p:grpSpPr>
            <a:xfrm>
              <a:off x="756610" y="4028865"/>
              <a:ext cx="8291354" cy="2470516"/>
              <a:chOff x="756610" y="4028865"/>
              <a:chExt cx="8291354" cy="2470516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xmlns="" id="{FDD7BA6C-9DD2-422A-A166-8A7862F660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 t="19868"/>
              <a:stretch/>
            </p:blipFill>
            <p:spPr>
              <a:xfrm>
                <a:off x="756610" y="4028865"/>
                <a:ext cx="8219922" cy="2470516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35000E08-27D0-40E8-9DBC-19AD444891CD}"/>
                  </a:ext>
                </a:extLst>
              </p:cNvPr>
              <p:cNvSpPr/>
              <p:nvPr/>
            </p:nvSpPr>
            <p:spPr>
              <a:xfrm>
                <a:off x="1473724" y="4156433"/>
                <a:ext cx="7574240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โซ่อาหารที่ </a:t>
                </a:r>
                <a:r>
                  <a:rPr lang="th-TH" sz="2800" dirty="0" smtClean="0">
                    <a:solidFill>
                      <a:srgbClr val="2A2A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๑-๔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ได้แก่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- กล้วย	   แมลงหวี่	 แมงมุม	   นก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- กล้วย	   ผึ้ง	แมงมุม	  นก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- กล้วย	   ผึ้ง	นก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- กล้วย	   หนอน	    นก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xmlns="" id="{1253AE03-2269-4C3A-9002-949D322E4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1656" y="4810108"/>
                <a:ext cx="342757" cy="0"/>
              </a:xfrm>
              <a:prstGeom prst="straightConnector1">
                <a:avLst/>
              </a:prstGeom>
              <a:ln w="28575">
                <a:solidFill>
                  <a:srgbClr val="F57BC4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xmlns="" id="{2F42F57A-1A64-445B-9F75-5434587560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2887" y="4810109"/>
                <a:ext cx="342757" cy="0"/>
              </a:xfrm>
              <a:prstGeom prst="straightConnector1">
                <a:avLst/>
              </a:prstGeom>
              <a:ln w="28575">
                <a:solidFill>
                  <a:srgbClr val="F57BC4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xmlns="" id="{EF248268-1A11-475C-844E-4D219EABD7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8943" y="4810108"/>
                <a:ext cx="342757" cy="0"/>
              </a:xfrm>
              <a:prstGeom prst="straightConnector1">
                <a:avLst/>
              </a:prstGeom>
              <a:ln w="28575">
                <a:solidFill>
                  <a:srgbClr val="F57BC4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xmlns="" id="{982116B7-4EC6-4FC1-B9E3-392EEA45CC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5208" y="5249111"/>
                <a:ext cx="342757" cy="0"/>
              </a:xfrm>
              <a:prstGeom prst="straightConnector1">
                <a:avLst/>
              </a:prstGeom>
              <a:ln w="28575">
                <a:solidFill>
                  <a:srgbClr val="F57BC4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xmlns="" id="{4F019A03-BCCF-45AB-8338-8C3BFB9EB2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3225" y="5249111"/>
                <a:ext cx="342757" cy="0"/>
              </a:xfrm>
              <a:prstGeom prst="straightConnector1">
                <a:avLst/>
              </a:prstGeom>
              <a:ln w="28575">
                <a:solidFill>
                  <a:srgbClr val="F57BC4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xmlns="" id="{37FA093F-C7CC-461C-AE54-348437FCE7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228" y="5249111"/>
                <a:ext cx="342757" cy="0"/>
              </a:xfrm>
              <a:prstGeom prst="straightConnector1">
                <a:avLst/>
              </a:prstGeom>
              <a:ln w="28575">
                <a:solidFill>
                  <a:srgbClr val="F57BC4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xmlns="" id="{E85FE135-52AA-4F4F-AC01-26837544F0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5208" y="5660818"/>
                <a:ext cx="342757" cy="0"/>
              </a:xfrm>
              <a:prstGeom prst="straightConnector1">
                <a:avLst/>
              </a:prstGeom>
              <a:ln w="28575">
                <a:solidFill>
                  <a:srgbClr val="F57BC4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xmlns="" id="{C9DD3BE1-B496-4781-861A-9AA855E3BA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3225" y="5660818"/>
                <a:ext cx="342757" cy="0"/>
              </a:xfrm>
              <a:prstGeom prst="straightConnector1">
                <a:avLst/>
              </a:prstGeom>
              <a:ln w="28575">
                <a:solidFill>
                  <a:srgbClr val="F57BC4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xmlns="" id="{5419440C-A063-416E-834E-DD42A44AD0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5208" y="6097547"/>
                <a:ext cx="342757" cy="0"/>
              </a:xfrm>
              <a:prstGeom prst="straightConnector1">
                <a:avLst/>
              </a:prstGeom>
              <a:ln w="28575">
                <a:solidFill>
                  <a:srgbClr val="F57BC4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xmlns="" id="{C6391963-0525-433E-BEF9-9DD45C6424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5982" y="6097547"/>
                <a:ext cx="342757" cy="0"/>
              </a:xfrm>
              <a:prstGeom prst="straightConnector1">
                <a:avLst/>
              </a:prstGeom>
              <a:ln w="28575">
                <a:solidFill>
                  <a:srgbClr val="F57BC4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E3C7D685-AE7F-4CB7-B1FF-7438BE46939E}"/>
                  </a:ext>
                </a:extLst>
              </p:cNvPr>
              <p:cNvSpPr/>
              <p:nvPr/>
            </p:nvSpPr>
            <p:spPr>
              <a:xfrm>
                <a:off x="5316200" y="4968320"/>
                <a:ext cx="312669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ดังนั้นสายใยอาหารจึงมีจำนวนโซ่อาหารสิ้นสุดที่นก จำนวน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๔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โซ่อาหาร</a:t>
                </a: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CD48649C-21F0-4DD1-8F46-EB2883011659}"/>
                </a:ext>
              </a:extLst>
            </p:cNvPr>
            <p:cNvSpPr/>
            <p:nvPr/>
          </p:nvSpPr>
          <p:spPr>
            <a:xfrm>
              <a:off x="2105729" y="4111133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19576E11-1C56-45D1-AA7D-2AAFB2AD0ED5}"/>
                </a:ext>
              </a:extLst>
            </p:cNvPr>
            <p:cNvSpPr/>
            <p:nvPr/>
          </p:nvSpPr>
          <p:spPr>
            <a:xfrm>
              <a:off x="2103056" y="4111133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05EE831-90C7-4C94-96D9-03390BF087AC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972DC819-C1D2-4C59-92E6-08867CC30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38867FC8-5584-4574-8884-C4A6686ADDB0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12787C9E-111D-45E9-862A-04C49E0051E4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๘.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660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8A0E3D9-3795-4B1B-8BA1-754D668C09A6}"/>
              </a:ext>
            </a:extLst>
          </p:cNvPr>
          <p:cNvSpPr/>
          <p:nvPr/>
        </p:nvSpPr>
        <p:spPr>
          <a:xfrm>
            <a:off x="1741321" y="2575495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5F258AC-BF1D-402A-BE3F-31651236D2D0}"/>
              </a:ext>
            </a:extLst>
          </p:cNvPr>
          <p:cNvSpPr/>
          <p:nvPr/>
        </p:nvSpPr>
        <p:spPr>
          <a:xfrm>
            <a:off x="1739985" y="257549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56A2EBD-62DF-4513-B3A1-F91F821CE379}"/>
              </a:ext>
            </a:extLst>
          </p:cNvPr>
          <p:cNvSpPr/>
          <p:nvPr/>
        </p:nvSpPr>
        <p:spPr>
          <a:xfrm>
            <a:off x="1739985" y="178273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E6B1D4E-F1BC-468C-BE6B-D73C9FDEB385}"/>
              </a:ext>
            </a:extLst>
          </p:cNvPr>
          <p:cNvSpPr/>
          <p:nvPr/>
        </p:nvSpPr>
        <p:spPr>
          <a:xfrm>
            <a:off x="1745580" y="10071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39A8EF59-AEAC-435E-9743-501CBF580140}"/>
              </a:ext>
            </a:extLst>
          </p:cNvPr>
          <p:cNvSpPr/>
          <p:nvPr/>
        </p:nvSpPr>
        <p:spPr>
          <a:xfrm>
            <a:off x="1739985" y="336394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034CBA-F3A1-4AD7-8D31-BFE3E23768B0}"/>
              </a:ext>
            </a:extLst>
          </p:cNvPr>
          <p:cNvSpPr/>
          <p:nvPr/>
        </p:nvSpPr>
        <p:spPr>
          <a:xfrm>
            <a:off x="1616923" y="445599"/>
            <a:ext cx="6474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ใครเป็นสาเหตุที่สำคัญที่สุดของการเกิดปัญหาสิ่งแวดล้อม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61731F-11F9-4E9B-872F-9C32545F80CC}"/>
              </a:ext>
            </a:extLst>
          </p:cNvPr>
          <p:cNvSpPr/>
          <p:nvPr/>
        </p:nvSpPr>
        <p:spPr>
          <a:xfrm>
            <a:off x="2261410" y="1030374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พืช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8829DD-0899-4B6F-8B8E-070F38DC6DE9}"/>
              </a:ext>
            </a:extLst>
          </p:cNvPr>
          <p:cNvSpPr/>
          <p:nvPr/>
        </p:nvSpPr>
        <p:spPr>
          <a:xfrm>
            <a:off x="2254962" y="1808234"/>
            <a:ext cx="60946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สัตว์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5DAAA61-782D-4A73-9586-862EA5838434}"/>
              </a:ext>
            </a:extLst>
          </p:cNvPr>
          <p:cNvSpPr/>
          <p:nvPr/>
        </p:nvSpPr>
        <p:spPr>
          <a:xfrm>
            <a:off x="2254962" y="2607507"/>
            <a:ext cx="8130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มนุษย์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E55F98-99F4-405A-B04E-D68ADEE54516}"/>
              </a:ext>
            </a:extLst>
          </p:cNvPr>
          <p:cNvSpPr/>
          <p:nvPr/>
        </p:nvSpPr>
        <p:spPr>
          <a:xfrm>
            <a:off x="2261410" y="3389726"/>
            <a:ext cx="11320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ธรรมชาติ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4E84FA0-0FF5-4CD9-A225-B20022F3E996}"/>
              </a:ext>
            </a:extLst>
          </p:cNvPr>
          <p:cNvGrpSpPr/>
          <p:nvPr/>
        </p:nvGrpSpPr>
        <p:grpSpPr>
          <a:xfrm>
            <a:off x="471056" y="3774705"/>
            <a:ext cx="8672944" cy="2669001"/>
            <a:chOff x="471056" y="3774705"/>
            <a:chExt cx="8672944" cy="26690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3367354-612B-4717-9EEB-1BE200092FC2}"/>
                </a:ext>
              </a:extLst>
            </p:cNvPr>
            <p:cNvGrpSpPr/>
            <p:nvPr/>
          </p:nvGrpSpPr>
          <p:grpSpPr>
            <a:xfrm>
              <a:off x="471056" y="3774705"/>
              <a:ext cx="8672944" cy="2669001"/>
              <a:chOff x="471056" y="3774705"/>
              <a:chExt cx="8672944" cy="2669001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839D8A88-243C-4AFF-BC24-21E7309A8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71056" y="3774705"/>
                <a:ext cx="8672944" cy="2669001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001403E-F3FC-489B-933C-009CF46FCFB4}"/>
                  </a:ext>
                </a:extLst>
              </p:cNvPr>
              <p:cNvSpPr/>
              <p:nvPr/>
            </p:nvSpPr>
            <p:spPr>
              <a:xfrm>
                <a:off x="1020408" y="4392141"/>
                <a:ext cx="7574240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มนุษย์เป็นผู้ก่อให้เกิดปัญหาสิ่งแวดล้อมมากที่สุด เนื่องจากจำนวนประชากรเพิ่มขึ้น ทำให้การใช้ทรัพยากรธรรมชาติเป็นไปอย่างรวดเร็ว และมีการตัดไม้ทำลายป่า การใช้สารเคมีกำจัดศัตรูพืชในไร่ มนุษย์ นา สวน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การทิ้งขยะมูลฝอย สิ่งสกปรกลงในแหล่งน้ำ ทำให้เกิดมลพิษ</a:t>
                </a: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F6815766-D0A8-4C25-91B3-B275A98F8609}"/>
                </a:ext>
              </a:extLst>
            </p:cNvPr>
            <p:cNvSpPr/>
            <p:nvPr/>
          </p:nvSpPr>
          <p:spPr>
            <a:xfrm>
              <a:off x="1684413" y="4338867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02931E2-A05F-4FE4-8C95-B115A5822327}"/>
                </a:ext>
              </a:extLst>
            </p:cNvPr>
            <p:cNvSpPr/>
            <p:nvPr/>
          </p:nvSpPr>
          <p:spPr>
            <a:xfrm>
              <a:off x="1684413" y="433886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BEAEDC3-2760-485D-AE8E-257E62670F8B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21DE188-2598-4F49-AEF8-EF345272B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19753818-CAEE-4A95-A6A5-F2EEA72D6568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0BE2D147-3349-4D75-9A9C-387D0C0ECBC1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๙.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864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7EE4E7A-F372-4936-816E-BD62BD583136}"/>
              </a:ext>
            </a:extLst>
          </p:cNvPr>
          <p:cNvSpPr/>
          <p:nvPr/>
        </p:nvSpPr>
        <p:spPr>
          <a:xfrm>
            <a:off x="1786706" y="2006385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202D9D2-8FD6-4856-A69F-6B3185BFAB1A}"/>
              </a:ext>
            </a:extLst>
          </p:cNvPr>
          <p:cNvSpPr/>
          <p:nvPr/>
        </p:nvSpPr>
        <p:spPr>
          <a:xfrm>
            <a:off x="1786706" y="279914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E705FA7-0CE6-488D-AA15-F85A8F90ADF2}"/>
              </a:ext>
            </a:extLst>
          </p:cNvPr>
          <p:cNvSpPr/>
          <p:nvPr/>
        </p:nvSpPr>
        <p:spPr>
          <a:xfrm>
            <a:off x="1786706" y="200638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8A4B18BE-68DE-4B44-AA64-3C4626BD597F}"/>
              </a:ext>
            </a:extLst>
          </p:cNvPr>
          <p:cNvSpPr/>
          <p:nvPr/>
        </p:nvSpPr>
        <p:spPr>
          <a:xfrm>
            <a:off x="1792301" y="123083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947BB1E-DC18-4A67-8E7D-90FE1F420579}"/>
              </a:ext>
            </a:extLst>
          </p:cNvPr>
          <p:cNvSpPr/>
          <p:nvPr/>
        </p:nvSpPr>
        <p:spPr>
          <a:xfrm>
            <a:off x="1786706" y="358759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500AC48-973E-4016-8621-9A88A8C6E129}"/>
              </a:ext>
            </a:extLst>
          </p:cNvPr>
          <p:cNvSpPr/>
          <p:nvPr/>
        </p:nvSpPr>
        <p:spPr>
          <a:xfrm>
            <a:off x="1616923" y="445599"/>
            <a:ext cx="6401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ข้อใดเป็นวิธีการแก้ไขปัญหาสิ่งแวดล้อมที่เหมาะสมที่สุด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2DE715F-EBDB-47EB-818B-F3DD3B055F1C}"/>
              </a:ext>
            </a:extLst>
          </p:cNvPr>
          <p:cNvSpPr/>
          <p:nvPr/>
        </p:nvSpPr>
        <p:spPr>
          <a:xfrm>
            <a:off x="2293003" y="1244871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รวมกลุ่มกันติดตามข่าวเกี่ยวกับไฟป่า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0FD8E15-46B6-4536-8C08-FBC176B91D0F}"/>
              </a:ext>
            </a:extLst>
          </p:cNvPr>
          <p:cNvSpPr/>
          <p:nvPr/>
        </p:nvSpPr>
        <p:spPr>
          <a:xfrm>
            <a:off x="2286555" y="2022731"/>
            <a:ext cx="375936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สร้างจิตสำนึกให้กับประชาชนทุกคน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7F142D-ED0B-4730-B130-B52380817ED9}"/>
              </a:ext>
            </a:extLst>
          </p:cNvPr>
          <p:cNvSpPr/>
          <p:nvPr/>
        </p:nvSpPr>
        <p:spPr>
          <a:xfrm>
            <a:off x="2286555" y="2822004"/>
            <a:ext cx="34932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แยกขยะมูลฝอยก่อนทิ้งลงสู่คลอง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C7356D-FD40-4B5E-82F6-1D71190FAD4C}"/>
              </a:ext>
            </a:extLst>
          </p:cNvPr>
          <p:cNvSpPr/>
          <p:nvPr/>
        </p:nvSpPr>
        <p:spPr>
          <a:xfrm>
            <a:off x="2293003" y="3604223"/>
            <a:ext cx="27606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ตัดไม้เฉพาะในเขตอุทยาน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34380BA-A4F7-4E11-9091-7BD5962CB474}"/>
              </a:ext>
            </a:extLst>
          </p:cNvPr>
          <p:cNvGrpSpPr/>
          <p:nvPr/>
        </p:nvGrpSpPr>
        <p:grpSpPr>
          <a:xfrm>
            <a:off x="489452" y="4244077"/>
            <a:ext cx="8654548" cy="2082460"/>
            <a:chOff x="489452" y="4244077"/>
            <a:chExt cx="8654548" cy="20824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079901BC-51B2-4043-9C4E-B81E6C249C0B}"/>
                </a:ext>
              </a:extLst>
            </p:cNvPr>
            <p:cNvGrpSpPr/>
            <p:nvPr/>
          </p:nvGrpSpPr>
          <p:grpSpPr>
            <a:xfrm>
              <a:off x="489452" y="4244077"/>
              <a:ext cx="8654548" cy="2082460"/>
              <a:chOff x="489452" y="4244077"/>
              <a:chExt cx="8654548" cy="2082460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0CD925ED-9BA4-49DD-9DFA-D5FE182C0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89452" y="4244077"/>
                <a:ext cx="8654548" cy="208246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7E46C82-844C-4259-B262-53748C03D290}"/>
                  </a:ext>
                </a:extLst>
              </p:cNvPr>
              <p:cNvSpPr/>
              <p:nvPr/>
            </p:nvSpPr>
            <p:spPr>
              <a:xfrm>
                <a:off x="1029606" y="4916808"/>
                <a:ext cx="757424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การแก้ไขปัญหาสิ่งแวดล้อมที่เหมาะสมที่สุด คือ การสร้างจิตสำนึกที่ดีให้กับประชาชน เพราะเป็นหน้าที่ที่ทุกคนพึงกระทำ</a:t>
                </a: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DA3954C4-D983-4E68-BC87-054A8BD1ABA7}"/>
                </a:ext>
              </a:extLst>
            </p:cNvPr>
            <p:cNvSpPr/>
            <p:nvPr/>
          </p:nvSpPr>
          <p:spPr>
            <a:xfrm>
              <a:off x="1716758" y="4846387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2C2231F5-CA51-4D40-B8F0-3650A5276929}"/>
                </a:ext>
              </a:extLst>
            </p:cNvPr>
            <p:cNvSpPr/>
            <p:nvPr/>
          </p:nvSpPr>
          <p:spPr>
            <a:xfrm>
              <a:off x="1716758" y="484638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ED27199-C6E1-420F-9334-73CA899168CE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BD014FE-D7BD-48B8-BA8B-4D096AC18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67138228-0A1D-42C8-811B-C04B1343ECCB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7944A79-FD3F-47A5-B6A9-2C214740FF7F}"/>
                </a:ext>
              </a:extLst>
            </p:cNvPr>
            <p:cNvSpPr txBox="1"/>
            <p:nvPr/>
          </p:nvSpPr>
          <p:spPr>
            <a:xfrm>
              <a:off x="813938" y="322488"/>
              <a:ext cx="7296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๑๐.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926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33F18E1-2C4D-4FAF-ABCA-2889E2F24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93" y="4378794"/>
            <a:ext cx="2704054" cy="27900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B76B373-DEAE-463B-A6B7-464155D30D73}"/>
              </a:ext>
            </a:extLst>
          </p:cNvPr>
          <p:cNvGrpSpPr/>
          <p:nvPr/>
        </p:nvGrpSpPr>
        <p:grpSpPr>
          <a:xfrm>
            <a:off x="292100" y="156835"/>
            <a:ext cx="8559799" cy="3025757"/>
            <a:chOff x="292100" y="297894"/>
            <a:chExt cx="8559799" cy="30257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488F7197-3CDF-46BB-A897-6979C5A078ED}"/>
                </a:ext>
              </a:extLst>
            </p:cNvPr>
            <p:cNvSpPr/>
            <p:nvPr/>
          </p:nvSpPr>
          <p:spPr>
            <a:xfrm>
              <a:off x="840015" y="442920"/>
              <a:ext cx="7489370" cy="2735707"/>
            </a:xfrm>
            <a:prstGeom prst="roundRect">
              <a:avLst/>
            </a:prstGeom>
            <a:solidFill>
              <a:srgbClr val="FFD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8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การปรับตัวให้เข้ากับสิ่งแวดล้อม เป็นการทำตัวให้กลมกลืนหรือจัดตัวให้เข้ากับสิ่งแวดล้อมใหม่ที่แปลกไปจากสิ่งแวดล้อมเดิม เพื่อช่วยให้สิ่งมีชีวิตรอดพ้นจากศัตรูและอันตรายต่าง ๆ สิ่งมีชีวิตใดที่ไม่สามารถปรับตัวให้เข้ากับสิ่งแวดล้อมได้ก็จะถูกศัตรูรบกวนหรือล้มตายและสูญพันธุ์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D5F2946-2F37-49A9-8F62-B04E6C82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00" y="297894"/>
              <a:ext cx="8559799" cy="3025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DA22DE6-C122-45DA-ACA4-998F69E8D5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65"/>
          <a:stretch/>
        </p:blipFill>
        <p:spPr>
          <a:xfrm>
            <a:off x="-33823" y="3016298"/>
            <a:ext cx="2276929" cy="40264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A34DEB7-7119-46B1-9D07-6A0CF92EA027}"/>
              </a:ext>
            </a:extLst>
          </p:cNvPr>
          <p:cNvGrpSpPr/>
          <p:nvPr/>
        </p:nvGrpSpPr>
        <p:grpSpPr>
          <a:xfrm>
            <a:off x="1099616" y="2942447"/>
            <a:ext cx="6777992" cy="1767262"/>
            <a:chOff x="1099616" y="2942447"/>
            <a:chExt cx="6777992" cy="176726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DA3A2D1-0FF5-4A14-917E-FE3DA56B2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9616" y="2942447"/>
              <a:ext cx="6777992" cy="176726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7BAFE49-9BA1-4E91-9ECC-6E295C2CB95C}"/>
                </a:ext>
              </a:extLst>
            </p:cNvPr>
            <p:cNvSpPr txBox="1"/>
            <p:nvPr/>
          </p:nvSpPr>
          <p:spPr>
            <a:xfrm>
              <a:off x="2327891" y="3349765"/>
              <a:ext cx="47969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ในที่แห้งแล้ง พืชปรับตัวให้เข้ากับสิ่งแวดล้อม โดยมีขี้ผึ้งเคลือบอยู่ที่ใบและลำต้น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47E3660-E0FE-460E-AF00-7E2813ECEC1B}"/>
              </a:ext>
            </a:extLst>
          </p:cNvPr>
          <p:cNvGrpSpPr/>
          <p:nvPr/>
        </p:nvGrpSpPr>
        <p:grpSpPr>
          <a:xfrm>
            <a:off x="1593483" y="4208539"/>
            <a:ext cx="6696437" cy="2583070"/>
            <a:chOff x="1593483" y="4208539"/>
            <a:chExt cx="6696437" cy="258307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CFCF06A2-508A-4FFF-9ADA-B92E3851C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72" b="89577" l="8204" r="92461">
                          <a14:foregroundMark x1="10421" y1="35831" x2="8204" y2="54723"/>
                          <a14:foregroundMark x1="8204" y1="54723" x2="8204" y2="55049"/>
                          <a14:foregroundMark x1="79393" y1="66864" x2="79157" y2="67427"/>
                          <a14:backgroundMark x1="78714" y1="35179" x2="72062" y2="21173"/>
                          <a14:backgroundMark x1="72062" y1="21173" x2="58537" y2="13029"/>
                          <a14:backgroundMark x1="26829" y1="11075" x2="11973" y2="19218"/>
                          <a14:backgroundMark x1="5765" y1="58632" x2="13082" y2="76873"/>
                          <a14:backgroundMark x1="13304" y1="77850" x2="15743" y2="85016"/>
                          <a14:backgroundMark x1="16630" y1="80782" x2="26164" y2="84691"/>
                          <a14:backgroundMark x1="25721" y1="82085" x2="31486" y2="84365"/>
                          <a14:backgroundMark x1="31042" y1="85016" x2="46341" y2="85342"/>
                          <a14:backgroundMark x1="45455" y1="85342" x2="59202" y2="85342"/>
                          <a14:backgroundMark x1="59867" y1="85993" x2="68514" y2="83388"/>
                          <a14:backgroundMark x1="71619" y1="85668" x2="75166" y2="85668"/>
                          <a14:backgroundMark x1="74501" y1="73941" x2="74501" y2="73941"/>
                          <a14:backgroundMark x1="70953" y1="78176" x2="70953" y2="78176"/>
                          <a14:backgroundMark x1="73836" y1="80456" x2="73836" y2="80456"/>
                          <a14:backgroundMark x1="73614" y1="79479" x2="73614" y2="79479"/>
                          <a14:backgroundMark x1="74279" y1="80782" x2="74279" y2="80782"/>
                          <a14:backgroundMark x1="12417" y1="20521" x2="6208" y2="30293"/>
                          <a14:backgroundMark x1="6208" y1="30293" x2="5322" y2="41694"/>
                          <a14:backgroundMark x1="78271" y1="35179" x2="80044" y2="54723"/>
                          <a14:backgroundMark x1="80044" y1="54723" x2="79157" y2="58958"/>
                          <a14:backgroundMark x1="77862" y1="66377" x2="76940" y2="72638"/>
                          <a14:backgroundMark x1="80534" y1="68543" x2="79601" y2="73616"/>
                          <a14:backgroundMark x1="81493" y1="63330" x2="81442" y2="63606"/>
                          <a14:backgroundMark x1="77605" y1="74267" x2="83814" y2="80130"/>
                          <a14:backgroundMark x1="86696" y1="80456" x2="93792" y2="81107"/>
                          <a14:backgroundMark x1="75831" y1="79479" x2="75831" y2="79479"/>
                          <a14:backgroundMark x1="78936" y1="88274" x2="93348" y2="88274"/>
                          <a14:backgroundMark x1="80931" y1="59935" x2="80710" y2="61238"/>
                          <a14:backgroundMark x1="78271" y1="69381" x2="81153" y2="60912"/>
                          <a14:backgroundMark x1="82262" y1="62541" x2="80044" y2="67427"/>
                          <a14:backgroundMark x1="80931" y1="59283" x2="79601" y2="64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483" y="4208539"/>
              <a:ext cx="6696437" cy="25830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CD288CC-EE32-42A7-9291-9CEE16360A89}"/>
                </a:ext>
              </a:extLst>
            </p:cNvPr>
            <p:cNvSpPr txBox="1"/>
            <p:nvPr/>
          </p:nvSpPr>
          <p:spPr>
            <a:xfrm>
              <a:off x="2425056" y="4790847"/>
              <a:ext cx="4467527" cy="1584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พืชที่อาศัยอยู่ในน้ำมักมีลำต้นอวบ เช่น ผักตบชวา หรือมีส่วนที่ช่วยให้พืชลอยน้ำได้ เช่น ผักกระเฉดมีนวมหุ้ม</a:t>
              </a:r>
            </a:p>
          </p:txBody>
        </p:sp>
      </p:grpSp>
      <p:sp>
        <p:nvSpPr>
          <p:cNvPr id="28" name="Google Shape;55;p4">
            <a:extLst>
              <a:ext uri="{FF2B5EF4-FFF2-40B4-BE49-F238E27FC236}">
                <a16:creationId xmlns:a16="http://schemas.microsoft.com/office/drawing/2014/main" xmlns="" id="{17581EED-E899-46C6-A54F-3CFF1A3E65F0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xmlns="" id="{AFD72361-F474-42C2-B1EA-D8E4C2A678BD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22" name="กลุ่ม 11">
            <a:extLst>
              <a:ext uri="{FF2B5EF4-FFF2-40B4-BE49-F238E27FC236}">
                <a16:creationId xmlns:a16="http://schemas.microsoft.com/office/drawing/2014/main" xmlns="" id="{247EB74C-7C14-4907-8F59-2893B0523C49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5" name="สี่เหลี่ยมผืนผ้า 12">
              <a:extLst>
                <a:ext uri="{FF2B5EF4-FFF2-40B4-BE49-F238E27FC236}">
                  <a16:creationId xmlns:a16="http://schemas.microsoft.com/office/drawing/2014/main" xmlns="" id="{258CE957-6E7A-4879-ACF4-2BA16313266F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6" name="รูปภาพ 13">
              <a:extLst>
                <a:ext uri="{FF2B5EF4-FFF2-40B4-BE49-F238E27FC236}">
                  <a16:creationId xmlns:a16="http://schemas.microsoft.com/office/drawing/2014/main" xmlns="" id="{A551B977-BEC6-41AC-821D-827A96A8F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30" name="วงรี 14">
              <a:extLst>
                <a:ext uri="{FF2B5EF4-FFF2-40B4-BE49-F238E27FC236}">
                  <a16:creationId xmlns:a16="http://schemas.microsoft.com/office/drawing/2014/main" xmlns="" id="{9B11A229-EC8F-406C-9191-6BB6E5E6E9C0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6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6F30B4B-01B2-4489-8816-E725F5F724CE}"/>
              </a:ext>
            </a:extLst>
          </p:cNvPr>
          <p:cNvGrpSpPr/>
          <p:nvPr/>
        </p:nvGrpSpPr>
        <p:grpSpPr>
          <a:xfrm>
            <a:off x="38732" y="106017"/>
            <a:ext cx="9066535" cy="6115879"/>
            <a:chOff x="38732" y="106017"/>
            <a:chExt cx="9066535" cy="611587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30227BB-765D-4AAE-A524-A4DF99689F5A}"/>
                </a:ext>
              </a:extLst>
            </p:cNvPr>
            <p:cNvSpPr/>
            <p:nvPr/>
          </p:nvSpPr>
          <p:spPr>
            <a:xfrm>
              <a:off x="371061" y="636104"/>
              <a:ext cx="8401878" cy="5155096"/>
            </a:xfrm>
            <a:prstGeom prst="roundRect">
              <a:avLst/>
            </a:prstGeom>
            <a:solidFill>
              <a:srgbClr val="FFD990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E0D9822-FFA5-4864-857B-516EC3234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32" y="106017"/>
              <a:ext cx="9066535" cy="61158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E4C22A9-3745-4C43-B3C2-C888AB54590A}"/>
                </a:ext>
              </a:extLst>
            </p:cNvPr>
            <p:cNvSpPr txBox="1"/>
            <p:nvPr/>
          </p:nvSpPr>
          <p:spPr>
            <a:xfrm>
              <a:off x="700239" y="797606"/>
              <a:ext cx="7743519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พืชที่เจริญเติบโตในแหล่งที่อยู่ที่ต่างกัน จะมีลักษณะใบ ลำตัน และราก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ที่เหมาะสมกับดำรงชีวิตอยู่ในแหล่งที่อยู่ที่ต่างกัน เช่น 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กระบองเพชรเป็นพืชที่อยู่ในทะเลทราย มีการปรับตัวโดยเปลี่ยนใบให้มีขนาดเล็ก แหลม แข็งคล้ายหนาม และมีขี้ผึ้งเคลือบ เพื่อลดการสูญเสียน้ำ 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ก้านใบของผักตบชวา หรือรากของจอก ซึ่งเป็นพืชน้ำ จะอวบพอง มีช่องอากาศ และกลวง ช่วงให้ลอยน้ำได้ 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ลำต้นของกระเฉด มีนวมหุ้มคล้ายฟองน้ำ ทำให้ลอยน้ำได้ </a:t>
              </a:r>
            </a:p>
            <a:p>
              <a:pPr marL="514350" indent="-514350">
                <a:buFont typeface="Wingdings" panose="05000000000000000000" pitchFamily="2" charset="2"/>
                <a:buChar char="v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ตำลึงมีลำต้นอ่อนจึงเลื้อยพันไปตามต้นไม้อื่น </a:t>
              </a:r>
            </a:p>
            <a:p>
              <a:pPr marL="457200" indent="-457200">
                <a:buFont typeface="Wingdings" panose="05000000000000000000" pitchFamily="2" charset="2"/>
                <a:buChar char="v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ต้นโกงกางที่ขึ้นอยู่ในป่าชายเลนมีการพัฒนารากให้มีรากค้ำจุนจำนวนมากยื่นออกมาจากบริเวณลำต้น และปักลงในเลน  เพื่อป้องกันลำต้นโค่นล้มเมื่อคลื่นซัด หรือมีน้ำขึ้น น้ำลง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51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B1C010-8BF0-41EE-9315-579575FDE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2" y="-39757"/>
            <a:ext cx="1868558" cy="25068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0D2C116-0BA6-4FE8-88FC-BB5FEB85A8F9}"/>
              </a:ext>
            </a:extLst>
          </p:cNvPr>
          <p:cNvGrpSpPr/>
          <p:nvPr/>
        </p:nvGrpSpPr>
        <p:grpSpPr>
          <a:xfrm>
            <a:off x="1517375" y="-247207"/>
            <a:ext cx="7224383" cy="2506888"/>
            <a:chOff x="1517375" y="-247207"/>
            <a:chExt cx="7224383" cy="25068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35757AF-2775-43C1-8D0F-664981AE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7375" y="-247207"/>
              <a:ext cx="7224383" cy="250688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60B9709-2E92-4798-AA00-88BE9E0E7DA7}"/>
                </a:ext>
              </a:extLst>
            </p:cNvPr>
            <p:cNvSpPr txBox="1"/>
            <p:nvPr/>
          </p:nvSpPr>
          <p:spPr>
            <a:xfrm>
              <a:off x="3045275" y="313740"/>
              <a:ext cx="506307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พืชมีโครงสร้างและลักษณะที่เหมาะสม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ในแต่ละแหล่งที่อยู่ซึ่งเป็นผลมาจากการปรับตัวเพื่อให้ดำรงชีวิตและอยู่รอดได้ในแต่ละแหล่งที่อยู่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1955AB8-2EF0-49EF-BF6D-458B41F9FC4C}"/>
              </a:ext>
            </a:extLst>
          </p:cNvPr>
          <p:cNvGrpSpPr/>
          <p:nvPr/>
        </p:nvGrpSpPr>
        <p:grpSpPr>
          <a:xfrm>
            <a:off x="1954264" y="2219248"/>
            <a:ext cx="5726713" cy="4335307"/>
            <a:chOff x="1954264" y="2219248"/>
            <a:chExt cx="5726713" cy="433530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DDB5E4C-8447-4ACE-8B22-56CE22678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264" y="2219248"/>
              <a:ext cx="5446643" cy="3751060"/>
            </a:xfrm>
            <a:prstGeom prst="rect">
              <a:avLst/>
            </a:prstGeom>
          </p:spPr>
        </p:pic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xmlns="" id="{C11ECB55-DD4F-41EC-9C0E-B28E88494B2C}"/>
                </a:ext>
              </a:extLst>
            </p:cNvPr>
            <p:cNvSpPr/>
            <p:nvPr/>
          </p:nvSpPr>
          <p:spPr>
            <a:xfrm>
              <a:off x="2861892" y="6079791"/>
              <a:ext cx="4819085" cy="474764"/>
            </a:xfrm>
            <a:prstGeom prst="flowChartTerminator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     ใบเปลี่ยนเป็นหนามของต้นกระบองเพชร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7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B0BF432-59CB-482B-8E65-341469EA2FBC}"/>
              </a:ext>
            </a:extLst>
          </p:cNvPr>
          <p:cNvGrpSpPr/>
          <p:nvPr/>
        </p:nvGrpSpPr>
        <p:grpSpPr>
          <a:xfrm>
            <a:off x="216605" y="1480930"/>
            <a:ext cx="4288959" cy="3896139"/>
            <a:chOff x="216605" y="1480930"/>
            <a:chExt cx="4288959" cy="38961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975534D-4966-4929-80EE-BC49007D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05" y="1480930"/>
              <a:ext cx="4288959" cy="389613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D1047940-4ECF-4864-9FC7-0D9082A0A772}"/>
                </a:ext>
              </a:extLst>
            </p:cNvPr>
            <p:cNvSpPr/>
            <p:nvPr/>
          </p:nvSpPr>
          <p:spPr>
            <a:xfrm>
              <a:off x="1775535" y="4873841"/>
              <a:ext cx="1766656" cy="4261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dirty="0">
                  <a:solidFill>
                    <a:schemeClr val="tx1"/>
                  </a:solidFill>
                </a:rPr>
                <a:t>ผักตบชวา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9A56CC-2A42-4404-B2DE-F491CA7280A2}"/>
              </a:ext>
            </a:extLst>
          </p:cNvPr>
          <p:cNvGrpSpPr/>
          <p:nvPr/>
        </p:nvGrpSpPr>
        <p:grpSpPr>
          <a:xfrm>
            <a:off x="4646451" y="1480930"/>
            <a:ext cx="4280944" cy="3896140"/>
            <a:chOff x="4646451" y="1480930"/>
            <a:chExt cx="4280944" cy="38961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454666-A68C-46D4-BB64-6238A2AA2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451" y="1480930"/>
              <a:ext cx="4280944" cy="3896140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2579C05F-40DB-4E0C-A3C6-ABFFFC682D6A}"/>
                </a:ext>
              </a:extLst>
            </p:cNvPr>
            <p:cNvSpPr/>
            <p:nvPr/>
          </p:nvSpPr>
          <p:spPr>
            <a:xfrm>
              <a:off x="5841451" y="4873841"/>
              <a:ext cx="1766656" cy="4261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dirty="0">
                  <a:solidFill>
                    <a:schemeClr val="tx1"/>
                  </a:solidFill>
                </a:rPr>
                <a:t>ต้นโกงกาง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43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D71F8F05-6246-47AF-9E68-E57F6C93F7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1782</TotalTime>
  <Words>886</Words>
  <Application>Microsoft Office PowerPoint</Application>
  <PresentationFormat>On-screen Show (4:3)</PresentationFormat>
  <Paragraphs>322</Paragraphs>
  <Slides>53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</vt:lpstr>
      <vt:lpstr>Angsana New</vt:lpstr>
      <vt:lpstr>Impact</vt:lpstr>
      <vt:lpstr>TH NiramitIT๙</vt:lpstr>
      <vt:lpstr>Sarabun</vt:lpstr>
      <vt:lpstr>Gill Sans MT</vt:lpstr>
      <vt:lpstr>Cordia New</vt:lpstr>
      <vt:lpstr>Wingdings</vt:lpstr>
      <vt:lpstr>Calibri</vt:lpstr>
      <vt:lpstr>Calibri Light</vt:lpstr>
      <vt:lpstr>Wingdings 3</vt:lpstr>
      <vt:lpstr>TH Sarabun New</vt:lpstr>
      <vt:lpstr>Office Theme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118</cp:revision>
  <dcterms:created xsi:type="dcterms:W3CDTF">2019-07-15T08:48:49Z</dcterms:created>
  <dcterms:modified xsi:type="dcterms:W3CDTF">2019-12-21T10:19:01Z</dcterms:modified>
</cp:coreProperties>
</file>