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1" r:id="rId1"/>
    <p:sldMasterId id="2147483769" r:id="rId2"/>
  </p:sldMasterIdLst>
  <p:notesMasterIdLst>
    <p:notesMasterId r:id="rId49"/>
  </p:notesMasterIdLst>
  <p:handoutMasterIdLst>
    <p:handoutMasterId r:id="rId50"/>
  </p:handoutMasterIdLst>
  <p:sldIdLst>
    <p:sldId id="270" r:id="rId3"/>
    <p:sldId id="275" r:id="rId4"/>
    <p:sldId id="278" r:id="rId5"/>
    <p:sldId id="282" r:id="rId6"/>
    <p:sldId id="303" r:id="rId7"/>
    <p:sldId id="304" r:id="rId8"/>
    <p:sldId id="305" r:id="rId9"/>
    <p:sldId id="273" r:id="rId10"/>
    <p:sldId id="306" r:id="rId11"/>
    <p:sldId id="307" r:id="rId12"/>
    <p:sldId id="309" r:id="rId13"/>
    <p:sldId id="285" r:id="rId14"/>
    <p:sldId id="308" r:id="rId15"/>
    <p:sldId id="310" r:id="rId16"/>
    <p:sldId id="318" r:id="rId17"/>
    <p:sldId id="311" r:id="rId18"/>
    <p:sldId id="312" r:id="rId19"/>
    <p:sldId id="319" r:id="rId20"/>
    <p:sldId id="313" r:id="rId21"/>
    <p:sldId id="320" r:id="rId22"/>
    <p:sldId id="314" r:id="rId23"/>
    <p:sldId id="321" r:id="rId24"/>
    <p:sldId id="315" r:id="rId25"/>
    <p:sldId id="316" r:id="rId26"/>
    <p:sldId id="322" r:id="rId27"/>
    <p:sldId id="317" r:id="rId28"/>
    <p:sldId id="287" r:id="rId29"/>
    <p:sldId id="298" r:id="rId30"/>
    <p:sldId id="299" r:id="rId31"/>
    <p:sldId id="300" r:id="rId32"/>
    <p:sldId id="323" r:id="rId33"/>
    <p:sldId id="324" r:id="rId34"/>
    <p:sldId id="325" r:id="rId35"/>
    <p:sldId id="326" r:id="rId36"/>
    <p:sldId id="327" r:id="rId37"/>
    <p:sldId id="256" r:id="rId38"/>
    <p:sldId id="258" r:id="rId39"/>
    <p:sldId id="272" r:id="rId40"/>
    <p:sldId id="260" r:id="rId41"/>
    <p:sldId id="328" r:id="rId42"/>
    <p:sldId id="265" r:id="rId43"/>
    <p:sldId id="274" r:id="rId44"/>
    <p:sldId id="329" r:id="rId45"/>
    <p:sldId id="271" r:id="rId46"/>
    <p:sldId id="280" r:id="rId47"/>
    <p:sldId id="279" r:id="rId48"/>
  </p:sldIdLst>
  <p:sldSz cx="9144000" cy="6858000" type="screen4x3"/>
  <p:notesSz cx="6858000" cy="9144000"/>
  <p:embeddedFontLst>
    <p:embeddedFont>
      <p:font typeface="Angsana New" pitchFamily="18" charset="-34"/>
      <p:regular r:id="rId51"/>
      <p:bold r:id="rId52"/>
      <p:italic r:id="rId53"/>
      <p:boldItalic r:id="rId54"/>
    </p:embeddedFont>
    <p:embeddedFont>
      <p:font typeface="Trebuchet MS" pitchFamily="34" charset="0"/>
      <p:regular r:id="rId55"/>
      <p:bold r:id="rId56"/>
      <p:italic r:id="rId57"/>
      <p:boldItalic r:id="rId58"/>
    </p:embeddedFont>
    <p:embeddedFont>
      <p:font typeface="TH SarabunIT๙" charset="-34"/>
      <p:regular r:id="rId59"/>
      <p:bold r:id="rId60"/>
      <p:italic r:id="rId61"/>
      <p:boldItalic r:id="rId62"/>
    </p:embeddedFont>
    <p:embeddedFont>
      <p:font typeface="TH Sarabun New" pitchFamily="34" charset="-34"/>
      <p:regular r:id="rId63"/>
      <p:bold r:id="rId64"/>
      <p:italic r:id="rId65"/>
      <p:boldItalic r:id="rId66"/>
    </p:embeddedFont>
    <p:embeddedFont>
      <p:font typeface="IrisUPC" pitchFamily="34" charset="-34"/>
      <p:regular r:id="rId67"/>
      <p:bold r:id="rId68"/>
      <p:italic r:id="rId69"/>
      <p:boldItalic r:id="rId70"/>
    </p:embeddedFont>
    <p:embeddedFont>
      <p:font typeface="Cordia New" pitchFamily="34" charset="-34"/>
      <p:regular r:id="rId71"/>
      <p:bold r:id="rId72"/>
      <p:italic r:id="rId73"/>
      <p:boldItalic r:id="rId74"/>
    </p:embeddedFont>
    <p:embeddedFont>
      <p:font typeface="Wingdings 3" pitchFamily="18" charset="2"/>
      <p:regular r:id="rId75"/>
    </p:embeddedFont>
    <p:embeddedFont>
      <p:font typeface="Calibri" pitchFamily="34" charset="0"/>
      <p:regular r:id="rId76"/>
      <p:bold r:id="rId77"/>
      <p:italic r:id="rId78"/>
      <p:boldItalic r:id="rId7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6D5"/>
    <a:srgbClr val="FFF6BF"/>
    <a:srgbClr val="B17ED8"/>
    <a:srgbClr val="D3EFFB"/>
    <a:srgbClr val="FFE6C0"/>
    <a:srgbClr val="B1D1E3"/>
    <a:srgbClr val="FFF8C2"/>
    <a:srgbClr val="ED3387"/>
    <a:srgbClr val="F68320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6" autoAdjust="0"/>
    <p:restoredTop sz="93911" autoAdjust="0"/>
  </p:normalViewPr>
  <p:slideViewPr>
    <p:cSldViewPr snapToGrid="0">
      <p:cViewPr varScale="1">
        <p:scale>
          <a:sx n="88" d="100"/>
          <a:sy n="88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461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74" Type="http://schemas.openxmlformats.org/officeDocument/2006/relationships/font" Target="fonts/font24.fntdata"/><Relationship Id="rId79" Type="http://schemas.openxmlformats.org/officeDocument/2006/relationships/font" Target="fonts/font29.fntdata"/><Relationship Id="rId5" Type="http://schemas.openxmlformats.org/officeDocument/2006/relationships/slide" Target="slides/slide3.xml"/><Relationship Id="rId61" Type="http://schemas.openxmlformats.org/officeDocument/2006/relationships/font" Target="fonts/font11.fntdata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font" Target="fonts/font25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font" Target="fonts/font23.fntdata"/><Relationship Id="rId78" Type="http://schemas.openxmlformats.org/officeDocument/2006/relationships/font" Target="fonts/font28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6" Type="http://schemas.openxmlformats.org/officeDocument/2006/relationships/font" Target="fonts/font26.fntdata"/><Relationship Id="rId7" Type="http://schemas.openxmlformats.org/officeDocument/2006/relationships/slide" Target="slides/slide5.xml"/><Relationship Id="rId71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="" xmlns:a16="http://schemas.microsoft.com/office/drawing/2014/main" id="{516FC60F-0D35-4192-AD5F-FC2D3DAAD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C901A782-9704-49FD-8C92-8892791D1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931C-3184-4A68-A91B-6295A018317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1E9E0C75-CE5B-4A7F-9267-1712641A4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07A9DB22-A1A2-4FCA-8D74-44B962854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BECA-186A-4203-BBB6-6632C8EA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3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CE63F-4680-4E21-8C7C-52D3E37BC5CF}" type="datetimeFigureOut">
              <a:rPr lang="th-TH" smtClean="0"/>
              <a:t>22/11/62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729A-3130-429D-8588-D96E39512F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024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437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8384222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4298003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07665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55857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318255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5628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750506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0900979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วงรี 4">
            <a:extLst>
              <a:ext uri="{FF2B5EF4-FFF2-40B4-BE49-F238E27FC236}">
                <a16:creationId xmlns="" xmlns:a16="http://schemas.microsoft.com/office/drawing/2014/main" id="{5B6E03AD-DF8F-4F72-91CE-231EC6929AE5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กลุ่ม 11">
            <a:extLst>
              <a:ext uri="{FF2B5EF4-FFF2-40B4-BE49-F238E27FC236}">
                <a16:creationId xmlns="" xmlns:a16="http://schemas.microsoft.com/office/drawing/2014/main" id="{38B64A1E-71F8-46BB-9A42-F7551C090ABE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0" name="สี่เหลี่ยมผืนผ้า 12">
              <a:extLst>
                <a:ext uri="{FF2B5EF4-FFF2-40B4-BE49-F238E27FC236}">
                  <a16:creationId xmlns="" xmlns:a16="http://schemas.microsoft.com/office/drawing/2014/main" id="{DD8379AE-EC7C-4921-9A25-2312C203F132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="" xmlns:a16="http://schemas.microsoft.com/office/drawing/2014/main" id="{72CE977E-CA7E-4EC5-9F58-37F3B32F3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="" xmlns:a16="http://schemas.microsoft.com/office/drawing/2014/main" id="{411F0D40-23C0-4FB5-82A5-8635CC8B55C5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898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รูปภาพ 6">
            <a:extLst>
              <a:ext uri="{FF2B5EF4-FFF2-40B4-BE49-F238E27FC236}">
                <a16:creationId xmlns="" xmlns:a16="http://schemas.microsoft.com/office/drawing/2014/main" id="{AB012357-9F46-4FC8-8989-02AC8630A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56372A46-D2A9-40C5-994C-59576FE34BD3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34817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ดาวในระบบสุริยะ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</a:p>
        </p:txBody>
      </p:sp>
    </p:spTree>
    <p:extLst>
      <p:ext uri="{BB962C8B-B14F-4D97-AF65-F5344CB8AC3E}">
        <p14:creationId xmlns:p14="http://schemas.microsoft.com/office/powerpoint/2010/main" val="769344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39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100972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029632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845820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2958644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0968720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4078228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86325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0666536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639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FCB4-4795-45C8-8112-8D3D441E46D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2FE221-FF41-4898-9765-1A8D278752B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รูปภาพ 6">
            <a:extLst>
              <a:ext uri="{FF2B5EF4-FFF2-40B4-BE49-F238E27FC236}">
                <a16:creationId xmlns="" xmlns:a16="http://schemas.microsoft.com/office/drawing/2014/main" id="{ACA0703C-6CE4-40FF-A560-A873A72D7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82FC1A64-4930-4B84-B139-4063F0A770DF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000" b="1" i="0" u="none" strike="noStrike" kern="1200" baseline="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ดาวในระบบสุริยะ</a:t>
            </a:r>
            <a:r>
              <a:rPr lang="en-US" sz="2000" b="1" i="0" u="none" strike="noStrike" kern="1200" baseline="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lang="th-TH" sz="2000" b="1" i="0" u="none" strike="noStrike" kern="1200" baseline="0" dirty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ป.๔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วงรี 4">
            <a:extLst>
              <a:ext uri="{FF2B5EF4-FFF2-40B4-BE49-F238E27FC236}">
                <a16:creationId xmlns="" xmlns:a16="http://schemas.microsoft.com/office/drawing/2014/main" id="{59E2077D-32D5-4403-8782-E1031EE97474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21B3D9C9-B703-4AD7-A22F-139E06781F76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0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7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9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2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1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77C49F05-4F29-4DEA-AFCA-8C250132209D}"/>
              </a:ext>
            </a:extLst>
          </p:cNvPr>
          <p:cNvSpPr/>
          <p:nvPr/>
        </p:nvSpPr>
        <p:spPr>
          <a:xfrm>
            <a:off x="471502" y="1544497"/>
            <a:ext cx="3648011" cy="55430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ibbon: โค้งและเอียงลง 5">
            <a:extLst>
              <a:ext uri="{FF2B5EF4-FFF2-40B4-BE49-F238E27FC236}">
                <a16:creationId xmlns="" xmlns:a16="http://schemas.microsoft.com/office/drawing/2014/main" id="{B18579FC-5FF3-4EF6-84BB-112136E16D61}"/>
              </a:ext>
            </a:extLst>
          </p:cNvPr>
          <p:cNvSpPr/>
          <p:nvPr/>
        </p:nvSpPr>
        <p:spPr>
          <a:xfrm>
            <a:off x="350432" y="281097"/>
            <a:ext cx="8443135" cy="914405"/>
          </a:xfrm>
          <a:prstGeom prst="ellipseRibbon">
            <a:avLst>
              <a:gd name="adj1" fmla="val 26718"/>
              <a:gd name="adj2" fmla="val 72862"/>
              <a:gd name="adj3" fmla="val 14218"/>
            </a:avLst>
          </a:prstGeom>
          <a:solidFill>
            <a:schemeClr val="accent2"/>
          </a:solidFill>
          <a:ln w="38100">
            <a:solidFill>
              <a:srgbClr val="FFFF00"/>
            </a:solidFill>
          </a:ln>
          <a:effectLst>
            <a:outerShdw blurRad="38100" dist="50800" dir="1692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/>
            <a:r>
              <a:rPr lang="th-TH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๙ ดาวในระบบสุริยะ</a:t>
            </a:r>
            <a:endParaRPr lang="en-US" sz="4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7B672B3-76F2-484F-856B-B3424971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4CA9A96D-8FCF-4BB0-B4A3-EFC7741F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70" b="89289" l="5299" r="94270">
                        <a14:foregroundMark x1="10413" y1="23790" x2="7367" y2="39417"/>
                        <a14:foregroundMark x1="7449" y1="46293" x2="8048" y2="50399"/>
                        <a14:foregroundMark x1="8209" y1="51055" x2="8953" y2="51812"/>
                        <a14:foregroundMark x1="28835" y1="11226" x2="25142" y2="9419"/>
                        <a14:foregroundMark x1="23783" y1="8754" x2="20887" y2="9475"/>
                        <a14:foregroundMark x1="26925" y1="9578" x2="25461" y2="8660"/>
                        <a14:foregroundMark x1="5422" y1="28424" x2="5852" y2="39494"/>
                        <a14:foregroundMark x1="79298" y1="62822" x2="91867" y2="62204"/>
                        <a14:foregroundMark x1="91867" y1="62204" x2="94085" y2="70546"/>
                        <a14:foregroundMark x1="94085" y1="70546" x2="94085" y2="80433"/>
                        <a14:foregroundMark x1="94085" y1="80433" x2="90943" y2="88465"/>
                        <a14:foregroundMark x1="90943" y1="88465" x2="61676" y2="87024"/>
                        <a14:foregroundMark x1="61676" y1="87024" x2="59150" y2="78682"/>
                        <a14:foregroundMark x1="59150" y1="78682" x2="59766" y2="69619"/>
                        <a14:foregroundMark x1="59766" y1="69619" x2="67776" y2="67971"/>
                        <a14:foregroundMark x1="67776" y1="67971" x2="74553" y2="68898"/>
                        <a14:foregroundMark x1="71904" y1="36663" x2="43808" y2="36560"/>
                        <a14:foregroundMark x1="66852" y1="73120" x2="76155" y2="73944"/>
                        <a14:foregroundMark x1="5669" y1="30484" x2="7147" y2="21730"/>
                        <a14:foregroundMark x1="7147" y1="21730" x2="10228" y2="14624"/>
                        <a14:foregroundMark x1="10228" y1="14624" x2="12200" y2="12049"/>
                        <a14:foregroundMark x1="11707" y1="12461" x2="16328" y2="7312"/>
                        <a14:foregroundMark x1="16328" y1="7312" x2="22304" y2="5973"/>
                        <a14:foregroundMark x1="22304" y1="5973" x2="27603" y2="5973"/>
                        <a14:foregroundMark x1="27603" y1="5973" x2="31054" y2="7724"/>
                        <a14:foregroundMark x1="42391" y1="40474" x2="40912" y2="49640"/>
                        <a14:foregroundMark x1="40912" y1="49640" x2="37770" y2="57055"/>
                        <a14:foregroundMark x1="37770" y1="57055" x2="33641" y2="62719"/>
                        <a14:foregroundMark x1="33641" y1="62719" x2="29390" y2="65191"/>
                        <a14:foregroundMark x1="92976" y1="62822" x2="94270" y2="87642"/>
                        <a14:backgroundMark x1="7086" y1="42430" x2="7086" y2="42430"/>
                        <a14:backgroundMark x1="7086" y1="41401" x2="7086" y2="41401"/>
                        <a14:backgroundMark x1="6839" y1="40577" x2="6839" y2="40577"/>
                        <a14:backgroundMark x1="6901" y1="40783" x2="6901" y2="40783"/>
                        <a14:backgroundMark x1="6839" y1="39444" x2="6901" y2="42842"/>
                        <a14:backgroundMark x1="7270" y1="43151" x2="7394" y2="45211"/>
                        <a14:backgroundMark x1="9119" y1="52317" x2="9673" y2="53347"/>
                        <a14:backgroundMark x1="8872" y1="51390" x2="8872" y2="51287"/>
                        <a14:backgroundMark x1="2834" y1="37178" x2="9735" y2="65396"/>
                        <a14:backgroundMark x1="9119" y1="51596" x2="9858" y2="53965"/>
                        <a14:backgroundMark x1="7024" y1="42122" x2="7887" y2="4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800" y="2314690"/>
            <a:ext cx="6386400" cy="38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D9B688DC-D5D0-4D7B-A773-D6846F5CB3A1}"/>
              </a:ext>
            </a:extLst>
          </p:cNvPr>
          <p:cNvSpPr/>
          <p:nvPr/>
        </p:nvSpPr>
        <p:spPr>
          <a:xfrm>
            <a:off x="890432" y="179631"/>
            <a:ext cx="7508849" cy="5081169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Sun)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เป็นดาวฤกษ์ที่เป็นศูนย์กลางของระบบสุริยะ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มีดาวเคราะห์ ๘ ดวง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ดาวเคราะห์แคระ ดาวเคราะห์น้อย ดาวหาง และวัตถุอื่น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ๆ ก็เป็นบริวารที่โคจรรอบดวงอาทิตย์ ดวงอาทิตย์เป็นดาวทรงกลมขนาดใหญ่กว่าโลกประมาณ ๑๐๐ เท่า ประกอบด้วยแก๊สไฮโดรเจนร้อยละ 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๗๔ แก๊สฮีเลียมร้อยละ ๒๕ และที่เหลือเป็นธาตุชนิดอื่นร้อยละ ๑ </a:t>
            </a:r>
            <a:endParaRPr lang="en-US" sz="2800" spc="1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บนพื้นผิวของดวงอาทิตย์มีอุณหภูมิสูงประมาณ ๕,๕๑๕ องศาเซลเซียส เกิดขึ้นจากการมีปฏิกิริยาลุกไหม้ภายในดวงอาทิตย์ ทำให้แก๊สไฮโดรเจนรวมตัวเป็นแก๊สฮีเลียม ส่งพลังงานแสงและความร้อนจำนวนมหาศาลมาถึงยังโลกได้ แม้ว่าดวงอาทิตย์จะอยู่ห่างจากโลกถึง ๑๔๙ ล้านกิโลเมตร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5902C191-C551-4E16-8443-CE3A03B084A0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76815154-3E1D-46F5-BA80-14EA2D011A0B}"/>
              </a:ext>
            </a:extLst>
          </p:cNvPr>
          <p:cNvSpPr/>
          <p:nvPr/>
        </p:nvSpPr>
        <p:spPr>
          <a:xfrm>
            <a:off x="890433" y="978355"/>
            <a:ext cx="7508848" cy="2836838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spc="9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ดวงอาทิตย์เป็นดาวฤกษ์ดวงหนึ่งในจำนวนหลายล้านดวงที่อยู่ในกาแล็กซีหรือดาราจักร (</a:t>
            </a:r>
            <a:r>
              <a:rPr lang="en-US" sz="2800" spc="9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galaxy) </a:t>
            </a:r>
            <a:r>
              <a:rPr lang="th-TH" sz="2800" spc="9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ที่มีชื่อว่า ทางช้างเผือก (</a:t>
            </a:r>
            <a:r>
              <a:rPr lang="en-US" sz="2800" spc="9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milky way)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กาแล็กซีเป็นกลุ่มดาวจำนวนมหาศาล ทั้งดาวฤกษ์ ดาวเคราะห์ แก๊ส ฝุ่น และ</a:t>
            </a:r>
            <a:r>
              <a:rPr lang="th-TH" sz="2800" spc="8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วัตถุอื่นที่รวมตัวกันด้วยแรงโน้มถ่วง กาแล็กซีทางช้างเผือก เป็นหนึ่งใน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หมื่นล้านกาแล็กซีที่อยู่ในเอกภพ 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universe)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ซึ่งเป็นห้วงอวกาศอันกว้างใหญ่ที่ปราศจากขอบเขต ในอวกาศเต็มไปด้วยดาว แก๊สต่าง ๆ วัตถุ และฝุ่น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="" xmlns:a16="http://schemas.microsoft.com/office/drawing/2014/main" id="{0B211DFC-DBD9-4A06-A85E-220645C28E00}"/>
              </a:ext>
            </a:extLst>
          </p:cNvPr>
          <p:cNvSpPr/>
          <p:nvPr/>
        </p:nvSpPr>
        <p:spPr>
          <a:xfrm>
            <a:off x="5908015" y="6178835"/>
            <a:ext cx="1932163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" name="รูปภาพ 3">
            <a:extLst>
              <a:ext uri="{FF2B5EF4-FFF2-40B4-BE49-F238E27FC236}">
                <a16:creationId xmlns="" xmlns:a16="http://schemas.microsoft.com/office/drawing/2014/main" id="{C27DC3B7-9CDF-4C02-B4EA-8BDBDE13A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9" b="95473" l="5682" r="90657">
                        <a14:foregroundMark x1="23864" y1="14678" x2="36111" y2="6859"/>
                        <a14:foregroundMark x1="36111" y1="6859" x2="49242" y2="4390"/>
                        <a14:foregroundMark x1="49242" y1="4390" x2="64141" y2="7682"/>
                        <a14:foregroundMark x1="64141" y1="7682" x2="71212" y2="11660"/>
                        <a14:foregroundMark x1="33207" y1="10288" x2="38258" y2="4938"/>
                        <a14:foregroundMark x1="38258" y1="4938" x2="44949" y2="3704"/>
                        <a14:foregroundMark x1="44949" y1="3704" x2="59343" y2="5761"/>
                        <a14:foregroundMark x1="59343" y1="5761" x2="60606" y2="6722"/>
                        <a14:foregroundMark x1="40783" y1="3978" x2="47475" y2="1646"/>
                        <a14:foregroundMark x1="47475" y1="1646" x2="55303" y2="5075"/>
                        <a14:foregroundMark x1="11111" y1="27435" x2="7702" y2="34019"/>
                        <a14:foregroundMark x1="7702" y1="34019" x2="5934" y2="55556"/>
                        <a14:foregroundMark x1="5934" y1="55556" x2="8712" y2="63649"/>
                        <a14:foregroundMark x1="8712" y1="63649" x2="14646" y2="71331"/>
                        <a14:foregroundMark x1="6818" y1="39643" x2="5051" y2="46914"/>
                        <a14:foregroundMark x1="5051" y1="46914" x2="5934" y2="54047"/>
                        <a14:foregroundMark x1="5934" y1="54047" x2="10227" y2="62826"/>
                        <a14:foregroundMark x1="87753" y1="32922" x2="90657" y2="48011"/>
                        <a14:foregroundMark x1="90657" y1="48011" x2="88384" y2="64198"/>
                        <a14:foregroundMark x1="88384" y1="64198" x2="87374" y2="65706"/>
                        <a14:foregroundMark x1="32702" y1="87791" x2="39015" y2="90947"/>
                        <a14:foregroundMark x1="39015" y1="90947" x2="53283" y2="92044"/>
                        <a14:foregroundMark x1="53283" y1="92044" x2="60480" y2="91358"/>
                        <a14:foregroundMark x1="60480" y1="91358" x2="61995" y2="90123"/>
                        <a14:foregroundMark x1="42929" y1="93827" x2="50000" y2="95473"/>
                        <a14:foregroundMark x1="50000" y1="95473" x2="54040" y2="95062"/>
                        <a14:foregroundMark x1="72727" y1="68861" x2="65152" y2="73663"/>
                        <a14:foregroundMark x1="65152" y1="73663" x2="62247" y2="76818"/>
                        <a14:foregroundMark x1="80051" y1="80658" x2="75379" y2="85185"/>
                        <a14:foregroundMark x1="80808" y1="78601" x2="76515" y2="84088"/>
                        <a14:foregroundMark x1="76515" y1="84088" x2="73611" y2="85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3738" y="4244257"/>
            <a:ext cx="2855634" cy="26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8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2">
            <a:extLst>
              <a:ext uri="{FF2B5EF4-FFF2-40B4-BE49-F238E27FC236}">
                <a16:creationId xmlns="" xmlns:a16="http://schemas.microsoft.com/office/drawing/2014/main" id="{C3CA68DC-3F88-4F68-AF0F-808A97836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4408"/>
            <a:ext cx="9144000" cy="3162822"/>
          </a:xfrm>
          <a:prstGeom prst="rect">
            <a:avLst/>
          </a:prstGeom>
        </p:spPr>
      </p:pic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773544" y="536028"/>
            <a:ext cx="8078225" cy="2438400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  </a:t>
            </a:r>
            <a:r>
              <a:rPr lang="th-TH" sz="2800" spc="9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ระบบสุริยะที่มีดวงอาทิตย์เป็นศูนย์กลาง มีดาวบริวารประกอบด้วย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ดาวเคราะห์ ๘ ดวง ได้แก่ ดาวพุธ ดาวศุกร์ โลก ดาวอังคาร ดาวพฤหัสบดี ดาวเสาร์ ดาวยูเรนัส และดาวเนปจูน โดยเรียงตามลำดับจากดาวที่อยู่ใกล้ดวงอาทิตย์มากที่สุด รวมถึงดาวเคราะห์แคระ ดาวเคราะห์น้อย ดาวหาง และวัตถุอื่น ๆ ก็เป็นดาวบริวารที่โคจรรอบดวงอาทิตย์เช่นเดียวกัน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="" xmlns:a16="http://schemas.microsoft.com/office/drawing/2014/main" id="{D0F07C34-D219-47B3-BC77-D19E814B7082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="" xmlns:a16="http://schemas.microsoft.com/office/drawing/2014/main" id="{E52DB0D9-B5A2-4356-BED4-1F007F726929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5" name="รูปภาพ 13">
              <a:extLst>
                <a:ext uri="{FF2B5EF4-FFF2-40B4-BE49-F238E27FC236}">
                  <a16:creationId xmlns="" xmlns:a16="http://schemas.microsoft.com/office/drawing/2014/main" id="{028565A3-4C68-4516-B2E8-B06AA977C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6" name="วงรี 14">
              <a:extLst>
                <a:ext uri="{FF2B5EF4-FFF2-40B4-BE49-F238E27FC236}">
                  <a16:creationId xmlns="" xmlns:a16="http://schemas.microsoft.com/office/drawing/2014/main" id="{C9F3D398-8203-4FBC-B02A-BE7D6B49D474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124472" y="1061545"/>
            <a:ext cx="4768039" cy="4261944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ดาวพุธ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Mercury)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เป็นดาวเคราะห์ที่อยู่ใกล้ดวงอาทิตย์มากที่สุด คือ มีระยะห่าง จากดวงอาทิตย์ประมาณ ๕๗ ล้านกิโลเมตร </a:t>
            </a:r>
            <a:r>
              <a:rPr lang="th-TH" sz="2800" spc="15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ดาวพุธเป็นดาวเคราะห์ในระบบสุริยะ </a:t>
            </a:r>
            <a:endParaRPr lang="en-US" sz="2800" spc="15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ที่มีขนาดเล็กที่สุด คือ มีเส้นผ่านศูนย์กลาง ประมาณ ๔,๘๘๐ กิโลเมตร หมุนรอบตัวเอง ใช้เวลา ๕๘.๖๕ วัน และโคจรรอบดวงอาทิตย์ ใช้เวลา ๘๗.๙๗ วัน ไม่มีดาวบริวาร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05BF568C-5E06-4FE7-AA35-716221684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5176" l="4983" r="93975">
                        <a14:foregroundMark x1="18308" y1="74118" x2="11935" y2="66941"/>
                        <a14:foregroundMark x1="11935" y1="66941" x2="9154" y2="59176"/>
                        <a14:foregroundMark x1="9154" y1="59176" x2="9733" y2="40353"/>
                        <a14:foregroundMark x1="9733" y1="40353" x2="11587" y2="31529"/>
                        <a14:foregroundMark x1="11587" y1="31529" x2="20742" y2="17882"/>
                        <a14:foregroundMark x1="20742" y1="17882" x2="34531" y2="9529"/>
                        <a14:foregroundMark x1="34531" y1="9529" x2="41136" y2="7059"/>
                        <a14:foregroundMark x1="41136" y1="7059" x2="49131" y2="6941"/>
                        <a14:foregroundMark x1="49131" y1="6941" x2="58401" y2="7412"/>
                        <a14:foregroundMark x1="58401" y1="7412" x2="69293" y2="11059"/>
                        <a14:foregroundMark x1="69293" y1="11059" x2="85168" y2="25294"/>
                        <a14:foregroundMark x1="85168" y1="25294" x2="91773" y2="41176"/>
                        <a14:foregroundMark x1="91773" y1="41176" x2="91309" y2="66118"/>
                        <a14:foregroundMark x1="91309" y1="66118" x2="86559" y2="72000"/>
                        <a14:foregroundMark x1="86559" y1="72000" x2="86559" y2="72000"/>
                        <a14:foregroundMark x1="34299" y1="10471" x2="39629" y2="4941"/>
                        <a14:foregroundMark x1="39629" y1="4941" x2="47509" y2="4235"/>
                        <a14:foregroundMark x1="47509" y1="4235" x2="54461" y2="4471"/>
                        <a14:foregroundMark x1="54461" y1="4471" x2="60487" y2="8000"/>
                        <a14:foregroundMark x1="60487" y1="8000" x2="62804" y2="11294"/>
                        <a14:foregroundMark x1="92700" y1="39176" x2="94786" y2="47176"/>
                        <a14:foregroundMark x1="94786" y1="47176" x2="94206" y2="54706"/>
                        <a14:foregroundMark x1="94206" y1="54706" x2="92468" y2="58353"/>
                        <a14:foregroundMark x1="6489" y1="35059" x2="5330" y2="58941"/>
                        <a14:foregroundMark x1="5330" y1="58941" x2="5678" y2="59765"/>
                        <a14:foregroundMark x1="26188" y1="88118" x2="49131" y2="93176"/>
                        <a14:foregroundMark x1="49131" y1="93176" x2="56779" y2="93176"/>
                        <a14:foregroundMark x1="56779" y1="93176" x2="64426" y2="91059"/>
                        <a14:foregroundMark x1="64426" y1="91059" x2="69061" y2="88000"/>
                        <a14:foregroundMark x1="38355" y1="8000" x2="45307" y2="4706"/>
                        <a14:foregroundMark x1="45307" y1="4706" x2="52144" y2="4706"/>
                        <a14:foregroundMark x1="52144" y1="4706" x2="58749" y2="8000"/>
                        <a14:foregroundMark x1="39861" y1="93765" x2="54345" y2="95176"/>
                        <a14:foregroundMark x1="54345" y1="95176" x2="57590" y2="94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7925" y="1086224"/>
            <a:ext cx="4302070" cy="4237265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6618167" y="5537215"/>
            <a:ext cx="1055251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ดาวพุธ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7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CF984BD6-0C63-481C-954A-D3A8B5396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7" b="96499" l="9784" r="89884">
                        <a14:foregroundMark x1="25539" y1="11956" x2="32172" y2="5465"/>
                        <a14:foregroundMark x1="32172" y1="5465" x2="46269" y2="4697"/>
                        <a14:foregroundMark x1="46269" y1="4697" x2="50580" y2="13237"/>
                        <a14:foregroundMark x1="34328" y1="23484" x2="21227" y2="76857"/>
                        <a14:foregroundMark x1="21227" y1="76857" x2="35821" y2="77797"/>
                        <a14:foregroundMark x1="35821" y1="77797" x2="48259" y2="74466"/>
                        <a14:foregroundMark x1="48259" y1="74466" x2="43449" y2="44919"/>
                        <a14:foregroundMark x1="26534" y1="31170" x2="26700" y2="46371"/>
                        <a14:foregroundMark x1="38640" y1="31512" x2="35489" y2="68147"/>
                        <a14:foregroundMark x1="41459" y1="30487" x2="47927" y2="47139"/>
                        <a14:foregroundMark x1="46766" y1="35354" x2="63682" y2="36123"/>
                        <a14:foregroundMark x1="63682" y1="36123" x2="86733" y2="31085"/>
                        <a14:foregroundMark x1="72637" y1="33903" x2="44113" y2="43126"/>
                        <a14:foregroundMark x1="34494" y1="24082" x2="41459" y2="30572"/>
                        <a14:foregroundMark x1="46766" y1="45346" x2="45771" y2="49018"/>
                        <a14:foregroundMark x1="45439" y1="45004" x2="59701" y2="45944"/>
                        <a14:foregroundMark x1="59701" y1="45944" x2="48590" y2="49018"/>
                        <a14:foregroundMark x1="31177" y1="90094" x2="37811" y2="96499"/>
                        <a14:foregroundMark x1="37811" y1="96499" x2="51907" y2="96499"/>
                        <a14:foregroundMark x1="51907" y1="96499" x2="43449" y2="90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86721" y="1351794"/>
            <a:ext cx="2057279" cy="39951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37F7196-6B94-4383-A0ED-BECBCCDCD5C9}"/>
              </a:ext>
            </a:extLst>
          </p:cNvPr>
          <p:cNvGrpSpPr/>
          <p:nvPr/>
        </p:nvGrpSpPr>
        <p:grpSpPr>
          <a:xfrm>
            <a:off x="-282804" y="693675"/>
            <a:ext cx="7944984" cy="4575909"/>
            <a:chOff x="-282804" y="693675"/>
            <a:chExt cx="7944984" cy="4575909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7F64BE0-550C-44B4-9572-2B0994680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07" b="97473" l="3038" r="994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82804" y="693675"/>
              <a:ext cx="7944984" cy="457590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95F3CFE4-1582-4594-BD7E-BE20C05D2680}"/>
                </a:ext>
              </a:extLst>
            </p:cNvPr>
            <p:cNvSpPr/>
            <p:nvPr/>
          </p:nvSpPr>
          <p:spPr>
            <a:xfrm>
              <a:off x="509047" y="3120272"/>
              <a:ext cx="2818615" cy="443060"/>
            </a:xfrm>
            <a:prstGeom prst="rect">
              <a:avLst/>
            </a:prstGeom>
            <a:solidFill>
              <a:srgbClr val="FFF6BF"/>
            </a:solidFill>
            <a:ln>
              <a:solidFill>
                <a:srgbClr val="FFF6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B1292834-3857-4BDE-BDC5-8435657D0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07" b="97473" l="3038" r="99494"/>
                      </a14:imgEffect>
                    </a14:imgLayer>
                  </a14:imgProps>
                </a:ext>
              </a:extLst>
            </a:blip>
            <a:srcRect l="25134" t="53274" r="53746" b="37044"/>
            <a:stretch/>
          </p:blipFill>
          <p:spPr>
            <a:xfrm>
              <a:off x="1216056" y="3120272"/>
              <a:ext cx="1677973" cy="443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73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350714" y="684473"/>
            <a:ext cx="8567043" cy="5363550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                 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ดาวศุกร์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Venus)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เป็นดาวเคราะห์ที่อยู่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                 					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ห่างจากดวงอาทิตย์เป็นลําดับ ๒ มีระยะห่าง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			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จากดวงอาทิตย์ประมาณ ๑๐๘ ล้านกิโลเมตร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		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ดาวศุกร์มีขนาดใกล้เคียงกับโลกจนได้ชื่อว่า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		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ดาวฝาแฝดกับโลก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เส้นผ่านศูนย์กลาง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					   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ประมาณ ๑๒, ๑๐๔ กิโลเมตร หมุนรอบตัวเอง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ในทิศทางตรงกันข้ามกับโลกและดาวเคราะห์ดวงอื่น ๆ ใช้เวลา ๒๔๓.๐๒ วัน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และโคจรรอบดวงอาทิตย์ใช้เวลา ๒๒๔.๗๐ วัน มองเห็นได้ ๒ ช่วงเวลาเท่านั้น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คือ ตอนเช้ามืดทางทิศตะวันออก เรียกว่า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ดาวประกายพรึก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และตอนหัวค่ำ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ทางทิศตะวันตก เรียกว่า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ดาวประจําเมือง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พื้นผิวของดาวศุกร์เต็มไปด้วย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ก้อนหิน ไม่มีน้ำ แต่มีชั้นบรรยากาศที่ประกอบด้วยแก๊สคาร์บอนไดออกไซด์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และไอของกรดซัลฟิวริกหนาแน่น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3080576" y="2952604"/>
            <a:ext cx="1096740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ดาวศุกร์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D696D5-8F7B-4436-82A2-B6ED5AB80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77" b="98510" l="2932" r="977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853" y="-12279"/>
            <a:ext cx="3434463" cy="33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2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5A89F74-FAA8-4504-9C36-7DCC75CFA7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3" b="96577" l="1660" r="89887">
                        <a14:foregroundMark x1="12226" y1="19279" x2="9358" y2="2703"/>
                        <a14:foregroundMark x1="9358" y1="2703" x2="6491" y2="19459"/>
                        <a14:foregroundMark x1="6491" y1="19459" x2="6566" y2="37477"/>
                        <a14:foregroundMark x1="6566" y1="37477" x2="7245" y2="24144"/>
                        <a14:foregroundMark x1="7245" y1="24144" x2="6792" y2="38739"/>
                        <a14:foregroundMark x1="6792" y1="38739" x2="4075" y2="20180"/>
                        <a14:foregroundMark x1="4075" y1="20180" x2="7623" y2="69369"/>
                        <a14:foregroundMark x1="7623" y1="69369" x2="5434" y2="27027"/>
                        <a14:foregroundMark x1="5434" y1="27027" x2="9509" y2="95856"/>
                        <a14:foregroundMark x1="9509" y1="95856" x2="4075" y2="50991"/>
                        <a14:foregroundMark x1="4075" y1="50991" x2="4755" y2="95495"/>
                        <a14:foregroundMark x1="4755" y1="95495" x2="4302" y2="72252"/>
                        <a14:foregroundMark x1="4302" y1="72252" x2="6943" y2="86486"/>
                        <a14:foregroundMark x1="6943" y1="86486" x2="5132" y2="5045"/>
                        <a14:foregroundMark x1="5132" y1="5045" x2="12151" y2="94054"/>
                        <a14:foregroundMark x1="12151" y1="94054" x2="9887" y2="25766"/>
                        <a14:foregroundMark x1="9887" y1="25766" x2="18264" y2="80360"/>
                        <a14:foregroundMark x1="18783" y1="25425" x2="18792" y2="24505"/>
                        <a14:foregroundMark x1="18264" y1="80360" x2="18671" y2="37363"/>
                        <a14:foregroundMark x1="21337" y1="40184" x2="28151" y2="82162"/>
                        <a14:foregroundMark x1="18792" y1="24505" x2="18977" y2="25646"/>
                        <a14:foregroundMark x1="28151" y1="82162" x2="22791" y2="41722"/>
                        <a14:foregroundMark x1="21990" y1="40874" x2="21434" y2="96577"/>
                        <a14:foregroundMark x1="21434" y1="96577" x2="10943" y2="6667"/>
                        <a14:foregroundMark x1="6189" y1="25946" x2="4453" y2="11892"/>
                        <a14:foregroundMark x1="4453" y1="11892" x2="3623" y2="28649"/>
                        <a14:foregroundMark x1="3623" y1="28649" x2="7547" y2="11171"/>
                        <a14:foregroundMark x1="7547" y1="11171" x2="7849" y2="68288"/>
                        <a14:foregroundMark x1="7849" y1="68288" x2="6113" y2="49730"/>
                        <a14:foregroundMark x1="6113" y1="49730" x2="6113" y2="63243"/>
                        <a14:foregroundMark x1="6113" y1="63243" x2="4377" y2="45766"/>
                        <a14:foregroundMark x1="4377" y1="45766" x2="5887" y2="89730"/>
                        <a14:foregroundMark x1="5887" y1="89730" x2="4075" y2="95676"/>
                        <a14:foregroundMark x1="13887" y1="66126" x2="11472" y2="29910"/>
                        <a14:foregroundMark x1="13962" y1="14414" x2="13434" y2="30991"/>
                        <a14:foregroundMark x1="13736" y1="15856" x2="13434" y2="34414"/>
                        <a14:foregroundMark x1="13660" y1="12613" x2="14415" y2="31351"/>
                        <a14:foregroundMark x1="12226" y1="7387" x2="6264" y2="10450"/>
                        <a14:foregroundMark x1="6264" y1="10450" x2="3019" y2="53514"/>
                        <a14:foregroundMark x1="3849" y1="41622" x2="2566" y2="54775"/>
                        <a14:foregroundMark x1="2566" y1="54775" x2="2642" y2="55495"/>
                        <a14:foregroundMark x1="4226" y1="39459" x2="4755" y2="54955"/>
                        <a14:foregroundMark x1="7623" y1="5766" x2="4528" y2="16036"/>
                        <a14:foregroundMark x1="4528" y1="16036" x2="4453" y2="16577"/>
                        <a14:foregroundMark x1="7321" y1="4685" x2="3547" y2="14595"/>
                        <a14:foregroundMark x1="3547" y1="14595" x2="3321" y2="17117"/>
                        <a14:foregroundMark x1="6113" y1="3423" x2="1660" y2="17117"/>
                        <a14:foregroundMark x1="7472" y1="3243" x2="2868" y2="20000"/>
                        <a14:foregroundMark x1="8377" y1="4324" x2="13057" y2="10811"/>
                        <a14:foregroundMark x1="13057" y1="10811" x2="13509" y2="12793"/>
                        <a14:foregroundMark x1="9736" y1="4144" x2="10642" y2="61622"/>
                        <a14:foregroundMark x1="10491" y1="11712" x2="10189" y2="62883"/>
                        <a14:foregroundMark x1="10189" y1="62883" x2="10189" y2="61622"/>
                        <a14:foregroundMark x1="5358" y1="14414" x2="5208" y2="67207"/>
                        <a14:foregroundMark x1="3019" y1="15135" x2="3321" y2="38378"/>
                        <a14:foregroundMark x1="2491" y1="16216" x2="2717" y2="39640"/>
                        <a14:foregroundMark x1="2113" y1="29550" x2="3849" y2="32613"/>
                        <a14:foregroundMark x1="10868" y1="8468" x2="4830" y2="13514"/>
                        <a14:foregroundMark x1="4830" y1="13514" x2="2868" y2="92432"/>
                        <a14:foregroundMark x1="4528" y1="73333" x2="3321" y2="90991"/>
                        <a14:foregroundMark x1="12377" y1="67387" x2="15623" y2="92973"/>
                        <a14:foregroundMark x1="15698" y1="75676" x2="16981" y2="88649"/>
                        <a14:foregroundMark x1="16981" y1="88649" x2="16377" y2="92613"/>
                        <a14:foregroundMark x1="15623" y1="75495" x2="15925" y2="93333"/>
                        <a14:foregroundMark x1="14264" y1="52973" x2="9057" y2="24685"/>
                        <a14:foregroundMark x1="9057" y1="24685" x2="9208" y2="10811"/>
                        <a14:foregroundMark x1="9208" y1="10811" x2="4830" y2="17658"/>
                        <a14:foregroundMark x1="4830" y1="17658" x2="2491" y2="30631"/>
                        <a14:foregroundMark x1="2491" y1="30631" x2="2264" y2="44865"/>
                        <a14:foregroundMark x1="2264" y1="44865" x2="4151" y2="21802"/>
                        <a14:foregroundMark x1="4151" y1="21802" x2="4226" y2="37297"/>
                        <a14:foregroundMark x1="4226" y1="37297" x2="9811" y2="9369"/>
                        <a14:foregroundMark x1="9811" y1="9369" x2="12151" y2="25405"/>
                        <a14:foregroundMark x1="12151" y1="25405" x2="12151" y2="64865"/>
                        <a14:foregroundMark x1="12151" y1="64865" x2="8679" y2="19820"/>
                        <a14:foregroundMark x1="8679" y1="19820" x2="7321" y2="82703"/>
                        <a14:backgroundMark x1="27094" y1="38559" x2="18868" y2="29189"/>
                        <a14:backgroundMark x1="16981" y1="31532" x2="24075" y2="32793"/>
                        <a14:backgroundMark x1="24604" y1="38919" x2="24604" y2="38919"/>
                        <a14:backgroundMark x1="23321" y1="38559" x2="17358" y2="32252"/>
                        <a14:backgroundMark x1="25962" y1="40901" x2="24151" y2="3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970"/>
          <a:stretch/>
        </p:blipFill>
        <p:spPr bwMode="auto">
          <a:xfrm>
            <a:off x="0" y="1835189"/>
            <a:ext cx="1948402" cy="33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1EC9CFA-7321-494D-A581-ACE933AD0F61}"/>
              </a:ext>
            </a:extLst>
          </p:cNvPr>
          <p:cNvGrpSpPr/>
          <p:nvPr/>
        </p:nvGrpSpPr>
        <p:grpSpPr>
          <a:xfrm>
            <a:off x="1176219" y="1626610"/>
            <a:ext cx="8140190" cy="3255041"/>
            <a:chOff x="1176219" y="1626610"/>
            <a:chExt cx="8140190" cy="325504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43C354A-CC3A-4E5C-9463-5C53233FC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" b="98569" l="0" r="98347">
                          <a14:foregroundMark x1="2670" y1="34022" x2="1335" y2="3561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6219" y="1626610"/>
              <a:ext cx="8140190" cy="32550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EE38A56-2FF0-4F49-8DC8-49D70C3A4288}"/>
                </a:ext>
              </a:extLst>
            </p:cNvPr>
            <p:cNvSpPr/>
            <p:nvPr/>
          </p:nvSpPr>
          <p:spPr>
            <a:xfrm>
              <a:off x="5759777" y="4232635"/>
              <a:ext cx="3054285" cy="443060"/>
            </a:xfrm>
            <a:prstGeom prst="rect">
              <a:avLst/>
            </a:prstGeom>
            <a:solidFill>
              <a:srgbClr val="FFF6BF"/>
            </a:solidFill>
            <a:ln>
              <a:solidFill>
                <a:srgbClr val="FFF6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0C474C3-4F54-4B8E-8C15-F95203427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" b="98569" l="0" r="98347">
                          <a14:foregroundMark x1="2670" y1="34022" x2="1335" y2="35612"/>
                        </a14:backgroundRemoval>
                      </a14:imgEffect>
                    </a14:imgLayer>
                  </a14:imgProps>
                </a:ext>
              </a:extLst>
            </a:blip>
            <a:srcRect l="72270" t="81376" r="5941" b="8633"/>
            <a:stretch/>
          </p:blipFill>
          <p:spPr>
            <a:xfrm>
              <a:off x="6476214" y="4232635"/>
              <a:ext cx="1773710" cy="325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13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519043" y="334819"/>
            <a:ext cx="8105914" cy="5660989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โลก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Earth)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เป็นดาวเคราะห์ที่อยู่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ห่างจากดวงอาทิตย์เป็นลําดับ ๓ มีระยะห่าง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จากดวงอาทิตย์ประมาณ ๑๔๙ ล้านกิโลเมตร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โลกมีเส้นผ่านศูนย์กลางประมาณ ๑๒,๗๕๖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มีดวงจันทร์เป็นดาวบริวาร ๑ ดวง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รูปทรงกลมตรงกลางป่องเล็กน้อย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หมุนรอบตัวเองใช้เวลา ๒๓.๙๓ ชั่วโมง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และโคจรรอบดวงอาทิตย์ใช้เวลา ๓๖๕ วัน โลกมีพื้นผิวขรุขระ ประกอบด้วย ดิน </a:t>
            </a:r>
            <a:r>
              <a:rPr lang="th-TH" sz="2800" spc="5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น้ำ และชั้นบรรยากาศห่อหุ้มโลก ทําให้อุณหภูมิระหว่างกลางวันและกลางคืน</a:t>
            </a:r>
          </a:p>
          <a:p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ไม่แตกต่างกันมากนัก เป็นสาเหตุที่ทําให้โลกเป็นดาวเคราะห์ดวงเดียวที่มี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สิ่งมีชีวิตอาศัยอยู่ได้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7810593" y="3057972"/>
            <a:ext cx="662118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โลก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CDD52B-39BA-4BAB-B8F5-9067BF649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71" l="2021" r="98811">
                        <a14:foregroundMark x1="46373" y1="1323" x2="58621" y2="2910"/>
                        <a14:foregroundMark x1="81926" y1="19180" x2="85850" y2="25529"/>
                        <a14:foregroundMark x1="85018" y1="24735" x2="86801" y2="28042"/>
                        <a14:foregroundMark x1="86326" y1="25794" x2="87990" y2="27910"/>
                        <a14:backgroundMark x1="40190" y1="529" x2="41379" y2="529"/>
                        <a14:backgroundMark x1="54578" y1="397" x2="59691" y2="1058"/>
                        <a14:backgroundMark x1="41498" y1="265" x2="42806" y2="265"/>
                        <a14:backgroundMark x1="53627" y1="529" x2="55410" y2="529"/>
                        <a14:backgroundMark x1="42687" y1="529" x2="53864" y2="265"/>
                        <a14:backgroundMark x1="82640" y1="17857" x2="85256" y2="20370"/>
                        <a14:backgroundMark x1="64209" y1="3307" x2="65398" y2="37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649" y="281097"/>
            <a:ext cx="3581400" cy="32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224732" y="386982"/>
            <a:ext cx="8665268" cy="5505818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ดาวอังคาร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Mars)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เป็นดาวเคราะห์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ที่อยู่ห่างจากดวงอาทิตย์เป็นลําดับ ๔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มีระยะห่างจากดวงอาทิตย์ประมาณ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๒๒๗ ล้านกิโลเมตร ดาวอังคาร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มีเส้นผ่านศูนย์กลางประมาณ ๖,๗๙๔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 มีดาวบริวาร ๒ ดวง หมุนรอบ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ตัวเองใช้เวลา ๒๔.๖๒ ชั่วโมง และ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โคจรรอบดวงอาทิตย์ใช้เวลา ๖๘๗ วัน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พื้นที่ผิวเป็นฝุ่นสีแดงขรุขระ เป็นหลุม หุบเขา และมีภูเขาไฟ ได้ชื่อว่า ดาวเคราะห์สีแดง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หรือเทพแห่งสงคราม มีบรรยากาศเบาบางประกอบด้วยแก๊สคาร์บอนไดออกไซด์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เป็นส่วนใหญ่ มีแก๊สออกซิเจนและน้ำน้อยมาก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7286082" y="3368016"/>
            <a:ext cx="1220918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ดาวอังคาร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CD0F37-9C13-4F3C-81FE-9D050DFDC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56" l="0" r="97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106" y="-95770"/>
            <a:ext cx="3758976" cy="36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1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รูปภาพ 13">
            <a:extLst>
              <a:ext uri="{FF2B5EF4-FFF2-40B4-BE49-F238E27FC236}">
                <a16:creationId xmlns="" xmlns:a16="http://schemas.microsoft.com/office/drawing/2014/main" id="{669A5FAC-B23C-49E9-AA82-EA792DFF5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4" b="92762" l="2174" r="89752">
                        <a14:foregroundMark x1="44099" y1="26440" x2="35093" y2="32644"/>
                        <a14:foregroundMark x1="35093" y1="32644" x2="32298" y2="41064"/>
                        <a14:foregroundMark x1="3727" y1="33826" x2="2795" y2="33678"/>
                        <a14:foregroundMark x1="36957" y1="10340" x2="50932" y2="6204"/>
                        <a14:foregroundMark x1="50932" y1="6204" x2="62112" y2="11817"/>
                        <a14:foregroundMark x1="62112" y1="11817" x2="62112" y2="15066"/>
                        <a14:foregroundMark x1="15839" y1="41359" x2="28571" y2="45643"/>
                        <a14:foregroundMark x1="28571" y1="45643" x2="41304" y2="40768"/>
                        <a14:foregroundMark x1="41304" y1="40768" x2="45342" y2="46972"/>
                        <a14:foregroundMark x1="42236" y1="32939" x2="44410" y2="38996"/>
                        <a14:foregroundMark x1="53106" y1="29247" x2="68634" y2="32939"/>
                        <a14:foregroundMark x1="68634" y1="32939" x2="78261" y2="38996"/>
                        <a14:foregroundMark x1="78261" y1="38996" x2="88820" y2="70162"/>
                        <a14:foregroundMark x1="88820" y1="70162" x2="69876" y2="75480"/>
                        <a14:foregroundMark x1="67702" y1="33530" x2="60870" y2="50074"/>
                        <a14:foregroundMark x1="60870" y1="50074" x2="67702" y2="64993"/>
                        <a14:foregroundMark x1="64907" y1="48892" x2="56832" y2="35894"/>
                        <a14:foregroundMark x1="43789" y1="41211" x2="47826" y2="48597"/>
                        <a14:foregroundMark x1="47826" y1="48597" x2="43789" y2="58050"/>
                        <a14:foregroundMark x1="57764" y1="83309" x2="50932" y2="90547"/>
                        <a14:foregroundMark x1="50932" y1="90547" x2="66460" y2="92762"/>
                        <a14:foregroundMark x1="66460" y1="92762" x2="70497" y2="89365"/>
                        <a14:foregroundMark x1="45342" y1="56278" x2="43478" y2="63220"/>
                        <a14:backgroundMark x1="22050" y1="3693" x2="16770" y2="148"/>
                        <a14:backgroundMark x1="16770" y1="148" x2="16770" y2="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6989" y="831113"/>
            <a:ext cx="2495885" cy="52169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05556D-59CE-46FB-9285-E6E85BD52F53}"/>
              </a:ext>
            </a:extLst>
          </p:cNvPr>
          <p:cNvGrpSpPr/>
          <p:nvPr/>
        </p:nvGrpSpPr>
        <p:grpSpPr>
          <a:xfrm>
            <a:off x="0" y="1145654"/>
            <a:ext cx="6980235" cy="3460214"/>
            <a:chOff x="0" y="1145654"/>
            <a:chExt cx="6980235" cy="346021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79E78140-3AA1-4AD9-80A2-0740CF836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8" b="97778" l="1897" r="100000">
                          <a14:foregroundMark x1="93635" y1="17901" x2="95900" y2="17531"/>
                          <a14:foregroundMark x1="96206" y1="17901" x2="97307" y2="18765"/>
                          <a14:foregroundMark x1="97613" y1="19012" x2="98225" y2="193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1145654"/>
              <a:ext cx="6980235" cy="346021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1E4CCCF1-C6DC-41A0-8E73-93472A804B2A}"/>
                </a:ext>
              </a:extLst>
            </p:cNvPr>
            <p:cNvSpPr/>
            <p:nvPr/>
          </p:nvSpPr>
          <p:spPr>
            <a:xfrm>
              <a:off x="469879" y="3695307"/>
              <a:ext cx="2495885" cy="603316"/>
            </a:xfrm>
            <a:prstGeom prst="rect">
              <a:avLst/>
            </a:prstGeom>
            <a:solidFill>
              <a:srgbClr val="FFF6BF"/>
            </a:solidFill>
            <a:ln>
              <a:solidFill>
                <a:srgbClr val="FFF6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800F7C1F-93C9-4D12-9281-524E19B75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568" b="97778" l="1897" r="100000">
                          <a14:foregroundMark x1="93635" y1="17901" x2="95900" y2="17531"/>
                          <a14:foregroundMark x1="96206" y1="17901" x2="97307" y2="18765"/>
                          <a14:foregroundMark x1="97613" y1="19012" x2="98225" y2="19383"/>
                        </a14:backgroundRemoval>
                      </a14:imgEffect>
                    </a14:imgLayer>
                  </a14:imgProps>
                </a:ext>
              </a:extLst>
            </a:blip>
            <a:srcRect l="6504" t="82692" r="57740" b="7227"/>
            <a:stretch/>
          </p:blipFill>
          <p:spPr>
            <a:xfrm>
              <a:off x="469878" y="3794287"/>
              <a:ext cx="2495885" cy="348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48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158785" y="925856"/>
            <a:ext cx="8785328" cy="5087594"/>
          </a:xfrm>
          <a:prstGeom prst="roundRect">
            <a:avLst>
              <a:gd name="adj" fmla="val 7146"/>
            </a:avLst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						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ดาวพฤหัสบดี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Jupiter)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เป็นดาวเคราะห์									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ที่อยู่ห่างจากดวงอาทิตย์เป็นลําดับ ๕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			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มีระยะห่างจากดวงอาทิตย์ประมาณ ๗๗๘ ล้าน                    									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  เส้นผ่านศูนย์กลางประมาณ             									๑๔๒,๙๘๔ กิโลเมตร ดาวพฤหัสบดี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เรียกอีกชื่อว่า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โลกยักษ์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เพราะเป็นดาวเคราะห์ที่มีขนาดใหญ่ที่สุดในระบบสุริยะ มีดาวบริวารมากกว่า ๖๒ ดวง หมุนรอบตัวเองใช้เวลา ๙.๙๒ ชั่วโมง และโคจรรอบดวงอาทิตย์ใช้เวลา ๑๑.๘๖ ปี ดาวพฤหัสบดีเป็นดาวเคราะห์แก๊ส ประกอบด้วยเมฆที่เป็นแก๊สไฮโดรเจนและ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แก๊สฮีเลียมปกคลุมอย่างหนาแน่น มีวงแหวน ๑ ชั้น ประกอบด้วยก้อนน้ำแข็งและวัตถุอื่น ๆ 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เมื่อมองผ่านกล้องโทรทรรศน์ จะเห็นจุดแดงคล้ายรูปไข่ขนาดใหญ่ ซึ่งคาดว่าเป็น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จุดศูนย์กลางของพายุหมุนที่มีความเร็วสูงมาก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158785" y="2456535"/>
            <a:ext cx="1506133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ดาวพฤหัสบดี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3027C9-F696-4991-8F6A-7D006FEFB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8" l="209" r="995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866" y="137459"/>
            <a:ext cx="3191933" cy="29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7B525FDE-5A26-4DC1-B2F7-E128A962115C}"/>
              </a:ext>
            </a:extLst>
          </p:cNvPr>
          <p:cNvSpPr/>
          <p:nvPr/>
        </p:nvSpPr>
        <p:spPr>
          <a:xfrm>
            <a:off x="238835" y="129356"/>
            <a:ext cx="5090615" cy="668739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ระบบสุริยะ กาแล็กซี และเอกภพ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0C9844A-1ABE-493F-B4CE-3D42C9572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600" y="997989"/>
            <a:ext cx="6667224" cy="5040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12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11967E-411B-43B8-8AD3-F1F6E12E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2" b="91638" l="0" r="100000">
                        <a14:foregroundMark x1="44518" y1="35192" x2="24585" y2="50000"/>
                        <a14:foregroundMark x1="38538" y1="37108" x2="28904" y2="41812"/>
                        <a14:foregroundMark x1="38206" y1="53484" x2="33887" y2="72300"/>
                        <a14:foregroundMark x1="45515" y1="44948" x2="43522" y2="52613"/>
                        <a14:foregroundMark x1="61462" y1="39547" x2="71096" y2="57317"/>
                        <a14:foregroundMark x1="64784" y1="44425" x2="58140" y2="58711"/>
                        <a14:foregroundMark x1="61462" y1="63937" x2="62126" y2="73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140" y="958553"/>
            <a:ext cx="2240274" cy="42721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AB1E593-3B2C-425C-979A-3CF4648AC2F0}"/>
              </a:ext>
            </a:extLst>
          </p:cNvPr>
          <p:cNvGrpSpPr/>
          <p:nvPr/>
        </p:nvGrpSpPr>
        <p:grpSpPr>
          <a:xfrm>
            <a:off x="1659467" y="1360101"/>
            <a:ext cx="8026400" cy="4285346"/>
            <a:chOff x="1659467" y="1360101"/>
            <a:chExt cx="8026400" cy="428534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5174E1D1-F88B-4B79-835B-BB998DD9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25" b="95349" l="287" r="929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59467" y="1360101"/>
              <a:ext cx="8026400" cy="428534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840E1973-BBA6-461D-BF83-5B554711CC27}"/>
                </a:ext>
              </a:extLst>
            </p:cNvPr>
            <p:cNvSpPr/>
            <p:nvPr/>
          </p:nvSpPr>
          <p:spPr>
            <a:xfrm>
              <a:off x="2421228" y="4656842"/>
              <a:ext cx="2989758" cy="405352"/>
            </a:xfrm>
            <a:prstGeom prst="rect">
              <a:avLst/>
            </a:prstGeom>
            <a:solidFill>
              <a:srgbClr val="FFF6BF"/>
            </a:solidFill>
            <a:ln>
              <a:solidFill>
                <a:srgbClr val="FFF6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A8E1A5F-DA77-4C6D-BAFE-113CD9BA6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25" b="95349" l="287" r="92932"/>
                      </a14:imgEffect>
                    </a14:imgLayer>
                  </a14:imgProps>
                </a:ext>
              </a:extLst>
            </a:blip>
            <a:srcRect l="28018" t="78705" r="54012" b="11836"/>
            <a:stretch/>
          </p:blipFill>
          <p:spPr>
            <a:xfrm>
              <a:off x="3280527" y="4717511"/>
              <a:ext cx="1442301" cy="405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62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214198" y="1089847"/>
            <a:ext cx="8715604" cy="4678306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ดาวเสาร์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Saturn)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เป็นดาวเคราะห์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ที่อยู่ห่างจากดวงอาทิตย์เป็นลําดับ ๖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มีระยะห่างจากดวงอาทิตย์ประมาณ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๑,๔๒๗ ล้านกิโลเมตร เส้นผ่านศูนย์กลาง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ประมาณ ๑๒๐,๕๓๖ กิโลเมตร มีดาวบริวาร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มากกว่า ๖๐ ดวง หมุนรอบตัวเองใช้เวลา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๑๐.๖๖ ชั่วโมง และโคจรรอบดวงอาทิตย์ใช้เวลา ๒๙.๔ ปี ดาวเสาร์เป็นดาวเคราะห์ที่มีความหนาแน่นน้อย ชั้นบรรยากาศประกอบด้วย แก๊สไฮโดรเจนและแก๊สฮีเลียม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มีวงแหวนขนาดใหญ่ที่ประกอบด้วยก้อนหินและน้ำแข็งจํานวนมากมายที่เคลื่อนที่ด้วยความเร็วต่างกัน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2270E5-0BD6-41F0-B5B1-32A704F36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8" b="97754" l="0" r="97887">
                        <a14:foregroundMark x1="35446" y1="55240" x2="30164" y2="37275"/>
                        <a14:foregroundMark x1="34977" y1="27395" x2="34272" y2="25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02968"/>
            <a:ext cx="4648240" cy="3644394"/>
          </a:xfrm>
          <a:prstGeom prst="rect">
            <a:avLst/>
          </a:prstGeom>
        </p:spPr>
      </p:pic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4719681" y="3194439"/>
            <a:ext cx="1067661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ดาวเสาร์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94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รูปภาพ 13">
            <a:extLst>
              <a:ext uri="{FF2B5EF4-FFF2-40B4-BE49-F238E27FC236}">
                <a16:creationId xmlns="" xmlns:a16="http://schemas.microsoft.com/office/drawing/2014/main" id="{669A5FAC-B23C-49E9-AA82-EA792DFF5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4" b="92762" l="2174" r="89752">
                        <a14:foregroundMark x1="44099" y1="26440" x2="35093" y2="32644"/>
                        <a14:foregroundMark x1="35093" y1="32644" x2="32298" y2="41064"/>
                        <a14:foregroundMark x1="3727" y1="33826" x2="2795" y2="33678"/>
                        <a14:foregroundMark x1="36957" y1="10340" x2="50932" y2="6204"/>
                        <a14:foregroundMark x1="50932" y1="6204" x2="62112" y2="11817"/>
                        <a14:foregroundMark x1="62112" y1="11817" x2="62112" y2="15066"/>
                        <a14:foregroundMark x1="15839" y1="41359" x2="28571" y2="45643"/>
                        <a14:foregroundMark x1="28571" y1="45643" x2="41304" y2="40768"/>
                        <a14:foregroundMark x1="41304" y1="40768" x2="45342" y2="46972"/>
                        <a14:foregroundMark x1="42236" y1="32939" x2="44410" y2="38996"/>
                        <a14:foregroundMark x1="53106" y1="29247" x2="68634" y2="32939"/>
                        <a14:foregroundMark x1="68634" y1="32939" x2="78261" y2="38996"/>
                        <a14:foregroundMark x1="78261" y1="38996" x2="88820" y2="70162"/>
                        <a14:foregroundMark x1="88820" y1="70162" x2="69876" y2="75480"/>
                        <a14:foregroundMark x1="67702" y1="33530" x2="60870" y2="50074"/>
                        <a14:foregroundMark x1="60870" y1="50074" x2="67702" y2="64993"/>
                        <a14:foregroundMark x1="64907" y1="48892" x2="56832" y2="35894"/>
                        <a14:foregroundMark x1="43789" y1="41211" x2="47826" y2="48597"/>
                        <a14:foregroundMark x1="47826" y1="48597" x2="43789" y2="58050"/>
                        <a14:foregroundMark x1="57764" y1="83309" x2="50932" y2="90547"/>
                        <a14:foregroundMark x1="50932" y1="90547" x2="66460" y2="92762"/>
                        <a14:foregroundMark x1="66460" y1="92762" x2="70497" y2="89365"/>
                        <a14:foregroundMark x1="45342" y1="56278" x2="43478" y2="63220"/>
                        <a14:backgroundMark x1="22050" y1="3693" x2="16770" y2="148"/>
                        <a14:backgroundMark x1="16770" y1="148" x2="16770" y2="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6989" y="831113"/>
            <a:ext cx="2495885" cy="52169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D804D3-0230-4D44-85BE-F0B1BBBCC5F1}"/>
              </a:ext>
            </a:extLst>
          </p:cNvPr>
          <p:cNvGrpSpPr/>
          <p:nvPr/>
        </p:nvGrpSpPr>
        <p:grpSpPr>
          <a:xfrm>
            <a:off x="-1" y="1332855"/>
            <a:ext cx="7220469" cy="2696658"/>
            <a:chOff x="-1" y="1332855"/>
            <a:chExt cx="7220469" cy="269665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596C584-9BD8-4A4E-9A10-240D6F378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58" b="97325" l="3774" r="100000">
                          <a14:foregroundMark x1="68590" y1="8915" x2="91509" y2="10996"/>
                          <a14:foregroundMark x1="92397" y1="12333" x2="92675" y2="33581"/>
                          <a14:foregroundMark x1="94173" y1="26152" x2="95949" y2="23774"/>
                          <a14:foregroundMark x1="86959" y1="9510" x2="84961" y2="9510"/>
                          <a14:foregroundMark x1="89345" y1="9212" x2="87736" y2="9212"/>
                          <a14:foregroundMark x1="67481" y1="92273" x2="89900" y2="91233"/>
                          <a14:foregroundMark x1="92897" y1="34027" x2="91620" y2="91530"/>
                          <a14:foregroundMark x1="93174" y1="78455" x2="92286" y2="88559"/>
                          <a14:foregroundMark x1="98224" y1="20802" x2="98224" y2="20802"/>
                          <a14:foregroundMark x1="96226" y1="25111" x2="97780" y2="2214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332855"/>
              <a:ext cx="7220469" cy="269665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E4C4123A-7CA4-4F1D-8818-779B18F63109}"/>
                </a:ext>
              </a:extLst>
            </p:cNvPr>
            <p:cNvSpPr/>
            <p:nvPr/>
          </p:nvSpPr>
          <p:spPr>
            <a:xfrm>
              <a:off x="4128940" y="3478823"/>
              <a:ext cx="2541558" cy="320179"/>
            </a:xfrm>
            <a:prstGeom prst="rect">
              <a:avLst/>
            </a:prstGeom>
            <a:solidFill>
              <a:srgbClr val="FFF6BF"/>
            </a:solidFill>
            <a:ln>
              <a:solidFill>
                <a:srgbClr val="FFF6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C60ECF8-72BF-4EA2-8893-6ACD29F06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58" b="97325" l="3774" r="100000">
                          <a14:foregroundMark x1="68590" y1="8915" x2="91509" y2="10996"/>
                          <a14:foregroundMark x1="92397" y1="12333" x2="92675" y2="33581"/>
                          <a14:foregroundMark x1="94173" y1="26152" x2="95949" y2="23774"/>
                          <a14:foregroundMark x1="86959" y1="9510" x2="84961" y2="9510"/>
                          <a14:foregroundMark x1="89345" y1="9212" x2="87736" y2="9212"/>
                          <a14:foregroundMark x1="67481" y1="92273" x2="89900" y2="91233"/>
                          <a14:foregroundMark x1="92897" y1="34027" x2="91620" y2="91530"/>
                          <a14:foregroundMark x1="93174" y1="78455" x2="92286" y2="88559"/>
                          <a14:foregroundMark x1="98224" y1="20802" x2="98224" y2="20802"/>
                          <a14:foregroundMark x1="96226" y1="25111" x2="97780" y2="22140"/>
                        </a14:backgroundRemoval>
                      </a14:imgEffect>
                    </a14:imgLayer>
                  </a14:imgProps>
                </a:ext>
              </a:extLst>
            </a:blip>
            <a:srcRect l="76484" t="80557" r="7457" b="7570"/>
            <a:stretch/>
          </p:blipFill>
          <p:spPr>
            <a:xfrm>
              <a:off x="5071621" y="3478823"/>
              <a:ext cx="1159497" cy="32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5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1501651" y="1310884"/>
            <a:ext cx="7252327" cy="3621309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ดาวยูเรนัส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Uranus)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ดาวมฤตยู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เป็นดาวเคราะห์ที่อยู่ห่างจาก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ดวงอาทิตย์เป็นลําดับ ๗ มีระยะห่างจากดวงอาทิตย์ประมาณ ๒,๘๗๐</a:t>
            </a:r>
          </a:p>
          <a:p>
            <a:pPr algn="thaiDist"/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ล้านกิโลเมตร เส้นผ่านศูนย์กลางประมาณ ๕๑,๑๑๘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 มีดาวบริวารมากกว่า ๒๗ ดวง หมุนรอบตัวเอง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ใช้เวลา ๑๗.๒๔ ชั่วโมง และโคจรรอบดวงอาทิตย์ใช้เวลา 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๘๐ ปี ดาวยูเรนัสเป็นดาวเคราะห์ที่มีพื้นผิวเย็นจัด</a:t>
            </a:r>
          </a:p>
          <a:p>
            <a:pPr algn="thaiDist"/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ประกอบด้วย ของเหลวและแก๊ส มีวงแหวน ๙ ชั้น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ซึ่งเคลื่อนที่ด้วยความเร็วที่แตกต่างกัน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1183661" y="5547116"/>
            <a:ext cx="1238224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ดาวยูเรนัส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5DADEF-4FBE-461E-9E06-2B36C8166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1" b="97568" l="1897" r="991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691246"/>
            <a:ext cx="3605547" cy="40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B0EF825A-1175-488A-84B3-FAFF9E174472}"/>
              </a:ext>
            </a:extLst>
          </p:cNvPr>
          <p:cNvSpPr/>
          <p:nvPr/>
        </p:nvSpPr>
        <p:spPr>
          <a:xfrm>
            <a:off x="116427" y="1181288"/>
            <a:ext cx="7372945" cy="4272455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ดาวเนปจูน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Neptune)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ดาวสมุทร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ดาวเกตุ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เป็นดาวเคราะห์ที่อยู่ห่างจาก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ดวงอาทิตย์เป็นลําดับสุดท้าย มีระยะห่าง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จากดวงอาทิตย์ประมาณ ๔,๔๙๘ ล้าน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 เส้นผ่านศูนย์กลางประมาณ 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๔๙, ๕๒๘ กิโลเมตร มีดาวบริวารมากกว่า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๑๓ ดวง หมุนรอบตัวเองใช้เวลา ๑๖.๑๑ ชั่วโมง และโคจรรอบดวงอาทิตย์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ใช้เวลา ๑๖๔.๔ ปี ดาวเนปจูนเป็นดาวเคราะห์ที่มีอุณหภูมิพื้นผิวต่ำมาก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ประมาณ -๑๗๐ องศาเซลเซียส ประกอบด้วยของเหลวและแก๊ส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6540548" y="3417809"/>
            <a:ext cx="1275395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ดาวเนปจูน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3D6D22-D446-46F5-9DC2-2B45E0DAA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99" b="96863" l="2413" r="938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-99163"/>
            <a:ext cx="3902160" cy="37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5A89F74-FAA8-4504-9C36-7DCC75CFA7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3" b="96577" l="1660" r="89887">
                        <a14:foregroundMark x1="12226" y1="19279" x2="9358" y2="2703"/>
                        <a14:foregroundMark x1="9358" y1="2703" x2="6491" y2="19459"/>
                        <a14:foregroundMark x1="6491" y1="19459" x2="6566" y2="37477"/>
                        <a14:foregroundMark x1="6566" y1="37477" x2="7245" y2="24144"/>
                        <a14:foregroundMark x1="7245" y1="24144" x2="6792" y2="38739"/>
                        <a14:foregroundMark x1="6792" y1="38739" x2="4075" y2="20180"/>
                        <a14:foregroundMark x1="4075" y1="20180" x2="7623" y2="69369"/>
                        <a14:foregroundMark x1="7623" y1="69369" x2="5434" y2="27027"/>
                        <a14:foregroundMark x1="5434" y1="27027" x2="9509" y2="95856"/>
                        <a14:foregroundMark x1="9509" y1="95856" x2="4075" y2="50991"/>
                        <a14:foregroundMark x1="4075" y1="50991" x2="4755" y2="95495"/>
                        <a14:foregroundMark x1="4755" y1="95495" x2="4302" y2="72252"/>
                        <a14:foregroundMark x1="4302" y1="72252" x2="6943" y2="86486"/>
                        <a14:foregroundMark x1="6943" y1="86486" x2="5132" y2="5045"/>
                        <a14:foregroundMark x1="5132" y1="5045" x2="12151" y2="94054"/>
                        <a14:foregroundMark x1="12151" y1="94054" x2="9887" y2="25766"/>
                        <a14:foregroundMark x1="9887" y1="25766" x2="18264" y2="80360"/>
                        <a14:foregroundMark x1="18783" y1="25425" x2="18792" y2="24505"/>
                        <a14:foregroundMark x1="18264" y1="80360" x2="18671" y2="37363"/>
                        <a14:foregroundMark x1="21337" y1="40184" x2="28151" y2="82162"/>
                        <a14:foregroundMark x1="18792" y1="24505" x2="18977" y2="25646"/>
                        <a14:foregroundMark x1="28151" y1="82162" x2="22791" y2="41722"/>
                        <a14:foregroundMark x1="21990" y1="40874" x2="21434" y2="96577"/>
                        <a14:foregroundMark x1="21434" y1="96577" x2="10943" y2="6667"/>
                        <a14:foregroundMark x1="6189" y1="25946" x2="4453" y2="11892"/>
                        <a14:foregroundMark x1="4453" y1="11892" x2="3623" y2="28649"/>
                        <a14:foregroundMark x1="3623" y1="28649" x2="7547" y2="11171"/>
                        <a14:foregroundMark x1="7547" y1="11171" x2="7849" y2="68288"/>
                        <a14:foregroundMark x1="7849" y1="68288" x2="6113" y2="49730"/>
                        <a14:foregroundMark x1="6113" y1="49730" x2="6113" y2="63243"/>
                        <a14:foregroundMark x1="6113" y1="63243" x2="4377" y2="45766"/>
                        <a14:foregroundMark x1="4377" y1="45766" x2="5887" y2="89730"/>
                        <a14:foregroundMark x1="5887" y1="89730" x2="4075" y2="95676"/>
                        <a14:foregroundMark x1="13887" y1="66126" x2="11472" y2="29910"/>
                        <a14:foregroundMark x1="13962" y1="14414" x2="13434" y2="30991"/>
                        <a14:foregroundMark x1="13736" y1="15856" x2="13434" y2="34414"/>
                        <a14:foregroundMark x1="13660" y1="12613" x2="14415" y2="31351"/>
                        <a14:foregroundMark x1="12226" y1="7387" x2="6264" y2="10450"/>
                        <a14:foregroundMark x1="6264" y1="10450" x2="3019" y2="53514"/>
                        <a14:foregroundMark x1="3849" y1="41622" x2="2566" y2="54775"/>
                        <a14:foregroundMark x1="2566" y1="54775" x2="2642" y2="55495"/>
                        <a14:foregroundMark x1="4226" y1="39459" x2="4755" y2="54955"/>
                        <a14:foregroundMark x1="7623" y1="5766" x2="4528" y2="16036"/>
                        <a14:foregroundMark x1="4528" y1="16036" x2="4453" y2="16577"/>
                        <a14:foregroundMark x1="7321" y1="4685" x2="3547" y2="14595"/>
                        <a14:foregroundMark x1="3547" y1="14595" x2="3321" y2="17117"/>
                        <a14:foregroundMark x1="6113" y1="3423" x2="1660" y2="17117"/>
                        <a14:foregroundMark x1="7472" y1="3243" x2="2868" y2="20000"/>
                        <a14:foregroundMark x1="8377" y1="4324" x2="13057" y2="10811"/>
                        <a14:foregroundMark x1="13057" y1="10811" x2="13509" y2="12793"/>
                        <a14:foregroundMark x1="9736" y1="4144" x2="10642" y2="61622"/>
                        <a14:foregroundMark x1="10491" y1="11712" x2="10189" y2="62883"/>
                        <a14:foregroundMark x1="10189" y1="62883" x2="10189" y2="61622"/>
                        <a14:foregroundMark x1="5358" y1="14414" x2="5208" y2="67207"/>
                        <a14:foregroundMark x1="3019" y1="15135" x2="3321" y2="38378"/>
                        <a14:foregroundMark x1="2491" y1="16216" x2="2717" y2="39640"/>
                        <a14:foregroundMark x1="2113" y1="29550" x2="3849" y2="32613"/>
                        <a14:foregroundMark x1="10868" y1="8468" x2="4830" y2="13514"/>
                        <a14:foregroundMark x1="4830" y1="13514" x2="2868" y2="92432"/>
                        <a14:foregroundMark x1="4528" y1="73333" x2="3321" y2="90991"/>
                        <a14:foregroundMark x1="12377" y1="67387" x2="15623" y2="92973"/>
                        <a14:foregroundMark x1="15698" y1="75676" x2="16981" y2="88649"/>
                        <a14:foregroundMark x1="16981" y1="88649" x2="16377" y2="92613"/>
                        <a14:foregroundMark x1="15623" y1="75495" x2="15925" y2="93333"/>
                        <a14:foregroundMark x1="14264" y1="52973" x2="9057" y2="24685"/>
                        <a14:foregroundMark x1="9057" y1="24685" x2="9208" y2="10811"/>
                        <a14:foregroundMark x1="9208" y1="10811" x2="4830" y2="17658"/>
                        <a14:foregroundMark x1="4830" y1="17658" x2="2491" y2="30631"/>
                        <a14:foregroundMark x1="2491" y1="30631" x2="2264" y2="44865"/>
                        <a14:foregroundMark x1="2264" y1="44865" x2="4151" y2="21802"/>
                        <a14:foregroundMark x1="4151" y1="21802" x2="4226" y2="37297"/>
                        <a14:foregroundMark x1="4226" y1="37297" x2="9811" y2="9369"/>
                        <a14:foregroundMark x1="9811" y1="9369" x2="12151" y2="25405"/>
                        <a14:foregroundMark x1="12151" y1="25405" x2="12151" y2="64865"/>
                        <a14:foregroundMark x1="12151" y1="64865" x2="8679" y2="19820"/>
                        <a14:foregroundMark x1="8679" y1="19820" x2="7321" y2="82703"/>
                        <a14:backgroundMark x1="27094" y1="38559" x2="18868" y2="29189"/>
                        <a14:backgroundMark x1="16981" y1="31532" x2="24075" y2="32793"/>
                        <a14:backgroundMark x1="24604" y1="38919" x2="24604" y2="38919"/>
                        <a14:backgroundMark x1="23321" y1="38559" x2="17358" y2="32252"/>
                        <a14:backgroundMark x1="25962" y1="40901" x2="24151" y2="3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970"/>
          <a:stretch/>
        </p:blipFill>
        <p:spPr bwMode="auto">
          <a:xfrm flipH="1">
            <a:off x="6840589" y="1590955"/>
            <a:ext cx="2144626" cy="36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535C6FF-6454-4583-A15F-F7DBA71BFB09}"/>
              </a:ext>
            </a:extLst>
          </p:cNvPr>
          <p:cNvGrpSpPr/>
          <p:nvPr/>
        </p:nvGrpSpPr>
        <p:grpSpPr>
          <a:xfrm>
            <a:off x="-304800" y="1400416"/>
            <a:ext cx="8153399" cy="4057167"/>
            <a:chOff x="-304800" y="1400416"/>
            <a:chExt cx="8153399" cy="405716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94D9B23-F5DE-44ED-ABC6-4A049F07C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77" b="93122" l="3491" r="9890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04800" y="1400416"/>
              <a:ext cx="8153399" cy="405716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D6E44963-0138-439D-8416-1A348E36D1B0}"/>
                </a:ext>
              </a:extLst>
            </p:cNvPr>
            <p:cNvSpPr/>
            <p:nvPr/>
          </p:nvSpPr>
          <p:spPr>
            <a:xfrm>
              <a:off x="4072379" y="4346089"/>
              <a:ext cx="3091992" cy="433301"/>
            </a:xfrm>
            <a:prstGeom prst="rect">
              <a:avLst/>
            </a:prstGeom>
            <a:solidFill>
              <a:srgbClr val="FFF6BF"/>
            </a:solidFill>
            <a:ln>
              <a:solidFill>
                <a:srgbClr val="FFF6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C5460D16-842B-4E89-BFF5-B377B9EEF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77" b="93122" l="3491" r="98905"/>
                      </a14:imgEffect>
                    </a14:imgLayer>
                  </a14:imgProps>
                </a:ext>
              </a:extLst>
            </a:blip>
            <a:srcRect l="71004" t="72507" r="7654" b="16813"/>
            <a:stretch/>
          </p:blipFill>
          <p:spPr>
            <a:xfrm>
              <a:off x="4849305" y="4298624"/>
              <a:ext cx="1740030" cy="433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601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4469A9E-26C9-450F-82C5-028886F9A4B6}"/>
              </a:ext>
            </a:extLst>
          </p:cNvPr>
          <p:cNvSpPr/>
          <p:nvPr/>
        </p:nvSpPr>
        <p:spPr>
          <a:xfrm>
            <a:off x="0" y="-1"/>
            <a:ext cx="9144000" cy="5515584"/>
          </a:xfrm>
          <a:prstGeom prst="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544B8C9-A21F-4DAD-BAA9-1AD9D91CCB6C}"/>
              </a:ext>
            </a:extLst>
          </p:cNvPr>
          <p:cNvSpPr/>
          <p:nvPr/>
        </p:nvSpPr>
        <p:spPr>
          <a:xfrm>
            <a:off x="0" y="5437238"/>
            <a:ext cx="9144000" cy="1420762"/>
          </a:xfrm>
          <a:prstGeom prst="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61924E-A4B5-4195-84C8-FDA62D074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" r="35348"/>
          <a:stretch/>
        </p:blipFill>
        <p:spPr>
          <a:xfrm>
            <a:off x="0" y="1251857"/>
            <a:ext cx="6011694" cy="41853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6B98CEA-AF63-4014-87B8-FC7F81331F4B}"/>
              </a:ext>
            </a:extLst>
          </p:cNvPr>
          <p:cNvSpPr/>
          <p:nvPr/>
        </p:nvSpPr>
        <p:spPr>
          <a:xfrm>
            <a:off x="5541063" y="4735901"/>
            <a:ext cx="3331030" cy="544284"/>
          </a:xfrm>
          <a:prstGeom prst="rect">
            <a:avLst/>
          </a:prstGeom>
          <a:solidFill>
            <a:srgbClr val="D3EFFB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8D4EA6F1-95DD-4612-B716-B4649951D241}"/>
              </a:ext>
            </a:extLst>
          </p:cNvPr>
          <p:cNvSpPr/>
          <p:nvPr/>
        </p:nvSpPr>
        <p:spPr>
          <a:xfrm>
            <a:off x="6953045" y="4863975"/>
            <a:ext cx="1200356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ดาวพลูโต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26B7741-4DB2-4FA2-87B1-1325EAD92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80390" l="65260" r="96634"/>
                    </a14:imgEffect>
                  </a14:imgLayer>
                </a14:imgProps>
              </a:ext>
            </a:extLst>
          </a:blip>
          <a:srcRect l="64417" r="2475" b="18361"/>
          <a:stretch/>
        </p:blipFill>
        <p:spPr>
          <a:xfrm>
            <a:off x="6011694" y="1318655"/>
            <a:ext cx="3154735" cy="3416901"/>
          </a:xfrm>
          <a:prstGeom prst="rect">
            <a:avLst/>
          </a:prstGeom>
        </p:spPr>
      </p:pic>
      <p:grpSp>
        <p:nvGrpSpPr>
          <p:cNvPr id="17" name="กลุ่ม 11">
            <a:extLst>
              <a:ext uri="{FF2B5EF4-FFF2-40B4-BE49-F238E27FC236}">
                <a16:creationId xmlns="" xmlns:a16="http://schemas.microsoft.com/office/drawing/2014/main" id="{EA4CC415-445C-4401-B35B-0D7BFDBBB101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8" name="สี่เหลี่ยมผืนผ้า 12">
              <a:extLst>
                <a:ext uri="{FF2B5EF4-FFF2-40B4-BE49-F238E27FC236}">
                  <a16:creationId xmlns="" xmlns:a16="http://schemas.microsoft.com/office/drawing/2014/main" id="{FB4A8384-0252-48FE-A59B-484A40FACC83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รูปภาพ 13">
              <a:extLst>
                <a:ext uri="{FF2B5EF4-FFF2-40B4-BE49-F238E27FC236}">
                  <a16:creationId xmlns="" xmlns:a16="http://schemas.microsoft.com/office/drawing/2014/main" id="{9331A5D1-FE73-43E0-A15E-CDB511D75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="" xmlns:a16="http://schemas.microsoft.com/office/drawing/2014/main" id="{18F09A13-BB26-4B77-BDD7-EDC14EBC1B01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1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6260F34-5480-4ABD-AEC4-9539292D6961}"/>
              </a:ext>
            </a:extLst>
          </p:cNvPr>
          <p:cNvGrpSpPr/>
          <p:nvPr/>
        </p:nvGrpSpPr>
        <p:grpSpPr>
          <a:xfrm>
            <a:off x="42389" y="282612"/>
            <a:ext cx="8822502" cy="5753160"/>
            <a:chOff x="250372" y="294863"/>
            <a:chExt cx="8822502" cy="575316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CCDF86C-2B25-40E3-8C8D-57D8BB57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1" b="93871" l="293" r="99342">
                          <a14:foregroundMark x1="30432" y1="8740" x2="88954" y2="8740"/>
                          <a14:foregroundMark x1="28676" y1="12486" x2="25677" y2="11691"/>
                          <a14:foregroundMark x1="25384" y1="11464" x2="23994" y2="10443"/>
                          <a14:foregroundMark x1="92538" y1="52327" x2="96708" y2="50397"/>
                          <a14:foregroundMark x1="96854" y1="50170" x2="97293" y2="50170"/>
                          <a14:foregroundMark x1="98098" y1="49603" x2="98098" y2="496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372" y="880504"/>
              <a:ext cx="7587343" cy="4889868"/>
            </a:xfrm>
            <a:prstGeom prst="rect">
              <a:avLst/>
            </a:prstGeom>
          </p:spPr>
        </p:pic>
        <p:pic>
          <p:nvPicPr>
            <p:cNvPr id="15" name="Picture 3">
              <a:extLst>
                <a:ext uri="{FF2B5EF4-FFF2-40B4-BE49-F238E27FC236}">
                  <a16:creationId xmlns="" xmlns:a16="http://schemas.microsoft.com/office/drawing/2014/main" id="{C4E477EA-462F-4DEE-B955-4BEC02D790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23" b="96577" l="1660" r="89887">
                          <a14:foregroundMark x1="12226" y1="19279" x2="9358" y2="2703"/>
                          <a14:foregroundMark x1="9358" y1="2703" x2="6491" y2="19459"/>
                          <a14:foregroundMark x1="6491" y1="19459" x2="6566" y2="37477"/>
                          <a14:foregroundMark x1="6566" y1="37477" x2="7245" y2="24144"/>
                          <a14:foregroundMark x1="7245" y1="24144" x2="6792" y2="38739"/>
                          <a14:foregroundMark x1="6792" y1="38739" x2="4075" y2="20180"/>
                          <a14:foregroundMark x1="4075" y1="20180" x2="7623" y2="69369"/>
                          <a14:foregroundMark x1="7623" y1="69369" x2="5434" y2="27027"/>
                          <a14:foregroundMark x1="5434" y1="27027" x2="9509" y2="95856"/>
                          <a14:foregroundMark x1="9509" y1="95856" x2="4075" y2="50991"/>
                          <a14:foregroundMark x1="4075" y1="50991" x2="4755" y2="95495"/>
                          <a14:foregroundMark x1="4755" y1="95495" x2="4302" y2="72252"/>
                          <a14:foregroundMark x1="4302" y1="72252" x2="6943" y2="86486"/>
                          <a14:foregroundMark x1="6943" y1="86486" x2="5132" y2="5045"/>
                          <a14:foregroundMark x1="5132" y1="5045" x2="12151" y2="94054"/>
                          <a14:foregroundMark x1="12151" y1="94054" x2="9887" y2="25766"/>
                          <a14:foregroundMark x1="9887" y1="25766" x2="18264" y2="80360"/>
                          <a14:foregroundMark x1="18783" y1="25425" x2="18792" y2="24505"/>
                          <a14:foregroundMark x1="18264" y1="80360" x2="18671" y2="37363"/>
                          <a14:foregroundMark x1="21337" y1="40184" x2="28151" y2="82162"/>
                          <a14:foregroundMark x1="18792" y1="24505" x2="18977" y2="25646"/>
                          <a14:foregroundMark x1="28151" y1="82162" x2="22791" y2="41722"/>
                          <a14:foregroundMark x1="21990" y1="40874" x2="21434" y2="96577"/>
                          <a14:foregroundMark x1="21434" y1="96577" x2="10943" y2="6667"/>
                          <a14:foregroundMark x1="6189" y1="25946" x2="4453" y2="11892"/>
                          <a14:foregroundMark x1="4453" y1="11892" x2="3623" y2="28649"/>
                          <a14:foregroundMark x1="3623" y1="28649" x2="7547" y2="11171"/>
                          <a14:foregroundMark x1="7547" y1="11171" x2="7849" y2="68288"/>
                          <a14:foregroundMark x1="7849" y1="68288" x2="6113" y2="49730"/>
                          <a14:foregroundMark x1="6113" y1="49730" x2="6113" y2="63243"/>
                          <a14:foregroundMark x1="6113" y1="63243" x2="4377" y2="45766"/>
                          <a14:foregroundMark x1="4377" y1="45766" x2="5887" y2="89730"/>
                          <a14:foregroundMark x1="5887" y1="89730" x2="4075" y2="95676"/>
                          <a14:foregroundMark x1="13887" y1="66126" x2="11472" y2="29910"/>
                          <a14:foregroundMark x1="13962" y1="14414" x2="13434" y2="30991"/>
                          <a14:foregroundMark x1="13736" y1="15856" x2="13434" y2="34414"/>
                          <a14:foregroundMark x1="13660" y1="12613" x2="14415" y2="31351"/>
                          <a14:foregroundMark x1="12226" y1="7387" x2="6264" y2="10450"/>
                          <a14:foregroundMark x1="6264" y1="10450" x2="3019" y2="53514"/>
                          <a14:foregroundMark x1="3849" y1="41622" x2="2566" y2="54775"/>
                          <a14:foregroundMark x1="2566" y1="54775" x2="2642" y2="55495"/>
                          <a14:foregroundMark x1="4226" y1="39459" x2="4755" y2="54955"/>
                          <a14:foregroundMark x1="7623" y1="5766" x2="4528" y2="16036"/>
                          <a14:foregroundMark x1="4528" y1="16036" x2="4453" y2="16577"/>
                          <a14:foregroundMark x1="7321" y1="4685" x2="3547" y2="14595"/>
                          <a14:foregroundMark x1="3547" y1="14595" x2="3321" y2="17117"/>
                          <a14:foregroundMark x1="6113" y1="3423" x2="1660" y2="17117"/>
                          <a14:foregroundMark x1="7472" y1="3243" x2="2868" y2="20000"/>
                          <a14:foregroundMark x1="8377" y1="4324" x2="13057" y2="10811"/>
                          <a14:foregroundMark x1="13057" y1="10811" x2="13509" y2="12793"/>
                          <a14:foregroundMark x1="9736" y1="4144" x2="10642" y2="61622"/>
                          <a14:foregroundMark x1="10491" y1="11712" x2="10189" y2="62883"/>
                          <a14:foregroundMark x1="10189" y1="62883" x2="10189" y2="61622"/>
                          <a14:foregroundMark x1="5358" y1="14414" x2="5208" y2="67207"/>
                          <a14:foregroundMark x1="3019" y1="15135" x2="3321" y2="38378"/>
                          <a14:foregroundMark x1="2491" y1="16216" x2="2717" y2="39640"/>
                          <a14:foregroundMark x1="2113" y1="29550" x2="3849" y2="32613"/>
                          <a14:foregroundMark x1="10868" y1="8468" x2="4830" y2="13514"/>
                          <a14:foregroundMark x1="4830" y1="13514" x2="2868" y2="92432"/>
                          <a14:foregroundMark x1="4528" y1="73333" x2="3321" y2="90991"/>
                          <a14:foregroundMark x1="12377" y1="67387" x2="15623" y2="92973"/>
                          <a14:foregroundMark x1="15698" y1="75676" x2="16981" y2="88649"/>
                          <a14:foregroundMark x1="16981" y1="88649" x2="16377" y2="92613"/>
                          <a14:foregroundMark x1="15623" y1="75495" x2="15925" y2="93333"/>
                          <a14:foregroundMark x1="14264" y1="52973" x2="9057" y2="24685"/>
                          <a14:foregroundMark x1="9057" y1="24685" x2="9208" y2="10811"/>
                          <a14:foregroundMark x1="9208" y1="10811" x2="4830" y2="17658"/>
                          <a14:foregroundMark x1="4830" y1="17658" x2="2491" y2="30631"/>
                          <a14:foregroundMark x1="2491" y1="30631" x2="2264" y2="44865"/>
                          <a14:foregroundMark x1="2264" y1="44865" x2="4151" y2="21802"/>
                          <a14:foregroundMark x1="4151" y1="21802" x2="4226" y2="37297"/>
                          <a14:foregroundMark x1="4226" y1="37297" x2="9811" y2="9369"/>
                          <a14:foregroundMark x1="9811" y1="9369" x2="12151" y2="25405"/>
                          <a14:foregroundMark x1="12151" y1="25405" x2="12151" y2="64865"/>
                          <a14:foregroundMark x1="12151" y1="64865" x2="8679" y2="19820"/>
                          <a14:foregroundMark x1="8679" y1="19820" x2="7321" y2="82703"/>
                          <a14:backgroundMark x1="27094" y1="38559" x2="18868" y2="29189"/>
                          <a14:backgroundMark x1="16981" y1="31532" x2="24075" y2="32793"/>
                          <a14:backgroundMark x1="24604" y1="38919" x2="24604" y2="38919"/>
                          <a14:backgroundMark x1="23321" y1="38559" x2="17358" y2="32252"/>
                          <a14:backgroundMark x1="25962" y1="40901" x2="24151" y2="39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70"/>
            <a:stretch/>
          </p:blipFill>
          <p:spPr bwMode="auto">
            <a:xfrm>
              <a:off x="825118" y="294863"/>
              <a:ext cx="1709057" cy="297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รูปภาพ 13">
              <a:extLst>
                <a:ext uri="{FF2B5EF4-FFF2-40B4-BE49-F238E27FC236}">
                  <a16:creationId xmlns="" xmlns:a16="http://schemas.microsoft.com/office/drawing/2014/main" id="{BFDBD701-C8ED-4BCC-B83B-83D471140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04" b="92762" l="2174" r="89752">
                          <a14:foregroundMark x1="44099" y1="26440" x2="35093" y2="32644"/>
                          <a14:foregroundMark x1="35093" y1="32644" x2="32298" y2="41064"/>
                          <a14:foregroundMark x1="3727" y1="33826" x2="2795" y2="33678"/>
                          <a14:foregroundMark x1="36957" y1="10340" x2="50932" y2="6204"/>
                          <a14:foregroundMark x1="50932" y1="6204" x2="62112" y2="11817"/>
                          <a14:foregroundMark x1="62112" y1="11817" x2="62112" y2="15066"/>
                          <a14:foregroundMark x1="15839" y1="41359" x2="28571" y2="45643"/>
                          <a14:foregroundMark x1="28571" y1="45643" x2="41304" y2="40768"/>
                          <a14:foregroundMark x1="41304" y1="40768" x2="45342" y2="46972"/>
                          <a14:foregroundMark x1="42236" y1="32939" x2="44410" y2="38996"/>
                          <a14:foregroundMark x1="53106" y1="29247" x2="68634" y2="32939"/>
                          <a14:foregroundMark x1="68634" y1="32939" x2="78261" y2="38996"/>
                          <a14:foregroundMark x1="78261" y1="38996" x2="88820" y2="70162"/>
                          <a14:foregroundMark x1="88820" y1="70162" x2="69876" y2="75480"/>
                          <a14:foregroundMark x1="67702" y1="33530" x2="60870" y2="50074"/>
                          <a14:foregroundMark x1="60870" y1="50074" x2="67702" y2="64993"/>
                          <a14:foregroundMark x1="64907" y1="48892" x2="56832" y2="35894"/>
                          <a14:foregroundMark x1="43789" y1="41211" x2="47826" y2="48597"/>
                          <a14:foregroundMark x1="47826" y1="48597" x2="43789" y2="58050"/>
                          <a14:foregroundMark x1="57764" y1="83309" x2="50932" y2="90547"/>
                          <a14:foregroundMark x1="50932" y1="90547" x2="66460" y2="92762"/>
                          <a14:foregroundMark x1="66460" y1="92762" x2="70497" y2="89365"/>
                          <a14:foregroundMark x1="45342" y1="56278" x2="43478" y2="63220"/>
                          <a14:backgroundMark x1="22050" y1="3693" x2="16770" y2="148"/>
                          <a14:backgroundMark x1="16770" y1="148" x2="16770" y2="1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92822" y="2536371"/>
              <a:ext cx="1680052" cy="3511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63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09D299E-EA5A-4C23-99E9-0AD629FD5436}"/>
              </a:ext>
            </a:extLst>
          </p:cNvPr>
          <p:cNvGrpSpPr/>
          <p:nvPr/>
        </p:nvGrpSpPr>
        <p:grpSpPr>
          <a:xfrm>
            <a:off x="1286681" y="324930"/>
            <a:ext cx="7186030" cy="2287268"/>
            <a:chOff x="1286681" y="324930"/>
            <a:chExt cx="7186030" cy="228726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1BE3F4E-3D40-40E3-ACE9-FC060A05AD15}"/>
                </a:ext>
              </a:extLst>
            </p:cNvPr>
            <p:cNvSpPr/>
            <p:nvPr/>
          </p:nvSpPr>
          <p:spPr>
            <a:xfrm>
              <a:off x="1286681" y="324930"/>
              <a:ext cx="7186030" cy="224676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93DC1062-307D-43C3-B64A-0648D7F3C4E0}"/>
                </a:ext>
              </a:extLst>
            </p:cNvPr>
            <p:cNvSpPr/>
            <p:nvPr/>
          </p:nvSpPr>
          <p:spPr>
            <a:xfrm>
              <a:off x="1331013" y="365429"/>
              <a:ext cx="7059815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ดาวเคราะห์น้อย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asteroids)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เป็นวัตถุทางดาราศาสตร์ที่มีขนาดเล็กกว่า ดาวเคราะห์แต่มีขนาดใหญ่กว่าสะเก็ดดาว และไม่ใช่ดาวหาง หรืออาจ เกิดขึ้นจากกลุ่มวัตถุที่ไม่สามารถรวมตัวกันเป็นดาวเคราะห์ได้สําเร็จ </a:t>
              </a:r>
              <a:endPara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ดาวเคราะห์น้อยจํานวนมากอยู่ในวงโคจรรูปวงรี ระหว่างดาวอังคารกับ ดาวพฤหัสบดี เรียกว่า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แถบดาวเคราะห์น้อย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asteroid belt)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2066550-92D5-4271-898A-CD2F3B7A0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16" b="58398"/>
          <a:stretch/>
        </p:blipFill>
        <p:spPr>
          <a:xfrm>
            <a:off x="701040" y="2649906"/>
            <a:ext cx="3657599" cy="1674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AD85482-5BB0-44F3-A71A-81E774683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21" y="2824480"/>
            <a:ext cx="2019559" cy="2539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242B2D1-AA11-41A4-82E8-7EC7D1B61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29" y="4069492"/>
            <a:ext cx="2019559" cy="2403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7586C27-8C24-401F-B07D-A7584CB5B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00" y="4978400"/>
            <a:ext cx="3477354" cy="155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4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A52C7B-88C8-4C3D-9F33-B15111C79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8" y="365759"/>
            <a:ext cx="8652421" cy="5344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530CC95-C7D8-4A0F-A8A7-6E9F3A6B3BC1}"/>
              </a:ext>
            </a:extLst>
          </p:cNvPr>
          <p:cNvSpPr/>
          <p:nvPr/>
        </p:nvSpPr>
        <p:spPr>
          <a:xfrm>
            <a:off x="2191732" y="4440025"/>
            <a:ext cx="4760536" cy="4619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แถบดาวเคราะห์น้อยในระบบสุริยะ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70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8905FC99-22E3-49AB-A99E-A9E5C3189020}"/>
              </a:ext>
            </a:extLst>
          </p:cNvPr>
          <p:cNvSpPr/>
          <p:nvPr/>
        </p:nvSpPr>
        <p:spPr>
          <a:xfrm>
            <a:off x="773544" y="3250809"/>
            <a:ext cx="7785994" cy="2331197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pPr algn="thaiDist"/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เนื้อหาของข่าวข้างต้นทำให้เรารู้ว่า สภาพอากาศในฤดูร้อนจะมีอุณหภูมิ </a:t>
            </a:r>
          </a:p>
          <a:p>
            <a:pPr algn="thaiDist"/>
            <a:r>
              <a:rPr lang="th-TH" sz="2800" spc="7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สูงกว่าฤดูกาลอื่น ๆ เป็นสาเหตุให้เรารู้สึกว่าอากาศร้อน เมื่อสังเกตท้องฟ้า </a:t>
            </a:r>
            <a:endParaRPr lang="en-US" sz="2800" spc="7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800" spc="7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ในฤดูร้อนจะพบว่า ดวงอาทิตย์ส่องแสงจ้ามากกว่าฤดูกาลอื่นและช่วงเวลา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กลางวันในฤดูร้อนจะยาวนานกว่าในฤดูกาลอื่น เมื่อถึงฤดูหนาว อุณหภูมิจะลดลง ทำให้เรารู้สึกอากาศหนาวเย็น และช่วงเวลากลางวันก็จะสั้นกว่าฤดูกาลอื่น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วงรี 4">
            <a:extLst>
              <a:ext uri="{FF2B5EF4-FFF2-40B4-BE49-F238E27FC236}">
                <a16:creationId xmlns="" xmlns:a16="http://schemas.microsoft.com/office/drawing/2014/main" id="{FB7B9558-8409-48A4-BCFC-44E90BF37E89}"/>
              </a:ext>
            </a:extLst>
          </p:cNvPr>
          <p:cNvSpPr/>
          <p:nvPr/>
        </p:nvSpPr>
        <p:spPr>
          <a:xfrm>
            <a:off x="8425697" y="6133505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F9E4E24-46FE-4C84-8B8B-3C73C4E8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รูปภาพ 2">
            <a:extLst>
              <a:ext uri="{FF2B5EF4-FFF2-40B4-BE49-F238E27FC236}">
                <a16:creationId xmlns="" xmlns:a16="http://schemas.microsoft.com/office/drawing/2014/main" id="{070DB5C9-686B-4C02-93B7-28720834E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302"/>
          <a:stretch/>
        </p:blipFill>
        <p:spPr>
          <a:xfrm>
            <a:off x="1289515" y="446490"/>
            <a:ext cx="6667224" cy="2252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07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59DBCA8-D68A-4A40-8BA9-F82E13BC4EB4}"/>
              </a:ext>
            </a:extLst>
          </p:cNvPr>
          <p:cNvGrpSpPr/>
          <p:nvPr/>
        </p:nvGrpSpPr>
        <p:grpSpPr>
          <a:xfrm>
            <a:off x="1134465" y="219088"/>
            <a:ext cx="7300617" cy="2343430"/>
            <a:chOff x="436880" y="247370"/>
            <a:chExt cx="7142481" cy="23434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4501859-C209-47D7-B6AD-82CD4D2AB4BA}"/>
                </a:ext>
              </a:extLst>
            </p:cNvPr>
            <p:cNvSpPr/>
            <p:nvPr/>
          </p:nvSpPr>
          <p:spPr>
            <a:xfrm>
              <a:off x="436880" y="247370"/>
              <a:ext cx="7061200" cy="23434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748894E0-983D-49BD-903B-32C5FF05949F}"/>
                </a:ext>
              </a:extLst>
            </p:cNvPr>
            <p:cNvSpPr/>
            <p:nvPr/>
          </p:nvSpPr>
          <p:spPr>
            <a:xfrm>
              <a:off x="518160" y="295700"/>
              <a:ext cx="7061201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ดาวหาง (</a:t>
              </a:r>
              <a:r>
                <a:rPr lang="en-US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Comet)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วัตถุที่มีแกนกลางหรือนิวเคลียส ประกอบด้วย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น้ำแข็ง แก๊สคาร์บอนไดออกไซด์ มีเทน แอมโมเนีย และฝุ่น มีแหล่งกําเนิด จากขอบของระบบสุริยะและโคจรรอบดวงอาทิตย์ เมื่อเข้าใกล้ดวงอาทิตย์ ส่วนที่เป็นน้ำแข็งจะระเหิดเป็นแก๊สมีชั้นฝุ่นฝ้ามัวล้อมรอบและลากยาว </a:t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ดูมีลักษณะเป็นหาง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BD2C60-C26D-45EF-B596-D6A366ED1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4" y="2821230"/>
            <a:ext cx="8270240" cy="29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A792491-4223-4F5E-8FF5-07222C5C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E9302-E85F-420B-883A-48A296937BA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8697DA-DA76-46A9-BADF-6C9C0875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" y="281097"/>
            <a:ext cx="8630920" cy="30370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59F0AD7-99F8-4637-9A49-B7ABB1053A93}"/>
              </a:ext>
            </a:extLst>
          </p:cNvPr>
          <p:cNvGrpSpPr/>
          <p:nvPr/>
        </p:nvGrpSpPr>
        <p:grpSpPr>
          <a:xfrm>
            <a:off x="784742" y="3479884"/>
            <a:ext cx="7800340" cy="2570186"/>
            <a:chOff x="407670" y="3479884"/>
            <a:chExt cx="7800340" cy="25701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2544A760-8AAF-4B60-A4E7-64F4DF76A334}"/>
                </a:ext>
              </a:extLst>
            </p:cNvPr>
            <p:cNvSpPr/>
            <p:nvPr/>
          </p:nvSpPr>
          <p:spPr>
            <a:xfrm>
              <a:off x="407670" y="3479884"/>
              <a:ext cx="7800340" cy="2570186"/>
            </a:xfrm>
            <a:prstGeom prst="roundRect">
              <a:avLst/>
            </a:prstGeom>
            <a:solidFill>
              <a:srgbClr val="FFE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D3F6118-65FE-4D6C-9D4F-27E90057590B}"/>
                </a:ext>
              </a:extLst>
            </p:cNvPr>
            <p:cNvSpPr/>
            <p:nvPr/>
          </p:nvSpPr>
          <p:spPr>
            <a:xfrm>
              <a:off x="558800" y="3641592"/>
              <a:ext cx="749808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     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ภาพจําลองดาวเคราะห์น้อยพุ่งเข้าชนโลกบริเวณคาบสมุทรยูคาทัน 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และใต้อ่าวเม็กซิโก ในยุคครีเทเชียส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Cretaceous)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ประมาณ ๖๕ ล้านปีที่แล้ว ส่งผลให้เกิดการทําลายล้างสภาพแวดล้อมบนโลกอย่างรุนแรง จนทําให้เกิดการสูญพันธุ์ครั้งใหญ่ของสิ่งมีชีวิตบนโลก โดยเฉพาะไดโนเสาร์ ซึ่งเป็นสิ่งมีชีวิตที่เจริญที่สุดในช่วงเวลานั้น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45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2DB13131-174C-4527-8D5E-7171CE70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E9302-E85F-420B-883A-48A296937BA5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1755681-594E-4272-B0E5-5B311B314E2F}"/>
              </a:ext>
            </a:extLst>
          </p:cNvPr>
          <p:cNvGrpSpPr/>
          <p:nvPr/>
        </p:nvGrpSpPr>
        <p:grpSpPr>
          <a:xfrm>
            <a:off x="899160" y="342196"/>
            <a:ext cx="8244840" cy="3750876"/>
            <a:chOff x="345440" y="98217"/>
            <a:chExt cx="8244840" cy="375087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B15E0C31-35B5-4E95-B008-62ED101BE28A}"/>
                </a:ext>
              </a:extLst>
            </p:cNvPr>
            <p:cNvSpPr/>
            <p:nvPr/>
          </p:nvSpPr>
          <p:spPr>
            <a:xfrm>
              <a:off x="345440" y="98217"/>
              <a:ext cx="7454483" cy="29396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9CAF0E47-B8DB-4E7C-80B1-1A68A16D006B}"/>
                </a:ext>
              </a:extLst>
            </p:cNvPr>
            <p:cNvSpPr/>
            <p:nvPr/>
          </p:nvSpPr>
          <p:spPr>
            <a:xfrm>
              <a:off x="553720" y="181422"/>
              <a:ext cx="8036560" cy="3667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ต้นกําเนิดของดาวตก ผีพุ่งไต้ และอุกกาบาตล้วนมาจาก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สะเก็ดดาว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meteoroid)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ซึ่งเป็นชิ้นส่วนของหินหรือโลหะที่แตกหักหรือหลุดมาจาก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ดาวเคราะห์น้อยหรือดาวหางในระบบสุริยะ เมื่อสะเก็ดดาวเคลื่อนที่เข้าสู่ </a:t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ชั้นบรรยากาศของโลกจะทําให้เกิดการแตกตัวของไอออนของอนุภาค </a:t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ในบรรยากาศ เกิดความร้อนและแสงสว่างจนทําให้สะเก็ดดาวเกิดการลุกไหม้ </a:t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จนหมดก่อนตกลงบนพื้นผิวโลก เรียกว่า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ดาวตก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ผีพุ่งไต้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meteor)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34FEE5-F125-40B1-AA85-3D58EE39E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62" y="3429000"/>
            <a:ext cx="3609975" cy="251102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8AB05DA-E79C-4312-9F37-9D42BCC31A7B}"/>
              </a:ext>
            </a:extLst>
          </p:cNvPr>
          <p:cNvSpPr/>
          <p:nvPr/>
        </p:nvSpPr>
        <p:spPr>
          <a:xfrm>
            <a:off x="3908188" y="6027806"/>
            <a:ext cx="2021272" cy="487998"/>
          </a:xfrm>
          <a:prstGeom prst="roundRect">
            <a:avLst/>
          </a:prstGeom>
          <a:solidFill>
            <a:srgbClr val="D3EF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ดาวตก หรือผีพุ่งไต้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18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B643F51-4BED-4E27-965E-BC71BDA2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E9302-E85F-420B-883A-48A296937BA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DE7E24-4DDC-47C3-973C-67CAB0BB1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9" b="98526" l="2369" r="98308">
                        <a14:foregroundMark x1="57022" y1="38329" x2="57022" y2="383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2544" y="2828709"/>
            <a:ext cx="4344670" cy="2992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FC89101-E33A-4178-9C0C-D7AADE046B51}"/>
              </a:ext>
            </a:extLst>
          </p:cNvPr>
          <p:cNvSpPr/>
          <p:nvPr/>
        </p:nvSpPr>
        <p:spPr>
          <a:xfrm>
            <a:off x="3648808" y="5915045"/>
            <a:ext cx="2644775" cy="535205"/>
          </a:xfrm>
          <a:prstGeom prst="roundRect">
            <a:avLst/>
          </a:prstGeom>
          <a:solidFill>
            <a:srgbClr val="B17E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ปรากฏการณ์ฝนดาวตก</a:t>
            </a:r>
          </a:p>
          <a:p>
            <a:r>
              <a:rPr lang="th-TH" dirty="0">
                <a:solidFill>
                  <a:schemeClr val="tx1"/>
                </a:solidFill>
              </a:rPr>
              <a:t/>
            </a:r>
            <a:br>
              <a:rPr lang="th-TH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2E9CDAF-A90F-4CCA-B3E8-858CDEDF6042}"/>
              </a:ext>
            </a:extLst>
          </p:cNvPr>
          <p:cNvGrpSpPr/>
          <p:nvPr/>
        </p:nvGrpSpPr>
        <p:grpSpPr>
          <a:xfrm>
            <a:off x="988163" y="383592"/>
            <a:ext cx="7508240" cy="2336800"/>
            <a:chOff x="548640" y="365760"/>
            <a:chExt cx="7508240" cy="23368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42ECF9A1-AB7D-4A93-AC3A-67362E44329C}"/>
                </a:ext>
              </a:extLst>
            </p:cNvPr>
            <p:cNvSpPr/>
            <p:nvPr/>
          </p:nvSpPr>
          <p:spPr>
            <a:xfrm>
              <a:off x="548640" y="365760"/>
              <a:ext cx="7426436" cy="2336800"/>
            </a:xfrm>
            <a:prstGeom prst="roundRect">
              <a:avLst/>
            </a:prstGeom>
            <a:solidFill>
              <a:srgbClr val="D3EF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6E947262-3837-4780-9670-045595F32331}"/>
                </a:ext>
              </a:extLst>
            </p:cNvPr>
            <p:cNvSpPr/>
            <p:nvPr/>
          </p:nvSpPr>
          <p:spPr>
            <a:xfrm>
              <a:off x="550862" y="389918"/>
              <a:ext cx="7506018" cy="2310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หากสะเก็ดดาวจํานวนมากเคลื่อนที่เข้าสู่ชั้นบรรยากาศของโลก </a:t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พร้อม ๆ กันหรือในเวลาใกล้เคียงกันจะเกิด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ฝนดาวตก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meteor shower)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เป็นปรากฏการณ์ที่ทําให้เราเห็นดาวตกที่เกิดขึ้นจํานวนมากในอัตราที่ถี่กว่าปกติ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หากแสงสว่างจากการลุกไหม้ของสะเก็ดดาวจ้ามากจะเรียกว่า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ลูกไฟ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fireball)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อาจมีสีแตกต่างกันขึ้นอยู่กับองค์ประกอบทางเคมีของสะเก็ดดาว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8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7DD00FD-645E-413B-850D-041584F27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E9302-E85F-420B-883A-48A296937BA5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87723F2-FA4C-4BFB-B2DD-349B03F7DFD9}"/>
              </a:ext>
            </a:extLst>
          </p:cNvPr>
          <p:cNvGrpSpPr/>
          <p:nvPr/>
        </p:nvGrpSpPr>
        <p:grpSpPr>
          <a:xfrm>
            <a:off x="1182334" y="505164"/>
            <a:ext cx="7802880" cy="1971040"/>
            <a:chOff x="487680" y="495737"/>
            <a:chExt cx="7802880" cy="197104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875C1ACD-9BBA-4D10-A86C-8FD7E335731D}"/>
                </a:ext>
              </a:extLst>
            </p:cNvPr>
            <p:cNvSpPr/>
            <p:nvPr/>
          </p:nvSpPr>
          <p:spPr>
            <a:xfrm>
              <a:off x="487680" y="495737"/>
              <a:ext cx="7025483" cy="197104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3EB3E6E-B1C7-4C86-9B3F-3DC916B41844}"/>
                </a:ext>
              </a:extLst>
            </p:cNvPr>
            <p:cNvSpPr/>
            <p:nvPr/>
          </p:nvSpPr>
          <p:spPr>
            <a:xfrm>
              <a:off x="487680" y="573316"/>
              <a:ext cx="780288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หากสะเก็ดดาวมีขนาดใหญ่จนทําให้เหลือเศษชิ้นส่วนจากการเผาไหม้ </a:t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ตกลงบนพื้นผิวโลกจะเรียกว่า </a:t>
              </a: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อุกกาบาต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(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meteorite)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หากอุกกาบาต </a:t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มีขนาดใหญ่มากย่อมทําให้เกิดความเสียหายกับพื้นผิวโลกและสิ่งมีชีวิต </a:t>
              </a:r>
              <a:b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บนโลกได้มาก ดังจะเห็นได้จากร่องรอยหลุมอุกกาบาต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E44195D-B893-45C0-8C77-FA580C893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33" y="2688415"/>
            <a:ext cx="4277884" cy="31194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F1BBDF7-6246-40F6-92E0-8AB3183E363E}"/>
              </a:ext>
            </a:extLst>
          </p:cNvPr>
          <p:cNvSpPr/>
          <p:nvPr/>
        </p:nvSpPr>
        <p:spPr>
          <a:xfrm>
            <a:off x="4098146" y="6041576"/>
            <a:ext cx="3085078" cy="4673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อุกกาบาตที่ตกลงบนพื้นผิวโลก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11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1EB895-28BA-43C7-9C94-DB2CDC686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95" r="100000"/>
                    </a14:imgEffect>
                  </a14:imgLayer>
                </a14:imgProps>
              </a:ext>
            </a:extLst>
          </a:blip>
          <a:srcRect l="14372" t="441" r="3734" b="-441"/>
          <a:stretch/>
        </p:blipFill>
        <p:spPr>
          <a:xfrm>
            <a:off x="0" y="728891"/>
            <a:ext cx="9144000" cy="4847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5860B615-3EDA-465A-B21B-D6C5FD5D2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E9302-E85F-420B-883A-48A296937BA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5EDF51E-7515-4DE3-9130-694F469E88D3}"/>
              </a:ext>
            </a:extLst>
          </p:cNvPr>
          <p:cNvSpPr/>
          <p:nvPr/>
        </p:nvSpPr>
        <p:spPr>
          <a:xfrm>
            <a:off x="2163821" y="5052755"/>
            <a:ext cx="5839905" cy="94301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หลุมอุกกาบาตขนาดเส้นผ่านศูนย์กลางประมาณ ๑</a:t>
            </a:r>
            <a:r>
              <a:rPr lang="th-TH" sz="28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กิโลเมตร</a:t>
            </a:r>
          </a:p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ในรัฐแอริโซนา ประเทศสหรัฐอเมริกา</a:t>
            </a:r>
          </a:p>
          <a:p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BFCCAC0-623A-45E3-9E4C-6F04132CA286}"/>
              </a:ext>
            </a:extLst>
          </p:cNvPr>
          <p:cNvSpPr/>
          <p:nvPr/>
        </p:nvSpPr>
        <p:spPr>
          <a:xfrm>
            <a:off x="1182334" y="205671"/>
            <a:ext cx="7802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" name="กลุ่ม 11">
            <a:extLst>
              <a:ext uri="{FF2B5EF4-FFF2-40B4-BE49-F238E27FC236}">
                <a16:creationId xmlns="" xmlns:a16="http://schemas.microsoft.com/office/drawing/2014/main" id="{27E4DCB6-880E-4680-BB7B-F69BA48284A5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8" name="สี่เหลี่ยมผืนผ้า 12">
              <a:extLst>
                <a:ext uri="{FF2B5EF4-FFF2-40B4-BE49-F238E27FC236}">
                  <a16:creationId xmlns="" xmlns:a16="http://schemas.microsoft.com/office/drawing/2014/main" id="{1E67E534-B299-41DA-8539-C5BF3618C235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9" name="รูปภาพ 13">
              <a:extLst>
                <a:ext uri="{FF2B5EF4-FFF2-40B4-BE49-F238E27FC236}">
                  <a16:creationId xmlns="" xmlns:a16="http://schemas.microsoft.com/office/drawing/2014/main" id="{7AC3D527-1175-44F7-B50B-CA7168054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0" name="วงรี 14">
              <a:extLst>
                <a:ext uri="{FF2B5EF4-FFF2-40B4-BE49-F238E27FC236}">
                  <a16:creationId xmlns="" xmlns:a16="http://schemas.microsoft.com/office/drawing/2014/main" id="{55CF3F1C-7783-4B91-8AAE-95C4DE3B4F36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51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1B11BA0-007F-49E6-97C1-24461EEA44DF}"/>
              </a:ext>
            </a:extLst>
          </p:cNvPr>
          <p:cNvGrpSpPr/>
          <p:nvPr/>
        </p:nvGrpSpPr>
        <p:grpSpPr>
          <a:xfrm>
            <a:off x="666123" y="2650697"/>
            <a:ext cx="7811754" cy="1556607"/>
            <a:chOff x="666123" y="2587486"/>
            <a:chExt cx="7811754" cy="1556607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F3C9ECD-576B-4DF1-9FD1-C5A329A67948}"/>
                </a:ext>
              </a:extLst>
            </p:cNvPr>
            <p:cNvSpPr txBox="1"/>
            <p:nvPr/>
          </p:nvSpPr>
          <p:spPr>
            <a:xfrm>
              <a:off x="2034830" y="3429004"/>
              <a:ext cx="5109947" cy="71508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หน่วยการเรียนรู้ที่ ๙ ดาวในระบบสุริยะ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5E079BD-B837-42F8-B616-0A41DB0EADB3}"/>
                </a:ext>
              </a:extLst>
            </p:cNvPr>
            <p:cNvSpPr txBox="1"/>
            <p:nvPr/>
          </p:nvSpPr>
          <p:spPr>
            <a:xfrm>
              <a:off x="666123" y="2587486"/>
              <a:ext cx="7811754" cy="71508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แบบสอบปรนัยเพื่อพัฒนาทักษะกระบวนการทางวิทยาศาสตร์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916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161175" y="2779886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50635" y="799811"/>
            <a:ext cx="6295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ข้อใดเรียงลำดับจากสิ่งที่มีขนาดใหญ่ไปเล็กได้ถูกต้อง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160689" y="1672944"/>
            <a:ext cx="5795772" cy="2086316"/>
            <a:chOff x="1121863" y="2174218"/>
            <a:chExt cx="579577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ระบบสุริยะ &gt; กาแล็กซี &gt; เอกภพ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D34817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กาแล็กซี &gt; เอกภพ &gt; ระบบสุริยะ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เอกภพ &gt; กาแล็กซี &gt; ระบบสุริยะ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ระบบสุริยะ &gt; เอกภพ &gt; กาแล็กซี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E0E4FC3-CD6C-4315-8A1D-00CB256F3854}"/>
              </a:ext>
            </a:extLst>
          </p:cNvPr>
          <p:cNvGrpSpPr/>
          <p:nvPr/>
        </p:nvGrpSpPr>
        <p:grpSpPr>
          <a:xfrm>
            <a:off x="1342030" y="3898975"/>
            <a:ext cx="5770668" cy="1903690"/>
            <a:chOff x="1386905" y="4568483"/>
            <a:chExt cx="5770668" cy="1903690"/>
          </a:xfrm>
          <a:noFill/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386905" y="4568483"/>
              <a:ext cx="5770668" cy="1903690"/>
            </a:xfrm>
            <a:prstGeom prst="roundRect">
              <a:avLst>
                <a:gd name="adj" fmla="val 8207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เอกภพมีขนาดใหญ่ที่สุด เป็นห้วงอวกาศ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อันกว้างใหญ่ที่ปราศจากขอบเขต รองลงมา คือ กาแล็กซี 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เป็นกลุ่มดาวที่อยู่รวมกันมหาศาลด้วยแรงโน้มถ่วง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และระบบสุริยะ เป็นส่วนที่อยู่ภายในของกาแล็กซี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6D13C25-3A6F-4806-960C-09865D2DB4D0}"/>
                </a:ext>
              </a:extLst>
            </p:cNvPr>
            <p:cNvSpPr/>
            <p:nvPr/>
          </p:nvSpPr>
          <p:spPr>
            <a:xfrm>
              <a:off x="2089806" y="4651009"/>
              <a:ext cx="342856" cy="342506"/>
            </a:xfrm>
            <a:prstGeom prst="flowChartConnector">
              <a:avLst/>
            </a:prstGeom>
            <a:grp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084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117567" y="2523781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34982" y="606509"/>
            <a:ext cx="4423700" cy="646986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ข้อใดเป็นศูนย์กลางของระบบสุริยะ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110061" y="1424345"/>
            <a:ext cx="7256123" cy="2086316"/>
            <a:chOff x="1121863" y="2174218"/>
            <a:chExt cx="7256123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685400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โลก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685400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ดวงจันทร์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685400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ดวงอาทิตย์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6854000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ดาวพฤหัสบดี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399AF1D-3CF7-43ED-88FB-B0DB3BAF98D1}"/>
              </a:ext>
            </a:extLst>
          </p:cNvPr>
          <p:cNvGrpSpPr/>
          <p:nvPr/>
        </p:nvGrpSpPr>
        <p:grpSpPr>
          <a:xfrm>
            <a:off x="1512182" y="3810660"/>
            <a:ext cx="4776572" cy="1451967"/>
            <a:chOff x="1386905" y="4568483"/>
            <a:chExt cx="4776572" cy="1451967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2309B90-EE42-4CC4-BA73-9EA8E32D02E6}"/>
                </a:ext>
              </a:extLst>
            </p:cNvPr>
            <p:cNvSpPr txBox="1"/>
            <p:nvPr/>
          </p:nvSpPr>
          <p:spPr>
            <a:xfrm>
              <a:off x="1386905" y="4568483"/>
              <a:ext cx="4776572" cy="1451967"/>
            </a:xfrm>
            <a:prstGeom prst="roundRect">
              <a:avLst>
                <a:gd name="adj" fmla="val 8207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	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ดวงอาทิตย์เป็นดาวฤกษ์ที่เป็น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ศูนย์กลางของระบบสุริยะ โดยมีดาวเคราะห์เป็น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บริวารโคจรโดยรอบ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8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D0B7849C-DFB9-4181-9990-E9CAA77A9DCD}"/>
                </a:ext>
              </a:extLst>
            </p:cNvPr>
            <p:cNvSpPr/>
            <p:nvPr/>
          </p:nvSpPr>
          <p:spPr>
            <a:xfrm>
              <a:off x="2040411" y="4668058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924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DBC17188-E265-4E84-ACEC-7AF681850AE1}"/>
              </a:ext>
            </a:extLst>
          </p:cNvPr>
          <p:cNvSpPr/>
          <p:nvPr/>
        </p:nvSpPr>
        <p:spPr>
          <a:xfrm>
            <a:off x="1370034" y="2880861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47496" y="496194"/>
            <a:ext cx="3948083" cy="1872853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ดาว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O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หมายถึงดาวในข้อใด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2BED72B-D5A5-4814-9CFF-2A2A23DD47EF}"/>
              </a:ext>
            </a:extLst>
          </p:cNvPr>
          <p:cNvGrpSpPr/>
          <p:nvPr/>
        </p:nvGrpSpPr>
        <p:grpSpPr>
          <a:xfrm>
            <a:off x="2000055" y="4633556"/>
            <a:ext cx="5143889" cy="1774627"/>
            <a:chOff x="1386905" y="4568483"/>
            <a:chExt cx="5143889" cy="1774627"/>
          </a:xfrm>
          <a:noFill/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AC430B1-FF9C-419E-AD05-78AF57A76967}"/>
                </a:ext>
              </a:extLst>
            </p:cNvPr>
            <p:cNvSpPr txBox="1"/>
            <p:nvPr/>
          </p:nvSpPr>
          <p:spPr>
            <a:xfrm>
              <a:off x="1386905" y="4568483"/>
              <a:ext cx="5143889" cy="1774627"/>
            </a:xfrm>
            <a:prstGeom prst="roundRect">
              <a:avLst>
                <a:gd name="adj" fmla="val 8207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	</a:t>
              </a: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ดาวศุกร์เป็นดาวที่อยู่ไกลจาก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ดวงอาทิตย์เป็นอันดับที่ ๒ ได้ฉายาว่าดาวฝาแฝด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กับโลก มองเห็นได้ ๒ ช่วงเวลา คือ ตอนเช้าตรู่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และตอนพลบคํ่า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01DDB8-1649-4BE5-8E38-818162D79FA5}"/>
                </a:ext>
              </a:extLst>
            </p:cNvPr>
            <p:cNvSpPr/>
            <p:nvPr/>
          </p:nvSpPr>
          <p:spPr>
            <a:xfrm>
              <a:off x="2040411" y="4651125"/>
              <a:ext cx="342856" cy="342506"/>
            </a:xfrm>
            <a:prstGeom prst="flowChartConnector">
              <a:avLst/>
            </a:prstGeom>
            <a:grp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457D0A5-1D60-4023-9D26-16FAC37D82E2}"/>
              </a:ext>
            </a:extLst>
          </p:cNvPr>
          <p:cNvGrpSpPr/>
          <p:nvPr/>
        </p:nvGrpSpPr>
        <p:grpSpPr>
          <a:xfrm>
            <a:off x="1362528" y="2336794"/>
            <a:ext cx="5100158" cy="2086316"/>
            <a:chOff x="1121863" y="2174218"/>
            <a:chExt cx="5100158" cy="2086316"/>
          </a:xfrm>
        </p:grpSpPr>
        <p:sp>
          <p:nvSpPr>
            <p:cNvPr id="28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566989-64BE-4E00-89D1-F72EED6C8BB8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9" name="Text Placeholder 2">
              <a:extLst>
                <a:ext uri="{FF2B5EF4-FFF2-40B4-BE49-F238E27FC236}">
                  <a16:creationId xmlns="" xmlns:a16="http://schemas.microsoft.com/office/drawing/2014/main" id="{22EBC921-842A-4BC4-A722-4AAED18BFF05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ดาวพุธ</a:t>
              </a:r>
            </a:p>
          </p:txBody>
        </p:sp>
        <p:sp>
          <p:nvSpPr>
            <p:cNvPr id="40" name="Text Placeholder 2">
              <a:extLst>
                <a:ext uri="{FF2B5EF4-FFF2-40B4-BE49-F238E27FC236}">
                  <a16:creationId xmlns="" xmlns:a16="http://schemas.microsoft.com/office/drawing/2014/main" id="{5B663E6D-5015-468F-A438-43877AA9BEC6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ดาวศุกร์</a:t>
              </a:r>
            </a:p>
          </p:txBody>
        </p:sp>
        <p:sp>
          <p:nvSpPr>
            <p:cNvPr id="41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6E418ED7-1249-4F59-BEBE-7AC7DD46A1D5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4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B523C48E-BB14-4402-8684-607E121953DD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43" name="Text Placeholder 2">
              <a:extLst>
                <a:ext uri="{FF2B5EF4-FFF2-40B4-BE49-F238E27FC236}">
                  <a16:creationId xmlns="" xmlns:a16="http://schemas.microsoft.com/office/drawing/2014/main" id="{DBFA9731-B727-4181-BB36-8E5D79D99F7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ดาวอังคาร</a:t>
              </a:r>
            </a:p>
          </p:txBody>
        </p:sp>
        <p:sp>
          <p:nvSpPr>
            <p:cNvPr id="44" name="Text Placeholder 2">
              <a:extLst>
                <a:ext uri="{FF2B5EF4-FFF2-40B4-BE49-F238E27FC236}">
                  <a16:creationId xmlns="" xmlns:a16="http://schemas.microsoft.com/office/drawing/2014/main" id="{458C64C1-11DC-4E9A-88B3-A22E8F2040A5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ดาวเสาร์</a:t>
              </a:r>
            </a:p>
          </p:txBody>
        </p:sp>
        <p:sp>
          <p:nvSpPr>
            <p:cNvPr id="45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35C02696-6339-49AC-B7D9-458BBF71B954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944860-502B-49DB-9053-BA8527132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1" t="31099" r="14900" b="50000"/>
          <a:stretch/>
        </p:blipFill>
        <p:spPr>
          <a:xfrm>
            <a:off x="1030654" y="445490"/>
            <a:ext cx="7331056" cy="11088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A93487D-79CF-43E4-85D0-20D7683C2F34}"/>
              </a:ext>
            </a:extLst>
          </p:cNvPr>
          <p:cNvSpPr/>
          <p:nvPr/>
        </p:nvSpPr>
        <p:spPr>
          <a:xfrm>
            <a:off x="7064424" y="623469"/>
            <a:ext cx="282804" cy="367645"/>
          </a:xfrm>
          <a:prstGeom prst="rect">
            <a:avLst/>
          </a:prstGeom>
          <a:solidFill>
            <a:srgbClr val="F0F6D5"/>
          </a:solidFill>
          <a:ln>
            <a:solidFill>
              <a:srgbClr val="F0F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3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E52931A-645E-4E28-9DC1-AA18284BEE98}"/>
              </a:ext>
            </a:extLst>
          </p:cNvPr>
          <p:cNvSpPr/>
          <p:nvPr/>
        </p:nvSpPr>
        <p:spPr>
          <a:xfrm>
            <a:off x="4099812" y="1064975"/>
            <a:ext cx="144982" cy="367645"/>
          </a:xfrm>
          <a:prstGeom prst="rect">
            <a:avLst/>
          </a:prstGeom>
          <a:solidFill>
            <a:srgbClr val="F0F6D5"/>
          </a:solidFill>
          <a:ln>
            <a:solidFill>
              <a:srgbClr val="F0F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3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3969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A1B12E2A-63E9-43BA-B2EA-0DD3B1AD6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3952"/>
            <a:ext cx="9144000" cy="3764048"/>
          </a:xfrm>
          <a:prstGeom prst="rect">
            <a:avLst/>
          </a:prstGeom>
        </p:spPr>
      </p:pic>
      <p:sp>
        <p:nvSpPr>
          <p:cNvPr id="12" name="วงรี 4">
            <a:extLst>
              <a:ext uri="{FF2B5EF4-FFF2-40B4-BE49-F238E27FC236}">
                <a16:creationId xmlns="" xmlns:a16="http://schemas.microsoft.com/office/drawing/2014/main" id="{84BE6891-0E46-4259-8A15-C2BF4B23F2ED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76815154-3E1D-46F5-BA80-14EA2D011A0B}"/>
              </a:ext>
            </a:extLst>
          </p:cNvPr>
          <p:cNvSpPr/>
          <p:nvPr/>
        </p:nvSpPr>
        <p:spPr>
          <a:xfrm>
            <a:off x="871155" y="298290"/>
            <a:ext cx="7415006" cy="3252535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pPr algn="thaiDist"/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เมื่อเรายืนสังเกตท้องฟ้าในเวลากลางวัน เราจะพบ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เริ่มส่องแสงสว่าง ตั้งแต่ตอนเช้าในทางทิศตะวันออก เงาของเราจะทอดยาวไปทางทิศตะวันตก เราจะสังเกตได้ว่าดวงอาทิตย์จะค่อย ๆ เคลื่อนที่สูงขึ้นไปบนท้องฟ้า เงาของเราจะสั้นลงเรื่อย ๆ และจะสั้นที่สุดเมื่อดวงอาทิตย์อยู่ในตำแหน่งตรงกับศีรษะของเราในเวลา ๑๒.๐๐ น. หรือเวลาเที่ยงตรง จากนั้น</a:t>
            </a:r>
            <a:r>
              <a:rPr lang="th-TH" sz="2800" spc="-9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ดวงอาทิตย์จะเคลื่อนที่ต่ำลงไปทางทิศตะวันตก เงาของเราจะค่อย ๆ ทอด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ยาวไปทางทิศตะวันออกจนยาวที่สุดและหายไป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="" xmlns:a16="http://schemas.microsoft.com/office/drawing/2014/main" id="{D459A761-FE3E-4F84-A0CB-3258B6FFDAE4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="" xmlns:a16="http://schemas.microsoft.com/office/drawing/2014/main" id="{40F62ED0-01CC-467C-90FC-05EC8876059F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5" name="รูปภาพ 13">
              <a:extLst>
                <a:ext uri="{FF2B5EF4-FFF2-40B4-BE49-F238E27FC236}">
                  <a16:creationId xmlns="" xmlns:a16="http://schemas.microsoft.com/office/drawing/2014/main" id="{F3FA88C0-7A17-414F-9075-706949593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6" name="วงรี 14">
              <a:extLst>
                <a:ext uri="{FF2B5EF4-FFF2-40B4-BE49-F238E27FC236}">
                  <a16:creationId xmlns="" xmlns:a16="http://schemas.microsoft.com/office/drawing/2014/main" id="{BFA745D5-415E-42A0-892A-AD13BE9D8DDB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1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65991E1-6125-4929-85EE-268567A69746}"/>
              </a:ext>
            </a:extLst>
          </p:cNvPr>
          <p:cNvSpPr/>
          <p:nvPr/>
        </p:nvSpPr>
        <p:spPr>
          <a:xfrm>
            <a:off x="1159328" y="1849339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50800" y="878935"/>
            <a:ext cx="7742825" cy="646986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ดาวเคราะห์ดวงใดในระบบสุริยะได้รับสมญานามว่า เตาไฟแช่แข็ง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C897362-C13A-4585-B182-D7923FA44573}"/>
              </a:ext>
            </a:extLst>
          </p:cNvPr>
          <p:cNvGrpSpPr/>
          <p:nvPr/>
        </p:nvGrpSpPr>
        <p:grpSpPr>
          <a:xfrm>
            <a:off x="1412747" y="4214356"/>
            <a:ext cx="7133714" cy="1532334"/>
            <a:chOff x="1386906" y="4438274"/>
            <a:chExt cx="7133714" cy="1532334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FF5295C-B330-4B16-9EC4-F65CAB25642D}"/>
                </a:ext>
              </a:extLst>
            </p:cNvPr>
            <p:cNvSpPr txBox="1"/>
            <p:nvPr/>
          </p:nvSpPr>
          <p:spPr>
            <a:xfrm>
              <a:off x="1386906" y="4438274"/>
              <a:ext cx="7133714" cy="1532334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เนื่องจากในเวลากลางวัน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ดาวพุธมีอุณหภูมิสูงมากถึง ๔๒๗ ˚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C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แต่เวลากลางคืน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มีอุณหภูมิ -๑๘๓ ˚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C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จึงได้รับสมญานามว่า เตาไฟแช่แข็ง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3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19D4609-7081-467D-BB21-E4312B783E35}"/>
                </a:ext>
              </a:extLst>
            </p:cNvPr>
            <p:cNvSpPr/>
            <p:nvPr/>
          </p:nvSpPr>
          <p:spPr>
            <a:xfrm>
              <a:off x="2103356" y="458281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6889998-48FA-449E-B802-7F30D8914F3A}"/>
              </a:ext>
            </a:extLst>
          </p:cNvPr>
          <p:cNvGrpSpPr/>
          <p:nvPr/>
        </p:nvGrpSpPr>
        <p:grpSpPr>
          <a:xfrm>
            <a:off x="1159328" y="1826980"/>
            <a:ext cx="5100158" cy="2086316"/>
            <a:chOff x="1121863" y="2174218"/>
            <a:chExt cx="5100158" cy="2086316"/>
          </a:xfrm>
        </p:grpSpPr>
        <p:sp>
          <p:nvSpPr>
            <p:cNvPr id="24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2FF736D2-DFDD-4B3C-AEDD-8254F77C90F8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5" name="Text Placeholder 2">
              <a:extLst>
                <a:ext uri="{FF2B5EF4-FFF2-40B4-BE49-F238E27FC236}">
                  <a16:creationId xmlns="" xmlns:a16="http://schemas.microsoft.com/office/drawing/2014/main" id="{44DD62B1-53A8-4B5A-8132-0C813EDCF82C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ดาวพุธ</a:t>
              </a: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="" xmlns:a16="http://schemas.microsoft.com/office/drawing/2014/main" id="{AAC72C90-171C-4A15-9740-EAFBFDBA16E2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ดาวศุกร์</a:t>
              </a:r>
            </a:p>
          </p:txBody>
        </p:sp>
        <p:sp>
          <p:nvSpPr>
            <p:cNvPr id="27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8C7DB165-C106-4D68-9879-52BCC276DB2A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8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5CE0094B-BB1B-453D-A8E4-C6E8A0CEBFBD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9" name="Text Placeholder 2">
              <a:extLst>
                <a:ext uri="{FF2B5EF4-FFF2-40B4-BE49-F238E27FC236}">
                  <a16:creationId xmlns="" xmlns:a16="http://schemas.microsoft.com/office/drawing/2014/main" id="{161517E1-2E13-47CB-94A1-68C940971E8F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ดาวอังคาร</a:t>
              </a:r>
            </a:p>
          </p:txBody>
        </p:sp>
        <p:sp>
          <p:nvSpPr>
            <p:cNvPr id="30" name="Text Placeholder 2">
              <a:extLst>
                <a:ext uri="{FF2B5EF4-FFF2-40B4-BE49-F238E27FC236}">
                  <a16:creationId xmlns="" xmlns:a16="http://schemas.microsoft.com/office/drawing/2014/main" id="{7CA112B9-D780-410A-91C2-CE26F6BDF56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ดาวพฤหสบดี</a:t>
              </a:r>
            </a:p>
          </p:txBody>
        </p:sp>
        <p:sp>
          <p:nvSpPr>
            <p:cNvPr id="31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7ED9499-D4B6-4D9A-B2F0-F0105A5A12AD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670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8130765-6915-432F-979B-A09FB33BC23C}"/>
              </a:ext>
            </a:extLst>
          </p:cNvPr>
          <p:cNvSpPr/>
          <p:nvPr/>
        </p:nvSpPr>
        <p:spPr>
          <a:xfrm>
            <a:off x="804081" y="3093339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32437" y="699222"/>
            <a:ext cx="660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ข้อความใดกล่าวถูกต้องเกี่ยวกับดาวศุกร์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804081" y="1467867"/>
            <a:ext cx="7535837" cy="2086316"/>
            <a:chOff x="1121863" y="2174218"/>
            <a:chExt cx="7535837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7133714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มีดาวบริวาร ๑ ดวง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7133714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ได้รับสมญานามว่า โลกยักษ์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7133714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อยู่ห่างจากดวงอาทิตย์เป็นลำดับที่ ๓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7133714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มีทิศทางการหมุนรอบตัวเองที่ตรงกันข้ามกับดาวเคราะห์ดวงอื่น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916AFA9-77EC-4C20-A10C-3FE7C91BE1B0}"/>
              </a:ext>
            </a:extLst>
          </p:cNvPr>
          <p:cNvGrpSpPr/>
          <p:nvPr/>
        </p:nvGrpSpPr>
        <p:grpSpPr>
          <a:xfrm>
            <a:off x="1206202" y="3738053"/>
            <a:ext cx="7133714" cy="2009061"/>
            <a:chOff x="1386906" y="4438274"/>
            <a:chExt cx="7133714" cy="2009061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783035A-1400-4A76-ADD6-F336AEDE53E3}"/>
                </a:ext>
              </a:extLst>
            </p:cNvPr>
            <p:cNvSpPr txBox="1"/>
            <p:nvPr/>
          </p:nvSpPr>
          <p:spPr>
            <a:xfrm>
              <a:off x="1386906" y="4438274"/>
              <a:ext cx="7133714" cy="200906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ดาวศุกร์มีทิศทาง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การหมุนรอบตัวเองในทิศทางตรงข้ามกับ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ดาวเคราะห์ดวงอื่น คือ หมุนตามเข็มนาฬิกา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จากทิศตะวันออกไปทิศตะวันตก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91B92FC2-F5D4-49FA-B6BA-42971B2B3948}"/>
                </a:ext>
              </a:extLst>
            </p:cNvPr>
            <p:cNvSpPr/>
            <p:nvPr/>
          </p:nvSpPr>
          <p:spPr>
            <a:xfrm>
              <a:off x="2131492" y="458281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358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4A19423F-F510-4AA3-AF48-C3E5AAA5C5A6}"/>
              </a:ext>
            </a:extLst>
          </p:cNvPr>
          <p:cNvSpPr/>
          <p:nvPr/>
        </p:nvSpPr>
        <p:spPr>
          <a:xfrm>
            <a:off x="804081" y="3093339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16493" y="475638"/>
            <a:ext cx="8031366" cy="646986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๖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วัตถุในข้อใดอยู่ในวงโคจรรูปวงรีระหว่างดาวอังคารกับดาวพฤหัสบดี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1114F7-52FB-47BC-A291-48E188270BC7}"/>
              </a:ext>
            </a:extLst>
          </p:cNvPr>
          <p:cNvGrpSpPr/>
          <p:nvPr/>
        </p:nvGrpSpPr>
        <p:grpSpPr>
          <a:xfrm>
            <a:off x="1206202" y="3643130"/>
            <a:ext cx="5499857" cy="1505545"/>
            <a:chOff x="1729762" y="4221847"/>
            <a:chExt cx="5499857" cy="150554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729762" y="4221847"/>
              <a:ext cx="5499857" cy="1505545"/>
            </a:xfrm>
            <a:prstGeom prst="roundRect">
              <a:avLst>
                <a:gd name="adj" fmla="val 14353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ดาวเคราะห์น้อยจำนวนมาก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อยู่ในวงโคจรรูปวงรีระหว่างดาวอังคารกับ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ดาวพฤหัสบดี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733D91F-FED8-4D28-9B93-45FAD04499B3}"/>
                </a:ext>
              </a:extLst>
            </p:cNvPr>
            <p:cNvSpPr/>
            <p:nvPr/>
          </p:nvSpPr>
          <p:spPr>
            <a:xfrm>
              <a:off x="2449043" y="434076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11786C4-C48F-4F88-972C-669565555150}"/>
              </a:ext>
            </a:extLst>
          </p:cNvPr>
          <p:cNvGrpSpPr/>
          <p:nvPr/>
        </p:nvGrpSpPr>
        <p:grpSpPr>
          <a:xfrm>
            <a:off x="804081" y="1467867"/>
            <a:ext cx="7535837" cy="2086316"/>
            <a:chOff x="1121863" y="2174218"/>
            <a:chExt cx="7535837" cy="2086316"/>
          </a:xfrm>
        </p:grpSpPr>
        <p:sp>
          <p:nvSpPr>
            <p:cNvPr id="17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2CA15AD1-6DAB-4FBB-AF62-E954507ABD98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="" xmlns:a16="http://schemas.microsoft.com/office/drawing/2014/main" id="{96D8AB58-95CA-4778-A8EE-B55DD91C3073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7133714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ดาวหาง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="" xmlns:a16="http://schemas.microsoft.com/office/drawing/2014/main" id="{072AA749-6F08-4A36-A5FB-1BC60B4ADD82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7133714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ดาวพลูโต</a:t>
              </a:r>
            </a:p>
          </p:txBody>
        </p:sp>
        <p:sp>
          <p:nvSpPr>
            <p:cNvPr id="21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180FE080-C9B4-4427-8A1E-D12FCC2D3A2C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42E7708-DDE0-471F-A10D-7BAB62C7F4F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="" xmlns:a16="http://schemas.microsoft.com/office/drawing/2014/main" id="{63103EBF-7D20-4292-A3E7-3D5E0DE36D7B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7133714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สะเก็ดดาว</a:t>
              </a: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="" xmlns:a16="http://schemas.microsoft.com/office/drawing/2014/main" id="{F1901242-829C-49EC-AE57-E1D763B565B2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7133714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ดาวเคราะห์น้อย</a:t>
              </a:r>
            </a:p>
          </p:txBody>
        </p:sp>
        <p:sp>
          <p:nvSpPr>
            <p:cNvPr id="27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4B226047-88F2-4B82-92C6-E6003B3327C6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30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E8E38448-EC40-492C-BA15-A0F3ABB96F96}"/>
              </a:ext>
            </a:extLst>
          </p:cNvPr>
          <p:cNvSpPr/>
          <p:nvPr/>
        </p:nvSpPr>
        <p:spPr>
          <a:xfrm>
            <a:off x="1109742" y="1884577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281838" y="541650"/>
            <a:ext cx="8225571" cy="1191816"/>
          </a:xfrm>
          <a:prstGeom prst="round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ถ้าใช้ระยะห่างระหว่างดาวเคราะห์กับดวงอาทิตย์เป็นเกณฑ์โดยใช้โลก</a:t>
            </a:r>
          </a:p>
          <a:p>
            <a:pPr marL="0" marR="0" lvl="0" indent="0" algn="l" defTabSz="284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เป็นหลัก ดาวเคราะห์ดวงใดอยู่ใกล้ดวงอาทิตย์มากกว่าโลก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802226D-E07D-4EB7-9498-597A60CA2329}"/>
              </a:ext>
            </a:extLst>
          </p:cNvPr>
          <p:cNvGrpSpPr/>
          <p:nvPr/>
        </p:nvGrpSpPr>
        <p:grpSpPr>
          <a:xfrm>
            <a:off x="1103589" y="1852739"/>
            <a:ext cx="6370188" cy="2086316"/>
            <a:chOff x="1121863" y="2174218"/>
            <a:chExt cx="6370188" cy="2086316"/>
          </a:xfrm>
        </p:grpSpPr>
        <p:sp>
          <p:nvSpPr>
            <p:cNvPr id="15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6A6F55E2-7C45-4E8A-BCA4-4D3443C38E42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7" name="Text Placeholder 2">
              <a:extLst>
                <a:ext uri="{FF2B5EF4-FFF2-40B4-BE49-F238E27FC236}">
                  <a16:creationId xmlns="" xmlns:a16="http://schemas.microsoft.com/office/drawing/2014/main" id="{6E2C41F5-D2C6-43B4-AD8B-F17BE25A2945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ดาวพุธ ดาวศุกร์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="" xmlns:a16="http://schemas.microsoft.com/office/drawing/2014/main" id="{A3D8AF87-50A4-41C3-8911-D800E83E42BF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ดาวอังคาร ดาวเสาร์</a:t>
              </a:r>
            </a:p>
          </p:txBody>
        </p:sp>
        <p:sp>
          <p:nvSpPr>
            <p:cNvPr id="21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47FFEE24-9DB9-493A-B999-7075EB6D42D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4BEBE7BC-C6D3-4251-8AF7-5841C0FE9B8D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="" xmlns:a16="http://schemas.microsoft.com/office/drawing/2014/main" id="{A405EDA6-AF65-4800-819B-280E167430B2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ดาวพุธ ดาวพฤหัสบดี</a:t>
              </a: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="" xmlns:a16="http://schemas.microsoft.com/office/drawing/2014/main" id="{93BC8F70-29C1-4A72-B91E-EC9511B6064C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ดาวเสาร์ ดาวยูเรนัส</a:t>
              </a:r>
            </a:p>
          </p:txBody>
        </p:sp>
        <p:sp>
          <p:nvSpPr>
            <p:cNvPr id="27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43EE665B-472E-44B0-A278-321F1B96B04C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744B588-1184-4CC8-82E9-BC9661234805}"/>
              </a:ext>
            </a:extLst>
          </p:cNvPr>
          <p:cNvGrpSpPr/>
          <p:nvPr/>
        </p:nvGrpSpPr>
        <p:grpSpPr>
          <a:xfrm>
            <a:off x="1275017" y="3910239"/>
            <a:ext cx="7528222" cy="2442329"/>
            <a:chOff x="1729762" y="4221847"/>
            <a:chExt cx="7528222" cy="2442329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6E09C01F-862B-49C1-BB93-11DBF00994CE}"/>
                </a:ext>
              </a:extLst>
            </p:cNvPr>
            <p:cNvSpPr txBox="1"/>
            <p:nvPr/>
          </p:nvSpPr>
          <p:spPr>
            <a:xfrm>
              <a:off x="1729762" y="4221847"/>
              <a:ext cx="7528222" cy="2442329"/>
            </a:xfrm>
            <a:prstGeom prst="roundRect">
              <a:avLst>
                <a:gd name="adj" fmla="val 14353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	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ถ้าใช้ระยะห่างระหว่างดาวเคราะห์กับ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ดวงอาทิตย์เป็นเกณฑ์โดยใช้โลกเป็นหลัก ดาวพุธ ดาวศุกร์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จัดเป็นดาวเคราะห์วงในซึ่งอยู่ใกล้ดวงอาทิตย์มากกว่าโลก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ส่วนดาวอังคาร ดาวพฤหัสบดี ดาวเสาร์ ดาวยูเรนัส และ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ดาวเนปจูน จัดเป็นดาวเคราะห์วงนอก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3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767174CA-79F4-42BB-B1F0-19EBCB041C05}"/>
                </a:ext>
              </a:extLst>
            </p:cNvPr>
            <p:cNvSpPr/>
            <p:nvPr/>
          </p:nvSpPr>
          <p:spPr>
            <a:xfrm>
              <a:off x="2485376" y="433526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068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5FB6872-E16F-4FC7-BDD7-1B2B59178D70}"/>
              </a:ext>
            </a:extLst>
          </p:cNvPr>
          <p:cNvSpPr/>
          <p:nvPr/>
        </p:nvSpPr>
        <p:spPr>
          <a:xfrm>
            <a:off x="1106093" y="2839093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252094" y="576016"/>
            <a:ext cx="68964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เพราะเหตุใดสหพันธ์ดาราศาสตร์สากลจัดให้ดาวพลูโตเป็น</a:t>
            </a:r>
          </a:p>
          <a:p>
            <a:pPr marL="0" marR="0" lvl="0" indent="0" algn="l" defTabSz="3444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	ดาวเคราะห์แคระ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106093" y="1740732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มีแสงสว่างในตัวเอง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มีขนาดใกล้เคียงกับโลก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มีวงโคจรทับซ้อนกับดาวเนปจูน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มีทิศทางการหมุนรอบตัวเองตรงข้ามกับดาวเคราะห์ดวงอื่น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6B60388-4793-476A-80AB-03CAD439302E}"/>
              </a:ext>
            </a:extLst>
          </p:cNvPr>
          <p:cNvGrpSpPr/>
          <p:nvPr/>
        </p:nvGrpSpPr>
        <p:grpSpPr>
          <a:xfrm>
            <a:off x="918627" y="4071335"/>
            <a:ext cx="7799487" cy="1532334"/>
            <a:chOff x="3921069" y="4376660"/>
            <a:chExt cx="7799487" cy="1532334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921069" y="4376660"/>
              <a:ext cx="7799487" cy="153233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ปัจจุบันสหพันธ์ดาราศาสตร์สากล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จัดให้ดาวพลูโตเป็นดาวเคราะห์แคระ เพราะมีวงโคจร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ที่ทับซ้อนกับดาวเนปจูน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ABC841B-2254-438A-9A3B-71D9EEBF0BFE}"/>
                </a:ext>
              </a:extLst>
            </p:cNvPr>
            <p:cNvSpPr/>
            <p:nvPr/>
          </p:nvSpPr>
          <p:spPr>
            <a:xfrm>
              <a:off x="4672207" y="4490519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035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5FB6872-E16F-4FC7-BDD7-1B2B59178D70}"/>
              </a:ext>
            </a:extLst>
          </p:cNvPr>
          <p:cNvSpPr/>
          <p:nvPr/>
        </p:nvSpPr>
        <p:spPr>
          <a:xfrm>
            <a:off x="1106093" y="1773234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87561" y="844404"/>
            <a:ext cx="6224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ดาวพุธ และดาวศุกร์มีลักษณะที่เหมือนกันตามข้อใด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106093" y="1740732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ไม่มีดาวบริวาร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ระยะห่างจากดวงอาทิตย์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ความยาวเส้นผ่านศูนย์กลาง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เวลาในการโคจรรอบดวงอาทิตย์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6B60388-4793-476A-80AB-03CAD439302E}"/>
              </a:ext>
            </a:extLst>
          </p:cNvPr>
          <p:cNvGrpSpPr/>
          <p:nvPr/>
        </p:nvGrpSpPr>
        <p:grpSpPr>
          <a:xfrm>
            <a:off x="1940980" y="3886884"/>
            <a:ext cx="5262040" cy="2485787"/>
            <a:chOff x="3921070" y="4376660"/>
            <a:chExt cx="5262040" cy="2485787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921070" y="4376660"/>
              <a:ext cx="5262040" cy="24857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ดาวพุธ และดาวศุกร์มีลักษณะ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ที่เหมือนกันคือ ไม่มีดาวบริวาร ส่วนระยะห่าง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จากดวงอาทิตย์ ความยาวเส้นผ่านศูนย์กลาง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และเวลาในการโคจรรอบดวงอาทิตย์ มีลักษณะ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ที่แตกต่างกัน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ABC841B-2254-438A-9A3B-71D9EEBF0BFE}"/>
                </a:ext>
              </a:extLst>
            </p:cNvPr>
            <p:cNvSpPr/>
            <p:nvPr/>
          </p:nvSpPr>
          <p:spPr>
            <a:xfrm>
              <a:off x="4706073" y="452438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98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5FB6872-E16F-4FC7-BDD7-1B2B59178D70}"/>
              </a:ext>
            </a:extLst>
          </p:cNvPr>
          <p:cNvSpPr/>
          <p:nvPr/>
        </p:nvSpPr>
        <p:spPr>
          <a:xfrm>
            <a:off x="1252132" y="3651477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87561" y="844404"/>
            <a:ext cx="346024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๑๐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315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Y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Z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หมายถึงข้อใด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252132" y="2578401"/>
            <a:ext cx="342857" cy="1938391"/>
            <a:chOff x="1121863" y="2203805"/>
            <a:chExt cx="342857" cy="1938391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6B60388-4793-476A-80AB-03CAD439302E}"/>
              </a:ext>
            </a:extLst>
          </p:cNvPr>
          <p:cNvGrpSpPr/>
          <p:nvPr/>
        </p:nvGrpSpPr>
        <p:grpSpPr>
          <a:xfrm>
            <a:off x="664629" y="4745176"/>
            <a:ext cx="6942802" cy="1532334"/>
            <a:chOff x="3921070" y="4376660"/>
            <a:chExt cx="7192438" cy="1532334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921070" y="4376660"/>
              <a:ext cx="7192438" cy="1532334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ดาวตกเป็นสะเก็ดดาว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ลุกไหม้จนหมดก่อนตกลงบนพื้นผิวโลก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ส่วนอุกกาบาตเป็นสะเก็ดดาวขนาดใหญ่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เผาไหม้ไม่หมดตกลงบนพื้นผิวโลก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ทำให้เกิดความเสียหายกับพื้นผิวโลกและสิ่งมีชีวิตบนโลก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ABC841B-2254-438A-9A3B-71D9EEBF0BFE}"/>
                </a:ext>
              </a:extLst>
            </p:cNvPr>
            <p:cNvSpPr/>
            <p:nvPr/>
          </p:nvSpPr>
          <p:spPr>
            <a:xfrm>
              <a:off x="4684245" y="4512124"/>
              <a:ext cx="342856" cy="342506"/>
            </a:xfrm>
            <a:prstGeom prst="flowChartConnector">
              <a:avLst/>
            </a:prstGeom>
            <a:grp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777C97-0686-438E-B82A-1986A0C4D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240" b="88151" l="9590" r="85359"/>
                    </a14:imgEffect>
                  </a14:imgLayer>
                </a14:imgProps>
              </a:ext>
            </a:extLst>
          </a:blip>
          <a:srcRect l="12539" t="63282" r="17231" b="14229"/>
          <a:stretch/>
        </p:blipFill>
        <p:spPr>
          <a:xfrm>
            <a:off x="1049897" y="433846"/>
            <a:ext cx="6421902" cy="1156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A445B2-45A4-428C-BC36-C5789274F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55" t="39308" r="41573" b="17773"/>
          <a:stretch/>
        </p:blipFill>
        <p:spPr>
          <a:xfrm>
            <a:off x="1721993" y="2088433"/>
            <a:ext cx="4113728" cy="250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3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5E493627-83B7-4B53-8A64-7F394C8DA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 t="2988" r="1878" b="2048"/>
          <a:stretch/>
        </p:blipFill>
        <p:spPr>
          <a:xfrm>
            <a:off x="2095041" y="3184634"/>
            <a:ext cx="5408695" cy="349373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76815154-3E1D-46F5-BA80-14EA2D011A0B}"/>
              </a:ext>
            </a:extLst>
          </p:cNvPr>
          <p:cNvSpPr/>
          <p:nvPr/>
        </p:nvSpPr>
        <p:spPr>
          <a:xfrm>
            <a:off x="890432" y="442870"/>
            <a:ext cx="7582279" cy="2286232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เมื่อดวงอาทิตย์ลับขอบฟ้าไปทางทิศตะวันตก ก็จะเป็นเวลากลางคืน ซึ่งเรา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จะเห็น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ดวงจันทร์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เป็นดาวขนาดใหญ่ที่สุดและส่องแสงนวลบนท้องฟ้าตลอดเวลากลางคืน ท้องฟ้าจะเต็มไปด้วยดาวจำนวนมากมายมหาศาล มีทั้งดาวที่ส่องแสงสว่างและดาวที่ส่องแสงนวล จวบจนเวลาเช้า ดวงอาทิตย์ก็จะ </a:t>
            </a:r>
            <a:r>
              <a:rPr lang="th-TH" sz="2800" spc="-9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ปรากฏขึ้นทางทิศตะวันออกและลับขอบฟ้าไปทางทิศตะวันตก เป็นเช่นนี้ทุกวัน</a:t>
            </a:r>
            <a:endParaRPr lang="en-US" sz="2800" b="1" spc="-9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="" xmlns:a16="http://schemas.microsoft.com/office/drawing/2014/main" id="{6F858101-34E5-4A52-900F-F26B9FB7DBE3}"/>
              </a:ext>
            </a:extLst>
          </p:cNvPr>
          <p:cNvSpPr/>
          <p:nvPr/>
        </p:nvSpPr>
        <p:spPr>
          <a:xfrm>
            <a:off x="4794458" y="5816608"/>
            <a:ext cx="3530814" cy="968678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ความสัมพันธ์ระหว่างตำแหน่งของ ดวงอาทิตย์กับเงาของวัตถุ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กลุ่ม 11">
            <a:extLst>
              <a:ext uri="{FF2B5EF4-FFF2-40B4-BE49-F238E27FC236}">
                <a16:creationId xmlns="" xmlns:a16="http://schemas.microsoft.com/office/drawing/2014/main" id="{1F773580-F370-46CA-901F-219D017795CC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4" name="สี่เหลี่ยมผืนผ้า 12">
              <a:extLst>
                <a:ext uri="{FF2B5EF4-FFF2-40B4-BE49-F238E27FC236}">
                  <a16:creationId xmlns="" xmlns:a16="http://schemas.microsoft.com/office/drawing/2014/main" id="{8A29F350-6D80-45EE-ABE4-40A6905C769F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5" name="รูปภาพ 13">
              <a:extLst>
                <a:ext uri="{FF2B5EF4-FFF2-40B4-BE49-F238E27FC236}">
                  <a16:creationId xmlns="" xmlns:a16="http://schemas.microsoft.com/office/drawing/2014/main" id="{44269538-9989-4DCC-9F7B-0EB03750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6" name="วงรี 14">
              <a:extLst>
                <a:ext uri="{FF2B5EF4-FFF2-40B4-BE49-F238E27FC236}">
                  <a16:creationId xmlns="" xmlns:a16="http://schemas.microsoft.com/office/drawing/2014/main" id="{64E7062D-775D-412C-A7E3-D5D7BC0289EE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5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E04CA6C8-A106-4BD6-9483-E4A572AC9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4692" y="0"/>
            <a:ext cx="12233386" cy="6858000"/>
          </a:xfrm>
          <a:prstGeom prst="rect">
            <a:avLst/>
          </a:prstGeom>
        </p:spPr>
      </p:pic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0D88EFF6-7E43-47EF-B58F-CB768E0B8A11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76815154-3E1D-46F5-BA80-14EA2D011A0B}"/>
              </a:ext>
            </a:extLst>
          </p:cNvPr>
          <p:cNvSpPr/>
          <p:nvPr/>
        </p:nvSpPr>
        <p:spPr>
          <a:xfrm>
            <a:off x="871155" y="512860"/>
            <a:ext cx="7367872" cy="5260010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เมื่อสังเกตท้องฟ้าในเวลากลางวัน เราพบว่ามีเพียงดวงอาทิตย์ที่ส่องแสงสว่างจ้าจนทำให้เราไม่สามารถสังเกตได้ว่ามีดาวดวงใดอยู่บนท้องฟ้า แต่เมื่อสังเกตท้องฟ้าในเวลากลางคืนเราจะพบวัตถุท้องฟ้าอื่น ๆ มากมาย ปรากฏขึ้น เช่น ดวงจันทร์ และมีดาวที่ส่องแสงสว่างมากมาย ซึ่งจัดเป็น ดาวฤกษ์ 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star)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ดาวที่มีแสงสว่างในตัวเอง เป็นกลุ่มแก๊สซึ่งมีการสร้างพลังงานจากภายในและแผ่พลังงานออกไปในทุกทิศทาง กลุ่มแก๊ส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เศษวัตถุและฝุ่นละอองที่หลงเหลือจากการก่อตัวของดาวฤกษ์จะรวมตัว</a:t>
            </a:r>
            <a:r>
              <a:rPr lang="th-TH" sz="2800" spc="12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กันเป็นดาวเคราะห์ (</a:t>
            </a:r>
            <a:r>
              <a:rPr lang="en-US" sz="2800" spc="12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planet) </a:t>
            </a:r>
            <a:r>
              <a:rPr lang="th-TH" sz="2800" spc="12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ซึ่งเป็นดาวที่ไม่มีแสงสว่างในตัวเอง </a:t>
            </a:r>
          </a:p>
          <a:p>
            <a:r>
              <a:rPr lang="th-TH" sz="2800" spc="12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เป็นวัตถุที่มีวงโคจรรอบดาวฤกษ์และสอดคล้องกับวงโคจรของ</a:t>
            </a:r>
          </a:p>
          <a:p>
            <a:r>
              <a:rPr lang="th-TH" sz="2800" spc="-9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ดาวเคราะห์ข้างเคียง แสงสว่างจากดาวเคราะห์จะมีลักษณะเป็นแสงนวล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นิ่ง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ที่เกิดจากการสะท้อนแสงจากดาวฤกษ์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="" xmlns:a16="http://schemas.microsoft.com/office/drawing/2014/main" id="{6F858101-34E5-4A52-900F-F26B9FB7DBE3}"/>
              </a:ext>
            </a:extLst>
          </p:cNvPr>
          <p:cNvSpPr/>
          <p:nvPr/>
        </p:nvSpPr>
        <p:spPr>
          <a:xfrm>
            <a:off x="4825884" y="6125363"/>
            <a:ext cx="1747170" cy="552661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ดาวบนท้องฟ้า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4" name="กลุ่ม 11">
            <a:extLst>
              <a:ext uri="{FF2B5EF4-FFF2-40B4-BE49-F238E27FC236}">
                <a16:creationId xmlns="" xmlns:a16="http://schemas.microsoft.com/office/drawing/2014/main" id="{1E8FA42E-8E28-4A71-B8FD-DAF4EECB32A4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5" name="สี่เหลี่ยมผืนผ้า 12">
              <a:extLst>
                <a:ext uri="{FF2B5EF4-FFF2-40B4-BE49-F238E27FC236}">
                  <a16:creationId xmlns="" xmlns:a16="http://schemas.microsoft.com/office/drawing/2014/main" id="{A60BBEEE-F9FE-41A2-91FE-07015F2A63C2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6" name="รูปภาพ 13">
              <a:extLst>
                <a:ext uri="{FF2B5EF4-FFF2-40B4-BE49-F238E27FC236}">
                  <a16:creationId xmlns="" xmlns:a16="http://schemas.microsoft.com/office/drawing/2014/main" id="{0E9B094F-2E19-4C4B-8311-C84E209C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7" name="วงรี 14">
              <a:extLst>
                <a:ext uri="{FF2B5EF4-FFF2-40B4-BE49-F238E27FC236}">
                  <a16:creationId xmlns="" xmlns:a16="http://schemas.microsoft.com/office/drawing/2014/main" id="{67F42386-2662-4B51-AE1A-F055E03501F8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0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F3A8D265-BADA-4AD5-8307-7DA4D726D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6" b="5904"/>
          <a:stretch/>
        </p:blipFill>
        <p:spPr>
          <a:xfrm>
            <a:off x="0" y="-73572"/>
            <a:ext cx="9144000" cy="6931571"/>
          </a:xfrm>
          <a:prstGeom prst="rect">
            <a:avLst/>
          </a:prstGeom>
        </p:spPr>
      </p:pic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C7BA028F-4772-426A-A897-2945D5F79B69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1" name="กลุ่ม 11">
            <a:extLst>
              <a:ext uri="{FF2B5EF4-FFF2-40B4-BE49-F238E27FC236}">
                <a16:creationId xmlns="" xmlns:a16="http://schemas.microsoft.com/office/drawing/2014/main" id="{10BDB6E0-7B6C-467D-971E-55DE4DC2D4E4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2" name="สี่เหลี่ยมผืนผ้า 12">
              <a:extLst>
                <a:ext uri="{FF2B5EF4-FFF2-40B4-BE49-F238E27FC236}">
                  <a16:creationId xmlns="" xmlns:a16="http://schemas.microsoft.com/office/drawing/2014/main" id="{71B4107C-9302-4C38-A7A8-B3419D7C6ADE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532D7609-5ADB-45B8-A073-1A220D3A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806A0F3E-0EFB-4EA4-BE9D-DD959493C98E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50905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AA2926DC-57FF-4E8A-A703-0A7959A7BA6A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="" xmlns:a16="http://schemas.microsoft.com/office/drawing/2014/main" id="{AED80D97-F604-47FB-9B5D-241638903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2" r="3696"/>
          <a:stretch/>
        </p:blipFill>
        <p:spPr>
          <a:xfrm>
            <a:off x="0" y="5723328"/>
            <a:ext cx="9144000" cy="1134672"/>
          </a:xfrm>
          <a:prstGeom prst="rect">
            <a:avLst/>
          </a:prstGeom>
        </p:spPr>
      </p:pic>
      <p:sp>
        <p:nvSpPr>
          <p:cNvPr id="22" name="วงรี 4">
            <a:extLst>
              <a:ext uri="{FF2B5EF4-FFF2-40B4-BE49-F238E27FC236}">
                <a16:creationId xmlns="" xmlns:a16="http://schemas.microsoft.com/office/drawing/2014/main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0F7B4B6C-B394-4B3E-9472-59C633F64A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" r="4045"/>
          <a:stretch/>
        </p:blipFill>
        <p:spPr>
          <a:xfrm>
            <a:off x="0" y="924911"/>
            <a:ext cx="9144000" cy="480837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2348ADFA-1C08-43E3-A34B-55F3EDED0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49" t="51100"/>
          <a:stretch/>
        </p:blipFill>
        <p:spPr>
          <a:xfrm>
            <a:off x="42389" y="-1"/>
            <a:ext cx="1361972" cy="210206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="" xmlns:a16="http://schemas.microsoft.com/office/drawing/2014/main" id="{87480435-07AD-469E-92F8-E84ECE285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2"/>
          <a:stretch/>
        </p:blipFill>
        <p:spPr>
          <a:xfrm>
            <a:off x="1404361" y="0"/>
            <a:ext cx="7739639" cy="924910"/>
          </a:xfrm>
          <a:prstGeom prst="rect">
            <a:avLst/>
          </a:prstGeom>
        </p:spPr>
      </p:pic>
      <p:grpSp>
        <p:nvGrpSpPr>
          <p:cNvPr id="14" name="กลุ่ม 11">
            <a:extLst>
              <a:ext uri="{FF2B5EF4-FFF2-40B4-BE49-F238E27FC236}">
                <a16:creationId xmlns="" xmlns:a16="http://schemas.microsoft.com/office/drawing/2014/main" id="{B70D8414-E3D5-4B75-9F75-D01F24C4E2BE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9" name="สี่เหลี่ยมผืนผ้า 12">
              <a:extLst>
                <a:ext uri="{FF2B5EF4-FFF2-40B4-BE49-F238E27FC236}">
                  <a16:creationId xmlns="" xmlns:a16="http://schemas.microsoft.com/office/drawing/2014/main" id="{F0127002-8CE8-4206-ADE4-017AFEB89CFB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" name="รูปภาพ 13">
              <a:extLst>
                <a:ext uri="{FF2B5EF4-FFF2-40B4-BE49-F238E27FC236}">
                  <a16:creationId xmlns="" xmlns:a16="http://schemas.microsoft.com/office/drawing/2014/main" id="{579CD12A-209E-439A-9EAF-363B46463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1" name="วงรี 14">
              <a:extLst>
                <a:ext uri="{FF2B5EF4-FFF2-40B4-BE49-F238E27FC236}">
                  <a16:creationId xmlns="" xmlns:a16="http://schemas.microsoft.com/office/drawing/2014/main" id="{172C9275-B091-48EE-BC87-D0719B2C4A07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76815154-3E1D-46F5-BA80-14EA2D011A0B}"/>
              </a:ext>
            </a:extLst>
          </p:cNvPr>
          <p:cNvSpPr/>
          <p:nvPr/>
        </p:nvSpPr>
        <p:spPr>
          <a:xfrm>
            <a:off x="890432" y="179631"/>
            <a:ext cx="7508849" cy="5081169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Sun)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เป็นดาวฤกษ์ที่เป็นศูนย์กลางของระบบสุริยะ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มีดาวเคราะห์ ๘ ดวง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ดาวเคราะห์แคระ ดาวเคราะห์น้อย ดาวหาง และวัตถุอื่น</a:t>
            </a:r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ๆ ก็เป็นบริวารที่โคจรรอบดวงอาทิตย์ ดวงอาทิตย์เป็นดาวทรงกลมขนาดใหญ่กว่าโลกประมาณ ๑๐๐ เท่า ประกอบด้วยแก๊สไฮโดรเจนร้อยละ </a:t>
            </a:r>
            <a:r>
              <a:rPr lang="th-TH" sz="2800" spc="1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๗๔ แก๊สฮีเลียมร้อยละ ๒๕ และที่เหลือเป็นธาตุชนิดอื่นร้อยละ ๑ </a:t>
            </a:r>
            <a:endParaRPr lang="en-US" sz="2800" spc="1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บนพื้นผิวของดวงอาทิตย์มีอุณหภูมิสูงประมาณ ๕,๕๑๕ องศาเซลเซียส เกิดขึ้นจากการมีปฏิกิริยาลุกไหม้ภายในดวงอาทิตย์ ทำให้แก๊สไฮโดรเจนรวมตัวเป็นแก๊สฮีเลียม ส่งพลังงานแสงและความร้อนจำนวนมหาศาลมาถึงยังโลกได้ แม้ว่าดวงอาทิตย์จะอยู่ห่างจากโลกถึง ๑๔๙ ล้านกิโลเมตร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="" xmlns:a16="http://schemas.microsoft.com/office/drawing/2014/main" id="{6F858101-34E5-4A52-900F-F26B9FB7DBE3}"/>
              </a:ext>
            </a:extLst>
          </p:cNvPr>
          <p:cNvSpPr/>
          <p:nvPr/>
        </p:nvSpPr>
        <p:spPr>
          <a:xfrm>
            <a:off x="5908015" y="6178835"/>
            <a:ext cx="1932163" cy="469122"/>
          </a:xfrm>
          <a:prstGeom prst="roundRect">
            <a:avLst/>
          </a:prstGeom>
          <a:solidFill>
            <a:srgbClr val="F9CBB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ดวงอาทิตย์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EDAAA7B6-DDBA-4853-9013-A3A8AD658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9" b="95473" l="5682" r="90657">
                        <a14:foregroundMark x1="23864" y1="14678" x2="36111" y2="6859"/>
                        <a14:foregroundMark x1="36111" y1="6859" x2="49242" y2="4390"/>
                        <a14:foregroundMark x1="49242" y1="4390" x2="64141" y2="7682"/>
                        <a14:foregroundMark x1="64141" y1="7682" x2="71212" y2="11660"/>
                        <a14:foregroundMark x1="33207" y1="10288" x2="38258" y2="4938"/>
                        <a14:foregroundMark x1="38258" y1="4938" x2="44949" y2="3704"/>
                        <a14:foregroundMark x1="44949" y1="3704" x2="59343" y2="5761"/>
                        <a14:foregroundMark x1="59343" y1="5761" x2="60606" y2="6722"/>
                        <a14:foregroundMark x1="40783" y1="3978" x2="47475" y2="1646"/>
                        <a14:foregroundMark x1="47475" y1="1646" x2="55303" y2="5075"/>
                        <a14:foregroundMark x1="11111" y1="27435" x2="7702" y2="34019"/>
                        <a14:foregroundMark x1="7702" y1="34019" x2="5934" y2="55556"/>
                        <a14:foregroundMark x1="5934" y1="55556" x2="8712" y2="63649"/>
                        <a14:foregroundMark x1="8712" y1="63649" x2="14646" y2="71331"/>
                        <a14:foregroundMark x1="6818" y1="39643" x2="5051" y2="46914"/>
                        <a14:foregroundMark x1="5051" y1="46914" x2="5934" y2="54047"/>
                        <a14:foregroundMark x1="5934" y1="54047" x2="10227" y2="62826"/>
                        <a14:foregroundMark x1="87753" y1="32922" x2="90657" y2="48011"/>
                        <a14:foregroundMark x1="90657" y1="48011" x2="88384" y2="64198"/>
                        <a14:foregroundMark x1="88384" y1="64198" x2="87374" y2="65706"/>
                        <a14:foregroundMark x1="32702" y1="87791" x2="39015" y2="90947"/>
                        <a14:foregroundMark x1="39015" y1="90947" x2="53283" y2="92044"/>
                        <a14:foregroundMark x1="53283" y1="92044" x2="60480" y2="91358"/>
                        <a14:foregroundMark x1="60480" y1="91358" x2="61995" y2="90123"/>
                        <a14:foregroundMark x1="42929" y1="93827" x2="50000" y2="95473"/>
                        <a14:foregroundMark x1="50000" y1="95473" x2="54040" y2="95062"/>
                        <a14:foregroundMark x1="72727" y1="68861" x2="65152" y2="73663"/>
                        <a14:foregroundMark x1="65152" y1="73663" x2="62247" y2="76818"/>
                        <a14:foregroundMark x1="80051" y1="80658" x2="75379" y2="85185"/>
                        <a14:foregroundMark x1="80808" y1="78601" x2="76515" y2="84088"/>
                        <a14:foregroundMark x1="76515" y1="84088" x2="73611" y2="85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3738" y="4244257"/>
            <a:ext cx="2855634" cy="26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8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เหลี่ยมเพชร">
  <a:themeElements>
    <a:clrScheme name="ตัวอักษรวิ่ง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Fac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6704</TotalTime>
  <Words>1282</Words>
  <Application>Microsoft Office PowerPoint</Application>
  <PresentationFormat>On-screen Show (4:3)</PresentationFormat>
  <Paragraphs>325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Angsana New</vt:lpstr>
      <vt:lpstr>Trebuchet MS</vt:lpstr>
      <vt:lpstr>TH SarabunIT๙</vt:lpstr>
      <vt:lpstr>TH Sarabun New</vt:lpstr>
      <vt:lpstr>IrisUPC</vt:lpstr>
      <vt:lpstr>Cordia New</vt:lpstr>
      <vt:lpstr>Wingdings 3</vt:lpstr>
      <vt:lpstr>Calibri</vt:lpstr>
      <vt:lpstr>เหลี่ยมเพชร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203</cp:revision>
  <dcterms:created xsi:type="dcterms:W3CDTF">2019-03-01T15:19:18Z</dcterms:created>
  <dcterms:modified xsi:type="dcterms:W3CDTF">2019-11-22T12:10:23Z</dcterms:modified>
</cp:coreProperties>
</file>