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1" r:id="rId1"/>
    <p:sldMasterId id="2147483769" r:id="rId2"/>
  </p:sldMasterIdLst>
  <p:notesMasterIdLst>
    <p:notesMasterId r:id="rId25"/>
  </p:notesMasterIdLst>
  <p:handoutMasterIdLst>
    <p:handoutMasterId r:id="rId26"/>
  </p:handoutMasterIdLst>
  <p:sldIdLst>
    <p:sldId id="270" r:id="rId3"/>
    <p:sldId id="275" r:id="rId4"/>
    <p:sldId id="272" r:id="rId5"/>
    <p:sldId id="273" r:id="rId6"/>
    <p:sldId id="304" r:id="rId7"/>
    <p:sldId id="305" r:id="rId8"/>
    <p:sldId id="306" r:id="rId9"/>
    <p:sldId id="307" r:id="rId10"/>
    <p:sldId id="303" r:id="rId11"/>
    <p:sldId id="274" r:id="rId12"/>
    <p:sldId id="276" r:id="rId13"/>
    <p:sldId id="256" r:id="rId14"/>
    <p:sldId id="258" r:id="rId15"/>
    <p:sldId id="308" r:id="rId16"/>
    <p:sldId id="260" r:id="rId17"/>
    <p:sldId id="278" r:id="rId18"/>
    <p:sldId id="265" r:id="rId19"/>
    <p:sldId id="309" r:id="rId20"/>
    <p:sldId id="310" r:id="rId21"/>
    <p:sldId id="311" r:id="rId22"/>
    <p:sldId id="277" r:id="rId23"/>
    <p:sldId id="271" r:id="rId24"/>
  </p:sldIdLst>
  <p:sldSz cx="9144000" cy="6858000" type="screen4x3"/>
  <p:notesSz cx="6858000" cy="9144000"/>
  <p:embeddedFontLst>
    <p:embeddedFont>
      <p:font typeface="Angsana New" pitchFamily="18" charset="-34"/>
      <p:regular r:id="rId27"/>
      <p:bold r:id="rId28"/>
      <p:italic r:id="rId29"/>
      <p:boldItalic r:id="rId30"/>
    </p:embeddedFont>
    <p:embeddedFont>
      <p:font typeface="Trebuchet MS" pitchFamily="34" charset="0"/>
      <p:regular r:id="rId31"/>
      <p:bold r:id="rId32"/>
      <p:italic r:id="rId33"/>
      <p:boldItalic r:id="rId34"/>
    </p:embeddedFont>
    <p:embeddedFont>
      <p:font typeface="TH Sarabun New" pitchFamily="34" charset="-34"/>
      <p:regular r:id="rId35"/>
      <p:bold r:id="rId36"/>
      <p:italic r:id="rId37"/>
      <p:boldItalic r:id="rId38"/>
    </p:embeddedFont>
    <p:embeddedFont>
      <p:font typeface="IrisUPC" pitchFamily="34" charset="-34"/>
      <p:regular r:id="rId39"/>
      <p:bold r:id="rId40"/>
      <p:italic r:id="rId41"/>
      <p:boldItalic r:id="rId42"/>
    </p:embeddedFont>
    <p:embeddedFont>
      <p:font typeface="Cordia New" pitchFamily="34" charset="-34"/>
      <p:regular r:id="rId43"/>
      <p:bold r:id="rId44"/>
      <p:italic r:id="rId45"/>
      <p:boldItalic r:id="rId46"/>
    </p:embeddedFont>
    <p:embeddedFont>
      <p:font typeface="TH SarabunIT๙" charset="-34"/>
      <p:regular r:id="rId47"/>
      <p:bold r:id="rId48"/>
      <p:italic r:id="rId49"/>
      <p:boldItalic r:id="rId50"/>
    </p:embeddedFont>
    <p:embeddedFont>
      <p:font typeface="Calibri" pitchFamily="34" charset="0"/>
      <p:regular r:id="rId51"/>
      <p:bold r:id="rId52"/>
      <p:italic r:id="rId53"/>
      <p:boldItalic r:id="rId54"/>
    </p:embeddedFont>
    <p:embeddedFont>
      <p:font typeface="Wingdings 3" pitchFamily="18" charset="2"/>
      <p:regular r:id="rId5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E6C0"/>
    <a:srgbClr val="FFF8C2"/>
    <a:srgbClr val="ED3387"/>
    <a:srgbClr val="F68320"/>
    <a:srgbClr val="C39BE1"/>
    <a:srgbClr val="B17ED8"/>
    <a:srgbClr val="FEB57F"/>
    <a:srgbClr val="FCB27B"/>
    <a:srgbClr val="A9E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6" autoAdjust="0"/>
    <p:restoredTop sz="93911" autoAdjust="0"/>
  </p:normalViewPr>
  <p:slideViewPr>
    <p:cSldViewPr snapToGrid="0">
      <p:cViewPr varScale="1">
        <p:scale>
          <a:sx n="88" d="100"/>
          <a:sy n="88" d="100"/>
        </p:scale>
        <p:origin x="-133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1461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2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>
            <a:extLst>
              <a:ext uri="{FF2B5EF4-FFF2-40B4-BE49-F238E27FC236}">
                <a16:creationId xmlns="" xmlns:a16="http://schemas.microsoft.com/office/drawing/2014/main" id="{516FC60F-0D35-4192-AD5F-FC2D3DAADE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="" xmlns:a16="http://schemas.microsoft.com/office/drawing/2014/main" id="{C901A782-9704-49FD-8C92-8892791D16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1931C-3184-4A68-A91B-6295A018317B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="" xmlns:a16="http://schemas.microsoft.com/office/drawing/2014/main" id="{1E9E0C75-CE5B-4A7F-9267-1712641A40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="" xmlns:a16="http://schemas.microsoft.com/office/drawing/2014/main" id="{07A9DB22-A1A2-4FCA-8D74-44B962854D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5BECA-186A-4203-BBB6-6632C8EA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83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4T14:07:30.870"/>
    </inkml:context>
    <inkml:brush xml:id="br0">
      <inkml:brushProperty name="width" value="0.05" units="cm"/>
      <inkml:brushProperty name="height" value="0.05" units="cm"/>
      <inkml:brushProperty name="color" value="#CCECFF"/>
      <inkml:brushProperty name="ignorePressure" value="1"/>
    </inkml:brush>
  </inkml:definitions>
  <inkml:trace contextRef="#ctx0" brushRef="#br0">0 0,'1'1,"0"2,2 0,0 2,0 0,1 0,0 1,1 0,0-2,1 1,-1 0,0-1</inkml:trace>
  <inkml:trace contextRef="#ctx0" brushRef="#br0" timeOffset="1030.847">52 93,'0'-1,"-1"-2,0 0,-2-2,0 0,-2-2,0 1</inkml:trace>
  <inkml:trace contextRef="#ctx0" brushRef="#br0" timeOffset="1718.34">23 46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4T14:07:34.854"/>
    </inkml:context>
    <inkml:brush xml:id="br0">
      <inkml:brushProperty name="width" value="0.05" units="cm"/>
      <inkml:brushProperty name="height" value="0.05" units="cm"/>
      <inkml:brushProperty name="color" value="#CCECFF"/>
      <inkml:brushProperty name="ignorePressure" value="1"/>
    </inkml:brush>
  </inkml:definitions>
  <inkml:trace contextRef="#ctx0" brushRef="#br0">18 52</inkml:trace>
  <inkml:trace contextRef="#ctx0" brushRef="#br0" timeOffset="577.98">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4T14:07:33.854"/>
    </inkml:context>
    <inkml:brush xml:id="br0">
      <inkml:brushProperty name="width" value="0.05" units="cm"/>
      <inkml:brushProperty name="height" value="0.05" units="cm"/>
      <inkml:brushProperty name="color" value="#CCECFF"/>
      <inkml:brushProperty name="ignorePressure" value="1"/>
    </inkml:brush>
  </inkml:definitions>
  <inkml:trace contextRef="#ctx0" brushRef="#br0">52 1</inkml:trace>
  <inkml:trace contextRef="#ctx0" brushRef="#br0" timeOffset="2454.547">0 1</inkml:trace>
  <inkml:trace contextRef="#ctx0" brushRef="#br0" timeOffset="2874.135">6 1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CE63F-4680-4E21-8C7C-52D3E37BC5CF}" type="datetimeFigureOut">
              <a:rPr lang="th-TH" smtClean="0"/>
              <a:t>22/11/62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D729A-3130-429D-8588-D96E39512F5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6024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6834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7115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8384222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4298003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076656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055857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318255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056285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7505061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0900979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วงรี 4">
            <a:extLst>
              <a:ext uri="{FF2B5EF4-FFF2-40B4-BE49-F238E27FC236}">
                <a16:creationId xmlns="" xmlns:a16="http://schemas.microsoft.com/office/drawing/2014/main" id="{5B6E03AD-DF8F-4F72-91CE-231EC6929AE5}"/>
              </a:ext>
            </a:extLst>
          </p:cNvPr>
          <p:cNvSpPr/>
          <p:nvPr userDrawn="1"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403" y="6211778"/>
            <a:ext cx="488811" cy="365125"/>
          </a:xfrm>
        </p:spPr>
        <p:txBody>
          <a:bodyPr/>
          <a:lstStyle>
            <a:lvl1pPr algn="ctr">
              <a:defRPr sz="21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defRPr>
            </a:lvl1pPr>
          </a:lstStyle>
          <a:p>
            <a:fld id="{D70E9302-E85F-420B-883A-48A296937BA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กลุ่ม 11">
            <a:extLst>
              <a:ext uri="{FF2B5EF4-FFF2-40B4-BE49-F238E27FC236}">
                <a16:creationId xmlns="" xmlns:a16="http://schemas.microsoft.com/office/drawing/2014/main" id="{076F823E-1903-406D-97F0-1F90936E3762}"/>
              </a:ext>
            </a:extLst>
          </p:cNvPr>
          <p:cNvGrpSpPr/>
          <p:nvPr userDrawn="1"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0" name="สี่เหลี่ยมผืนผ้า 12">
              <a:extLst>
                <a:ext uri="{FF2B5EF4-FFF2-40B4-BE49-F238E27FC236}">
                  <a16:creationId xmlns="" xmlns:a16="http://schemas.microsoft.com/office/drawing/2014/main" id="{B20ACE20-0A05-4AD6-A1CA-235B94FB3595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2" name="รูปภาพ 13">
              <a:extLst>
                <a:ext uri="{FF2B5EF4-FFF2-40B4-BE49-F238E27FC236}">
                  <a16:creationId xmlns="" xmlns:a16="http://schemas.microsoft.com/office/drawing/2014/main" id="{A199A3C0-B56C-44A0-BD8C-4C4291689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3" name="วงรี 14">
              <a:extLst>
                <a:ext uri="{FF2B5EF4-FFF2-40B4-BE49-F238E27FC236}">
                  <a16:creationId xmlns="" xmlns:a16="http://schemas.microsoft.com/office/drawing/2014/main" id="{2A61F5D5-609C-4B06-A322-1AA2081D709A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898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7FCB4-4795-45C8-8112-8D3D441E46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599" y="6041363"/>
            <a:ext cx="4622973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FE221-FF41-4898-9765-1A8D278752B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49E39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9" name="รูปภาพ 6">
            <a:extLst>
              <a:ext uri="{FF2B5EF4-FFF2-40B4-BE49-F238E27FC236}">
                <a16:creationId xmlns="" xmlns:a16="http://schemas.microsoft.com/office/drawing/2014/main" id="{AB012357-9F46-4FC8-8989-02AC8630A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56372A46-D2A9-40C5-994C-59576FE34BD3}"/>
              </a:ext>
            </a:extLst>
          </p:cNvPr>
          <p:cNvSpPr txBox="1">
            <a:spLocks/>
          </p:cNvSpPr>
          <p:nvPr userDrawn="1"/>
        </p:nvSpPr>
        <p:spPr>
          <a:xfrm>
            <a:off x="763284" y="6338183"/>
            <a:ext cx="2719439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49E39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การขึ้นและตกของดวงจันทร์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ป.๔</a:t>
            </a:r>
          </a:p>
        </p:txBody>
      </p:sp>
      <p:sp>
        <p:nvSpPr>
          <p:cNvPr id="21" name="วงรี 4">
            <a:extLst>
              <a:ext uri="{FF2B5EF4-FFF2-40B4-BE49-F238E27FC236}">
                <a16:creationId xmlns="" xmlns:a16="http://schemas.microsoft.com/office/drawing/2014/main" id="{525492D0-EE49-43B5-A8EF-DB5F1EDCEB19}"/>
              </a:ext>
            </a:extLst>
          </p:cNvPr>
          <p:cNvSpPr/>
          <p:nvPr userDrawn="1"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="" xmlns:a16="http://schemas.microsoft.com/office/drawing/2014/main" id="{E4AECD24-FFB0-4469-947A-284A29572FA6}"/>
              </a:ext>
            </a:extLst>
          </p:cNvPr>
          <p:cNvSpPr txBox="1">
            <a:spLocks/>
          </p:cNvSpPr>
          <p:nvPr userDrawn="1"/>
        </p:nvSpPr>
        <p:spPr>
          <a:xfrm>
            <a:off x="8496403" y="6211778"/>
            <a:ext cx="4888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1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E9302-E85F-420B-883A-48A296937BA5}" type="slidenum">
              <a: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31867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7FCB4-4795-45C8-8112-8D3D441E46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FE221-FF41-4898-9765-1A8D278752B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49E39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451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1009729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0296321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8458207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2958644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0968720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4078228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4863254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0666536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1639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7FCB4-4795-45C8-8112-8D3D441E46D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72FE221-FF41-4898-9765-1A8D278752BA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รูปภาพ 6">
            <a:extLst>
              <a:ext uri="{FF2B5EF4-FFF2-40B4-BE49-F238E27FC236}">
                <a16:creationId xmlns="" xmlns:a16="http://schemas.microsoft.com/office/drawing/2014/main" id="{ACA0703C-6CE4-40FF-A560-A873A72D79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ACC28881-296B-44FA-B7EA-2E8E04A7B0AE}"/>
              </a:ext>
            </a:extLst>
          </p:cNvPr>
          <p:cNvSpPr txBox="1">
            <a:spLocks/>
          </p:cNvSpPr>
          <p:nvPr userDrawn="1"/>
        </p:nvSpPr>
        <p:spPr>
          <a:xfrm>
            <a:off x="763284" y="6338183"/>
            <a:ext cx="2719439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000" b="1" i="0" u="none" strike="noStrike" kern="1200" baseline="0" dirty="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การขึ้นและตกของดวงจันทร์</a:t>
            </a:r>
            <a:r>
              <a:rPr lang="en-US" sz="2000" b="1" i="0" u="none" strike="noStrike" kern="1200" baseline="0" dirty="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lang="th-TH" sz="2000" b="1" i="0" u="none" strike="noStrike" kern="1200" baseline="0" dirty="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ป.๔</a:t>
            </a:r>
            <a:endParaRPr lang="th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วงรี 4">
            <a:extLst>
              <a:ext uri="{FF2B5EF4-FFF2-40B4-BE49-F238E27FC236}">
                <a16:creationId xmlns="" xmlns:a16="http://schemas.microsoft.com/office/drawing/2014/main" id="{5A9EDB92-BAEF-4E6D-BD42-DE407F9C65B3}"/>
              </a:ext>
            </a:extLst>
          </p:cNvPr>
          <p:cNvSpPr/>
          <p:nvPr userDrawn="1"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="" xmlns:a16="http://schemas.microsoft.com/office/drawing/2014/main" id="{E13A28A5-1CFB-4A8F-85BA-EF09A5A8F3C8}"/>
              </a:ext>
            </a:extLst>
          </p:cNvPr>
          <p:cNvSpPr txBox="1">
            <a:spLocks/>
          </p:cNvSpPr>
          <p:nvPr userDrawn="1"/>
        </p:nvSpPr>
        <p:spPr>
          <a:xfrm>
            <a:off x="8496403" y="6211778"/>
            <a:ext cx="48881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21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0E9302-E85F-420B-883A-48A296937B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44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.png"/><Relationship Id="rId18" Type="http://schemas.openxmlformats.org/officeDocument/2006/relationships/image" Target="../media/image1.png"/><Relationship Id="rId3" Type="http://schemas.openxmlformats.org/officeDocument/2006/relationships/image" Target="../media/image13.png"/><Relationship Id="rId17" Type="http://schemas.openxmlformats.org/officeDocument/2006/relationships/image" Target="../media/image130.png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3.xml"/><Relationship Id="rId1" Type="http://schemas.openxmlformats.org/officeDocument/2006/relationships/slideLayout" Target="../slideLayouts/slideLayout17.xml"/><Relationship Id="rId5" Type="http://schemas.openxmlformats.org/officeDocument/2006/relationships/customXml" Target="../ink/ink1.xml"/><Relationship Id="rId15" Type="http://schemas.openxmlformats.org/officeDocument/2006/relationships/image" Target="../media/image120.png"/><Relationship Id="rId19" Type="http://schemas.microsoft.com/office/2007/relationships/hdphoto" Target="../media/hdphoto1.wdp"/><Relationship Id="rId4" Type="http://schemas.openxmlformats.org/officeDocument/2006/relationships/image" Target="../media/image14.png"/><Relationship Id="rId14" Type="http://schemas.openxmlformats.org/officeDocument/2006/relationships/customXml" Target="../ink/ink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: มุมมน 4">
            <a:extLst>
              <a:ext uri="{FF2B5EF4-FFF2-40B4-BE49-F238E27FC236}">
                <a16:creationId xmlns="" xmlns:a16="http://schemas.microsoft.com/office/drawing/2014/main" id="{77C49F05-4F29-4DEA-AFCA-8C250132209D}"/>
              </a:ext>
            </a:extLst>
          </p:cNvPr>
          <p:cNvSpPr/>
          <p:nvPr/>
        </p:nvSpPr>
        <p:spPr>
          <a:xfrm>
            <a:off x="471502" y="1544497"/>
            <a:ext cx="2683403" cy="554303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  <a:endParaRPr lang="en-US" sz="24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Ribbon: โค้งและเอียงลง 5">
            <a:extLst>
              <a:ext uri="{FF2B5EF4-FFF2-40B4-BE49-F238E27FC236}">
                <a16:creationId xmlns="" xmlns:a16="http://schemas.microsoft.com/office/drawing/2014/main" id="{B18579FC-5FF3-4EF6-84BB-112136E16D61}"/>
              </a:ext>
            </a:extLst>
          </p:cNvPr>
          <p:cNvSpPr/>
          <p:nvPr/>
        </p:nvSpPr>
        <p:spPr>
          <a:xfrm>
            <a:off x="199040" y="281097"/>
            <a:ext cx="8745920" cy="914405"/>
          </a:xfrm>
          <a:prstGeom prst="ellipseRibbon">
            <a:avLst>
              <a:gd name="adj1" fmla="val 26718"/>
              <a:gd name="adj2" fmla="val 72862"/>
              <a:gd name="adj3" fmla="val 14218"/>
            </a:avLst>
          </a:prstGeom>
          <a:solidFill>
            <a:schemeClr val="accent2"/>
          </a:solidFill>
          <a:ln w="38100">
            <a:solidFill>
              <a:srgbClr val="FFFF00"/>
            </a:solidFill>
          </a:ln>
          <a:effectLst>
            <a:outerShdw blurRad="38100" dist="50800" dir="1692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"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๘ การขึ้นและตกของดวงจันทร์</a:t>
            </a:r>
            <a:endParaRPr lang="en-US" sz="3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F7B672B3-76F2-484F-856B-B3424971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F6883B89-25B2-4292-A182-7E1C8C0CF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3" b="95314" l="5781" r="95871">
                        <a14:foregroundMark x1="36476" y1="10403" x2="40606" y2="5342"/>
                        <a14:foregroundMark x1="40606" y1="5342" x2="45905" y2="3843"/>
                        <a14:foregroundMark x1="45905" y1="3843" x2="51411" y2="3936"/>
                        <a14:foregroundMark x1="51411" y1="3936" x2="58706" y2="9560"/>
                        <a14:foregroundMark x1="56917" y1="15839" x2="53407" y2="10122"/>
                        <a14:foregroundMark x1="53407" y1="10122" x2="48176" y2="8997"/>
                        <a14:foregroundMark x1="48176" y1="8997" x2="43221" y2="11153"/>
                        <a14:foregroundMark x1="43221" y1="11153" x2="38954" y2="16401"/>
                        <a14:foregroundMark x1="38954" y1="16401" x2="37784" y2="23618"/>
                        <a14:foregroundMark x1="37784" y1="23618" x2="44184" y2="35520"/>
                        <a14:foregroundMark x1="44184" y1="35520" x2="50516" y2="35895"/>
                        <a14:foregroundMark x1="50516" y1="35895" x2="55609" y2="32709"/>
                        <a14:foregroundMark x1="55609" y1="32709" x2="57674" y2="23149"/>
                        <a14:foregroundMark x1="57674" y1="23149" x2="50516" y2="15276"/>
                        <a14:foregroundMark x1="50516" y1="15276" x2="42326" y2="16401"/>
                        <a14:foregroundMark x1="42326" y1="16401" x2="43840" y2="25679"/>
                        <a14:foregroundMark x1="43840" y1="25679" x2="51067" y2="28210"/>
                        <a14:foregroundMark x1="51067" y1="28210" x2="54852" y2="20619"/>
                        <a14:foregroundMark x1="54852" y1="20619" x2="48245" y2="25398"/>
                        <a14:foregroundMark x1="48245" y1="25398" x2="50791" y2="22962"/>
                        <a14:foregroundMark x1="88988" y1="44892" x2="94150" y2="43299"/>
                        <a14:foregroundMark x1="94150" y1="43299" x2="96628" y2="50234"/>
                        <a14:foregroundMark x1="96628" y1="50234" x2="95595" y2="65323"/>
                        <a14:foregroundMark x1="95595" y1="65323" x2="90984" y2="68978"/>
                        <a14:foregroundMark x1="90984" y1="68978" x2="88094" y2="68978"/>
                        <a14:foregroundMark x1="92705" y1="43580" x2="95939" y2="50422"/>
                        <a14:foregroundMark x1="95939" y1="50422" x2="95939" y2="65230"/>
                        <a14:foregroundMark x1="95939" y1="65230" x2="91604" y2="68229"/>
                        <a14:foregroundMark x1="61666" y1="78632" x2="61734" y2="85848"/>
                        <a14:foregroundMark x1="61734" y1="85848" x2="59945" y2="93252"/>
                        <a14:foregroundMark x1="59945" y1="93252" x2="37302" y2="95314"/>
                        <a14:foregroundMark x1="37302" y1="95314" x2="35306" y2="86879"/>
                        <a14:foregroundMark x1="35306" y1="86879" x2="39642" y2="83037"/>
                        <a14:foregroundMark x1="39642" y1="83037" x2="54164" y2="83411"/>
                        <a14:foregroundMark x1="54164" y1="83411" x2="49209" y2="87910"/>
                        <a14:foregroundMark x1="49209" y1="87910" x2="38747" y2="88004"/>
                        <a14:foregroundMark x1="50172" y1="19588" x2="45010" y2="19025"/>
                        <a14:foregroundMark x1="13833" y1="46204" x2="5781" y2="45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2400" y="1821648"/>
            <a:ext cx="6357600" cy="45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3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807D827-F26B-4544-99AB-C477CC60F6B4}"/>
              </a:ext>
            </a:extLst>
          </p:cNvPr>
          <p:cNvGrpSpPr/>
          <p:nvPr/>
        </p:nvGrpSpPr>
        <p:grpSpPr>
          <a:xfrm>
            <a:off x="0" y="20682"/>
            <a:ext cx="9143999" cy="6816636"/>
            <a:chOff x="0" y="20682"/>
            <a:chExt cx="9143999" cy="6816636"/>
          </a:xfrm>
        </p:grpSpPr>
        <p:pic>
          <p:nvPicPr>
            <p:cNvPr id="2" name="รูปภาพ 1">
              <a:extLst>
                <a:ext uri="{FF2B5EF4-FFF2-40B4-BE49-F238E27FC236}">
                  <a16:creationId xmlns="" xmlns:a16="http://schemas.microsoft.com/office/drawing/2014/main" id="{FE629BAD-9979-4776-B407-C134AB185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682"/>
              <a:ext cx="9143999" cy="6816636"/>
            </a:xfrm>
            <a:prstGeom prst="rect">
              <a:avLst/>
            </a:prstGeom>
          </p:spPr>
        </p:pic>
        <p:pic>
          <p:nvPicPr>
            <p:cNvPr id="26" name="รูปภาพ 25">
              <a:extLst>
                <a:ext uri="{FF2B5EF4-FFF2-40B4-BE49-F238E27FC236}">
                  <a16:creationId xmlns="" xmlns:a16="http://schemas.microsoft.com/office/drawing/2014/main" id="{6418886B-8942-4630-A770-B0A1F15FA4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84" t="72844" r="64491" b="3028"/>
            <a:stretch/>
          </p:blipFill>
          <p:spPr>
            <a:xfrm>
              <a:off x="466411" y="4449698"/>
              <a:ext cx="2727128" cy="1644730"/>
            </a:xfrm>
            <a:prstGeom prst="rect">
              <a:avLst/>
            </a:prstGeom>
          </p:spPr>
        </p:pic>
      </p:grp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55E97403-B7CE-4635-BD09-D0C656927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33" y="6235214"/>
            <a:ext cx="2232673" cy="297456"/>
          </a:xfrm>
          <a:prstGeom prst="rect">
            <a:avLst/>
          </a:prstGeom>
        </p:spPr>
      </p:pic>
      <p:sp>
        <p:nvSpPr>
          <p:cNvPr id="25" name="วงรี 4">
            <a:extLst>
              <a:ext uri="{FF2B5EF4-FFF2-40B4-BE49-F238E27FC236}">
                <a16:creationId xmlns="" xmlns:a16="http://schemas.microsoft.com/office/drawing/2014/main" id="{4256BFD7-5573-4330-B508-6AFC9E8E0132}"/>
              </a:ext>
            </a:extLst>
          </p:cNvPr>
          <p:cNvSpPr/>
          <p:nvPr/>
        </p:nvSpPr>
        <p:spPr>
          <a:xfrm>
            <a:off x="8426898" y="6133329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42B9F928-520B-4CDE-890A-F69CB52FE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="" xmlns:a16="http://schemas.microsoft.com/office/drawing/2014/main" id="{8AEDAD0F-1BDA-4DE2-9A73-102CA8767F4C}"/>
                  </a:ext>
                </a:extLst>
              </p14:cNvPr>
              <p14:cNvContentPartPr/>
              <p14:nvPr/>
            </p14:nvContentPartPr>
            <p14:xfrm>
              <a:off x="4984504" y="1573611"/>
              <a:ext cx="18720" cy="33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AEDAD0F-1BDA-4DE2-9A73-102CA8767F4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75674" y="1564514"/>
                <a:ext cx="36027" cy="516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="" xmlns:a16="http://schemas.microsoft.com/office/drawing/2014/main" id="{9A060EE0-89A3-4858-9874-A98F8083B1A3}"/>
                  </a:ext>
                </a:extLst>
              </p14:cNvPr>
              <p14:cNvContentPartPr/>
              <p14:nvPr/>
            </p14:nvContentPartPr>
            <p14:xfrm>
              <a:off x="5156584" y="2166531"/>
              <a:ext cx="6480" cy="19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A060EE0-89A3-4858-9874-A98F8083B1A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48058" y="2157891"/>
                <a:ext cx="23192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="" xmlns:a16="http://schemas.microsoft.com/office/drawing/2014/main" id="{58943B1A-0299-4821-8770-470E2B86E4A1}"/>
                  </a:ext>
                </a:extLst>
              </p14:cNvPr>
              <p14:cNvContentPartPr/>
              <p14:nvPr/>
            </p14:nvContentPartPr>
            <p14:xfrm>
              <a:off x="5156584" y="2079411"/>
              <a:ext cx="1872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8943B1A-0299-4821-8770-470E2B86E4A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147754" y="2070771"/>
                <a:ext cx="36027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กลุ่ม 11">
            <a:extLst>
              <a:ext uri="{FF2B5EF4-FFF2-40B4-BE49-F238E27FC236}">
                <a16:creationId xmlns="" xmlns:a16="http://schemas.microsoft.com/office/drawing/2014/main" id="{C9137915-A184-4382-A906-56394F63F190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7" name="สี่เหลี่ยมผืนผ้า 12">
              <a:extLst>
                <a:ext uri="{FF2B5EF4-FFF2-40B4-BE49-F238E27FC236}">
                  <a16:creationId xmlns="" xmlns:a16="http://schemas.microsoft.com/office/drawing/2014/main" id="{F5213E38-EB7E-4A2A-ABEA-41917B357132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8" name="รูปภาพ 13">
              <a:extLst>
                <a:ext uri="{FF2B5EF4-FFF2-40B4-BE49-F238E27FC236}">
                  <a16:creationId xmlns="" xmlns:a16="http://schemas.microsoft.com/office/drawing/2014/main" id="{8165A51F-3788-4928-9C52-0C054A076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9" name="วงรี 14">
              <a:extLst>
                <a:ext uri="{FF2B5EF4-FFF2-40B4-BE49-F238E27FC236}">
                  <a16:creationId xmlns="" xmlns:a16="http://schemas.microsoft.com/office/drawing/2014/main" id="{C19C6559-1891-4C7D-8FF1-1FE145B67711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84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9EA35E6-AC93-4EF6-98A1-6132D95AEB75}"/>
              </a:ext>
            </a:extLst>
          </p:cNvPr>
          <p:cNvGrpSpPr/>
          <p:nvPr/>
        </p:nvGrpSpPr>
        <p:grpSpPr>
          <a:xfrm>
            <a:off x="-2" y="0"/>
            <a:ext cx="9144002" cy="6858000"/>
            <a:chOff x="-2" y="0"/>
            <a:chExt cx="9144002" cy="6858000"/>
          </a:xfrm>
        </p:grpSpPr>
        <p:pic>
          <p:nvPicPr>
            <p:cNvPr id="3" name="รูปภาพ 2">
              <a:extLst>
                <a:ext uri="{FF2B5EF4-FFF2-40B4-BE49-F238E27FC236}">
                  <a16:creationId xmlns="" xmlns:a16="http://schemas.microsoft.com/office/drawing/2014/main" id="{A824AB58-2C7A-44C5-8AD5-09D73110B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65" r="6565"/>
            <a:stretch/>
          </p:blipFill>
          <p:spPr>
            <a:xfrm>
              <a:off x="-1" y="711460"/>
              <a:ext cx="9144001" cy="5682880"/>
            </a:xfrm>
            <a:prstGeom prst="rect">
              <a:avLst/>
            </a:prstGeom>
          </p:spPr>
        </p:pic>
        <p:pic>
          <p:nvPicPr>
            <p:cNvPr id="4" name="รูปภาพ 3">
              <a:extLst>
                <a:ext uri="{FF2B5EF4-FFF2-40B4-BE49-F238E27FC236}">
                  <a16:creationId xmlns="" xmlns:a16="http://schemas.microsoft.com/office/drawing/2014/main" id="{37E20788-57A1-48F9-B628-2472E2022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5302"/>
            <a:stretch/>
          </p:blipFill>
          <p:spPr>
            <a:xfrm>
              <a:off x="-1" y="0"/>
              <a:ext cx="9144001" cy="894023"/>
            </a:xfrm>
            <a:prstGeom prst="rect">
              <a:avLst/>
            </a:prstGeom>
          </p:spPr>
        </p:pic>
        <p:pic>
          <p:nvPicPr>
            <p:cNvPr id="7" name="รูปภาพ 6">
              <a:extLst>
                <a:ext uri="{FF2B5EF4-FFF2-40B4-BE49-F238E27FC236}">
                  <a16:creationId xmlns="" xmlns:a16="http://schemas.microsoft.com/office/drawing/2014/main" id="{89A74126-9115-465D-B90B-4E9B604FB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" y="5623200"/>
              <a:ext cx="9144001" cy="1234800"/>
            </a:xfrm>
            <a:prstGeom prst="rect">
              <a:avLst/>
            </a:prstGeom>
          </p:spPr>
        </p:pic>
      </p:grpSp>
      <p:sp>
        <p:nvSpPr>
          <p:cNvPr id="17" name="วงรี 4">
            <a:extLst>
              <a:ext uri="{FF2B5EF4-FFF2-40B4-BE49-F238E27FC236}">
                <a16:creationId xmlns="" xmlns:a16="http://schemas.microsoft.com/office/drawing/2014/main" id="{EF761E9F-FA68-4902-8631-E91AA8775700}"/>
              </a:ext>
            </a:extLst>
          </p:cNvPr>
          <p:cNvSpPr/>
          <p:nvPr/>
        </p:nvSpPr>
        <p:spPr>
          <a:xfrm>
            <a:off x="8426898" y="6133329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BB94A71E-F6BA-4CF7-A930-D511EEB4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4" name="TextBox 1">
            <a:extLst>
              <a:ext uri="{FF2B5EF4-FFF2-40B4-BE49-F238E27FC236}">
                <a16:creationId xmlns="" xmlns:a16="http://schemas.microsoft.com/office/drawing/2014/main" id="{467B3EFE-E810-47E1-AEF6-0C1B79DD4023}"/>
              </a:ext>
            </a:extLst>
          </p:cNvPr>
          <p:cNvSpPr txBox="1"/>
          <p:nvPr/>
        </p:nvSpPr>
        <p:spPr>
          <a:xfrm>
            <a:off x="3944387" y="6133459"/>
            <a:ext cx="3565214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ลักษณะของดวงจันทร์ที่เรามองเห็น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3" name="กลุ่ม 11">
            <a:extLst>
              <a:ext uri="{FF2B5EF4-FFF2-40B4-BE49-F238E27FC236}">
                <a16:creationId xmlns="" xmlns:a16="http://schemas.microsoft.com/office/drawing/2014/main" id="{D3C0897E-5C7A-4C9C-891C-7B41582AC3AE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8" name="สี่เหลี่ยมผืนผ้า 12">
              <a:extLst>
                <a:ext uri="{FF2B5EF4-FFF2-40B4-BE49-F238E27FC236}">
                  <a16:creationId xmlns="" xmlns:a16="http://schemas.microsoft.com/office/drawing/2014/main" id="{04F4F5E1-5D1B-4FCF-B610-36D8C51B1611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9" name="รูปภาพ 13">
              <a:extLst>
                <a:ext uri="{FF2B5EF4-FFF2-40B4-BE49-F238E27FC236}">
                  <a16:creationId xmlns="" xmlns:a16="http://schemas.microsoft.com/office/drawing/2014/main" id="{F67B0C71-48EC-4FDB-A5F0-54225218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0" name="วงรี 14">
              <a:extLst>
                <a:ext uri="{FF2B5EF4-FFF2-40B4-BE49-F238E27FC236}">
                  <a16:creationId xmlns="" xmlns:a16="http://schemas.microsoft.com/office/drawing/2014/main" id="{9165CB25-3304-4A8A-B6CD-C17780B83502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115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1B11BA0-007F-49E6-97C1-24461EEA44DF}"/>
              </a:ext>
            </a:extLst>
          </p:cNvPr>
          <p:cNvGrpSpPr/>
          <p:nvPr/>
        </p:nvGrpSpPr>
        <p:grpSpPr>
          <a:xfrm>
            <a:off x="666123" y="2650697"/>
            <a:ext cx="7811754" cy="1556607"/>
            <a:chOff x="666123" y="2587486"/>
            <a:chExt cx="7811754" cy="1556607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F3C9ECD-576B-4DF1-9FD1-C5A329A67948}"/>
                </a:ext>
              </a:extLst>
            </p:cNvPr>
            <p:cNvSpPr txBox="1"/>
            <p:nvPr/>
          </p:nvSpPr>
          <p:spPr>
            <a:xfrm>
              <a:off x="1375289" y="3429004"/>
              <a:ext cx="6393422" cy="715089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หน่วยการเรียนรู้ที่ ๘ การขึ้นและตกของดวงจันทร์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A5E079BD-B837-42F8-B616-0A41DB0EADB3}"/>
                </a:ext>
              </a:extLst>
            </p:cNvPr>
            <p:cNvSpPr txBox="1"/>
            <p:nvPr/>
          </p:nvSpPr>
          <p:spPr>
            <a:xfrm>
              <a:off x="666123" y="2587486"/>
              <a:ext cx="7811754" cy="715089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แบบสอบปรนัยเพื่อพัฒนาทักษะกระบวนการทางวิทยาศาสตร์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4892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F6D55F7E-C104-4B44-83CD-5140C1EF10B6}"/>
              </a:ext>
            </a:extLst>
          </p:cNvPr>
          <p:cNvSpPr/>
          <p:nvPr/>
        </p:nvSpPr>
        <p:spPr>
          <a:xfrm>
            <a:off x="1164135" y="2225595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noProof="0" dirty="0">
                <a:solidFill>
                  <a:prstClr val="black"/>
                </a:solidFill>
                <a:latin typeface="TH Sarabun New"/>
                <a:cs typeface="TH Sarabun New"/>
              </a:rPr>
              <a:t>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350635" y="799811"/>
            <a:ext cx="5392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ดวงจันทร์ขึ้นและตกทางฝั่งขอบฟ้าในด้านใด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160689" y="1672944"/>
            <a:ext cx="5795772" cy="2086316"/>
            <a:chOff x="1121863" y="2174218"/>
            <a:chExt cx="5795772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ขึ้นทางฝั่งตะวันตก ตกทางฝั่งตะวันออก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49E39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ขึ้นทางฝั่งตะวันออก ตกทางฝั่งตะวันตก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ขึ้นทางฝั่งเหนือ ตกทางฝั่งใต้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393651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ขึ้นทางฝั่งใต้ ตกทางฝั่งเหนือ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E0E4FC3-CD6C-4315-8A1D-00CB256F3854}"/>
              </a:ext>
            </a:extLst>
          </p:cNvPr>
          <p:cNvGrpSpPr/>
          <p:nvPr/>
        </p:nvGrpSpPr>
        <p:grpSpPr>
          <a:xfrm>
            <a:off x="1562810" y="4047618"/>
            <a:ext cx="4890068" cy="1451967"/>
            <a:chOff x="1386905" y="4568483"/>
            <a:chExt cx="4890068" cy="1451967"/>
          </a:xfrm>
          <a:noFill/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1386905" y="4568483"/>
              <a:ext cx="4890068" cy="1451967"/>
            </a:xfrm>
            <a:prstGeom prst="roundRect">
              <a:avLst>
                <a:gd name="adj" fmla="val 8207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ดวงจันทร์จะขึ้นทาง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ฝั่งตะวันออก ตกทางฝั่งตะวันตก เหมือนกับ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ดวงอาทิตย์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17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96D13C25-3A6F-4806-960C-09865D2DB4D0}"/>
                </a:ext>
              </a:extLst>
            </p:cNvPr>
            <p:cNvSpPr/>
            <p:nvPr/>
          </p:nvSpPr>
          <p:spPr>
            <a:xfrm>
              <a:off x="2089806" y="4651009"/>
              <a:ext cx="342856" cy="342506"/>
            </a:xfrm>
            <a:prstGeom prst="flowChartConnector">
              <a:avLst/>
            </a:prstGeom>
            <a:grp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4460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F6D55F7E-C104-4B44-83CD-5140C1EF10B6}"/>
              </a:ext>
            </a:extLst>
          </p:cNvPr>
          <p:cNvSpPr/>
          <p:nvPr/>
        </p:nvSpPr>
        <p:spPr>
          <a:xfrm>
            <a:off x="550046" y="1979942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334982" y="606509"/>
            <a:ext cx="2590231" cy="646986"/>
          </a:xfrm>
          <a:prstGeom prst="round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๒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ข้อใดกล่าวถูกต้อง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551260" y="1424345"/>
            <a:ext cx="7256123" cy="2086316"/>
            <a:chOff x="1121863" y="2174218"/>
            <a:chExt cx="7256123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6854000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โลกและดวงจันทร์หมุนรอบตัวเองในทิศตามเข็มนาฬิกา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6854000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เรามองเห็นดวงจันทร์และดวงอาทิตย์ขึ้นทางขอบฟ้าเดียวกัน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6854000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ขณะที่ดวงจันทร์โคจรรอบโลก โลกก็โคจรรอบดวงจันทร์เช่นกัน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6854000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การหมุนรอบตัวเองของโลกมีทิศเดียวกับการขึ้นตกของดวงจันทร์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A7FE258C-3ECB-4E0D-90D6-6BA834F98BE9}"/>
              </a:ext>
            </a:extLst>
          </p:cNvPr>
          <p:cNvGrpSpPr/>
          <p:nvPr/>
        </p:nvGrpSpPr>
        <p:grpSpPr>
          <a:xfrm>
            <a:off x="1150095" y="3803322"/>
            <a:ext cx="6212239" cy="2613541"/>
            <a:chOff x="3388234" y="3824127"/>
            <a:chExt cx="6657286" cy="2613541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4399AF1D-3CF7-43ED-88FB-B0DB3BAF98D1}"/>
                </a:ext>
              </a:extLst>
            </p:cNvPr>
            <p:cNvGrpSpPr/>
            <p:nvPr/>
          </p:nvGrpSpPr>
          <p:grpSpPr>
            <a:xfrm>
              <a:off x="3388234" y="3824127"/>
              <a:ext cx="6657286" cy="2613541"/>
              <a:chOff x="1386905" y="4568483"/>
              <a:chExt cx="6657286" cy="2613541"/>
            </a:xfrm>
          </p:grpSpPr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B2309B90-EE42-4CC4-BA73-9EA8E32D02E6}"/>
                  </a:ext>
                </a:extLst>
              </p:cNvPr>
              <p:cNvSpPr txBox="1"/>
              <p:nvPr/>
            </p:nvSpPr>
            <p:spPr>
              <a:xfrm>
                <a:off x="1386905" y="4568483"/>
                <a:ext cx="6657286" cy="2613541"/>
              </a:xfrm>
              <a:prstGeom prst="roundRect">
                <a:avLst>
                  <a:gd name="adj" fmla="val 8207"/>
                </a:avLst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เหตุผล เราจะมองเห็นดวงจันทร์และดวงอาทิตย์ขึ้นทาง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ขอบฟ้าเดียวกัน คือ ขึ้นทางขอบฟ้าฝั่งตะวันออก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ส่วน 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โลกและดวงจันทร์หมุนรอบตัวเองในทิศทวนเข็มนาฬิกา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ขณะที่ดวงจันทร์โคจรรอบโลก โลกก็หมุนรอบตัวเองเช่นกัน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การหมุนรอบตัวเองของโลกมีทิศตรงข้ามกับการขึ้นตกของ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ดวงจันทร์</a:t>
                </a:r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  <p:sp>
            <p:nvSpPr>
              <p:cNvPr id="28" name="แผนผังลำดับงาน: ตัวเชื่อมต่อ 4">
                <a:extLst>
                  <a:ext uri="{FF2B5EF4-FFF2-40B4-BE49-F238E27FC236}">
                    <a16:creationId xmlns="" xmlns:a16="http://schemas.microsoft.com/office/drawing/2014/main" id="{D0B7849C-DFB9-4181-9990-E9CAA77A9DCD}"/>
                  </a:ext>
                </a:extLst>
              </p:cNvPr>
              <p:cNvSpPr/>
              <p:nvPr/>
            </p:nvSpPr>
            <p:spPr>
              <a:xfrm>
                <a:off x="2102571" y="4684991"/>
                <a:ext cx="342856" cy="342506"/>
              </a:xfrm>
              <a:prstGeom prst="flowChartConnector">
                <a:avLst/>
              </a:prstGeom>
              <a:noFill/>
              <a:ln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/>
                    <a:ea typeface="+mn-ea"/>
                    <a:cs typeface="TH Sarabun New"/>
                  </a:rPr>
                  <a:t>๒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endParaRPr>
              </a:p>
            </p:txBody>
          </p:sp>
        </p:grpSp>
        <p:sp>
          <p:nvSpPr>
            <p:cNvPr id="24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BD905F64-5F04-4041-A627-0B98DA00FACD}"/>
                </a:ext>
              </a:extLst>
            </p:cNvPr>
            <p:cNvSpPr/>
            <p:nvPr/>
          </p:nvSpPr>
          <p:spPr>
            <a:xfrm>
              <a:off x="4028477" y="5552982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5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F7E381B3-9FCE-4B48-A8EB-C970430D8BE6}"/>
                </a:ext>
              </a:extLst>
            </p:cNvPr>
            <p:cNvSpPr/>
            <p:nvPr/>
          </p:nvSpPr>
          <p:spPr>
            <a:xfrm>
              <a:off x="4045411" y="4745135"/>
              <a:ext cx="342855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6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7DB3F762-FC1A-4F94-9ED1-F11AA2BFC5B0}"/>
                </a:ext>
              </a:extLst>
            </p:cNvPr>
            <p:cNvSpPr/>
            <p:nvPr/>
          </p:nvSpPr>
          <p:spPr>
            <a:xfrm>
              <a:off x="4024807" y="5142643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8011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DBC17188-E265-4E84-ACEC-7AF681850AE1}"/>
              </a:ext>
            </a:extLst>
          </p:cNvPr>
          <p:cNvSpPr/>
          <p:nvPr/>
        </p:nvSpPr>
        <p:spPr>
          <a:xfrm>
            <a:off x="1366472" y="2457324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47496" y="496194"/>
            <a:ext cx="7454285" cy="646986"/>
          </a:xfrm>
          <a:prstGeom prst="round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เพราะเหตุใดเราจึงเห็นการขึ้นตกของดวงจันทร์ทางฝั่งเดิมเสมอ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C2BED72B-D5A5-4814-9CFF-2A2A23DD47EF}"/>
              </a:ext>
            </a:extLst>
          </p:cNvPr>
          <p:cNvGrpSpPr/>
          <p:nvPr/>
        </p:nvGrpSpPr>
        <p:grpSpPr>
          <a:xfrm>
            <a:off x="2000055" y="3651423"/>
            <a:ext cx="5143889" cy="1774627"/>
            <a:chOff x="1386905" y="4568483"/>
            <a:chExt cx="5143889" cy="1774627"/>
          </a:xfrm>
          <a:noFill/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EAC430B1-FF9C-419E-AD05-78AF57A76967}"/>
                </a:ext>
              </a:extLst>
            </p:cNvPr>
            <p:cNvSpPr txBox="1"/>
            <p:nvPr/>
          </p:nvSpPr>
          <p:spPr>
            <a:xfrm>
              <a:off x="1386905" y="4568483"/>
              <a:ext cx="5143889" cy="1774627"/>
            </a:xfrm>
            <a:prstGeom prst="roundRect">
              <a:avLst>
                <a:gd name="adj" fmla="val 8207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	</a:t>
              </a: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การที่เราเห็นดวงจันทร์ขึ้นทาง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ฝั่งตะวันออก และตกทางฝั่งตะวันตก เพราะโลก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หมุนรอบตัวเองจากทิศตะวันตกไปทิศตะวันออก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ในทิศทวนเข็มนาฬิกา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6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01DDB8-1649-4BE5-8E38-818162D79FA5}"/>
                </a:ext>
              </a:extLst>
            </p:cNvPr>
            <p:cNvSpPr/>
            <p:nvPr/>
          </p:nvSpPr>
          <p:spPr>
            <a:xfrm>
              <a:off x="2040411" y="4651125"/>
              <a:ext cx="342856" cy="342506"/>
            </a:xfrm>
            <a:prstGeom prst="flowChartConnector">
              <a:avLst/>
            </a:prstGeom>
            <a:grp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457D0A5-1D60-4023-9D26-16FAC37D82E2}"/>
              </a:ext>
            </a:extLst>
          </p:cNvPr>
          <p:cNvGrpSpPr/>
          <p:nvPr/>
        </p:nvGrpSpPr>
        <p:grpSpPr>
          <a:xfrm>
            <a:off x="1362528" y="1354661"/>
            <a:ext cx="5100158" cy="2086316"/>
            <a:chOff x="1121863" y="2174218"/>
            <a:chExt cx="5100158" cy="2086316"/>
          </a:xfrm>
        </p:grpSpPr>
        <p:sp>
          <p:nvSpPr>
            <p:cNvPr id="28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566989-64BE-4E00-89D1-F72EED6C8BB8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9" name="Text Placeholder 2">
              <a:extLst>
                <a:ext uri="{FF2B5EF4-FFF2-40B4-BE49-F238E27FC236}">
                  <a16:creationId xmlns="" xmlns:a16="http://schemas.microsoft.com/office/drawing/2014/main" id="{22EBC921-842A-4BC4-A722-4AAED18BFF05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โลกโคจรรอบดวงจันทร์</a:t>
              </a:r>
            </a:p>
          </p:txBody>
        </p:sp>
        <p:sp>
          <p:nvSpPr>
            <p:cNvPr id="40" name="Text Placeholder 2">
              <a:extLst>
                <a:ext uri="{FF2B5EF4-FFF2-40B4-BE49-F238E27FC236}">
                  <a16:creationId xmlns="" xmlns:a16="http://schemas.microsoft.com/office/drawing/2014/main" id="{5B663E6D-5015-468F-A438-43877AA9BEC6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ดวงอาทิตย์โคจรรอบโลก</a:t>
              </a:r>
            </a:p>
          </p:txBody>
        </p:sp>
        <p:sp>
          <p:nvSpPr>
            <p:cNvPr id="41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6E418ED7-1249-4F59-BEBE-7AC7DD46A1D5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42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B523C48E-BB14-4402-8684-607E121953DD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43" name="Text Placeholder 2">
              <a:extLst>
                <a:ext uri="{FF2B5EF4-FFF2-40B4-BE49-F238E27FC236}">
                  <a16:creationId xmlns="" xmlns:a16="http://schemas.microsoft.com/office/drawing/2014/main" id="{DBFA9731-B727-4181-BB36-8E5D79D99F7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การหมุนรอบตัวเองของโลก</a:t>
              </a:r>
            </a:p>
          </p:txBody>
        </p:sp>
        <p:sp>
          <p:nvSpPr>
            <p:cNvPr id="44" name="Text Placeholder 2">
              <a:extLst>
                <a:ext uri="{FF2B5EF4-FFF2-40B4-BE49-F238E27FC236}">
                  <a16:creationId xmlns="" xmlns:a16="http://schemas.microsoft.com/office/drawing/2014/main" id="{458C64C1-11DC-4E9A-88B3-A22E8F2040A5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การหมุนรอบตัวเองของดวงจันทร์</a:t>
              </a:r>
            </a:p>
          </p:txBody>
        </p:sp>
        <p:sp>
          <p:nvSpPr>
            <p:cNvPr id="45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35C02696-6339-49AC-B7D9-458BBF71B954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0423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5055390C-DA38-41AB-A37C-7723E2670617}"/>
              </a:ext>
            </a:extLst>
          </p:cNvPr>
          <p:cNvSpPr/>
          <p:nvPr/>
        </p:nvSpPr>
        <p:spPr>
          <a:xfrm>
            <a:off x="1010626" y="3409635"/>
            <a:ext cx="347083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๔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50800" y="878935"/>
            <a:ext cx="4528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๔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ทำไมคนบนโลกถึงมองเห็นดวงจันทร์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6C897362-C13A-4585-B182-D7923FA44573}"/>
              </a:ext>
            </a:extLst>
          </p:cNvPr>
          <p:cNvGrpSpPr/>
          <p:nvPr/>
        </p:nvGrpSpPr>
        <p:grpSpPr>
          <a:xfrm>
            <a:off x="1412747" y="4214356"/>
            <a:ext cx="7133714" cy="1532334"/>
            <a:chOff x="1386906" y="4438274"/>
            <a:chExt cx="7133714" cy="1532334"/>
          </a:xfrm>
        </p:grpSpPr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FF5295C-B330-4B16-9EC4-F65CAB25642D}"/>
                </a:ext>
              </a:extLst>
            </p:cNvPr>
            <p:cNvSpPr txBox="1"/>
            <p:nvPr/>
          </p:nvSpPr>
          <p:spPr>
            <a:xfrm>
              <a:off x="1386906" y="4438274"/>
              <a:ext cx="7133714" cy="1532334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การที่คนบนโลกมองเห็น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ดวงจันทร์ เพราะดวงจันทร์ได้รับแสงสะท้อน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จากดวงอาทิตย์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36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519D4609-7081-467D-BB21-E4312B783E35}"/>
                </a:ext>
              </a:extLst>
            </p:cNvPr>
            <p:cNvSpPr/>
            <p:nvPr/>
          </p:nvSpPr>
          <p:spPr>
            <a:xfrm>
              <a:off x="2103356" y="4582811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57D68C1-E117-48BA-81C3-972D2D2F31B3}"/>
              </a:ext>
            </a:extLst>
          </p:cNvPr>
          <p:cNvGrpSpPr/>
          <p:nvPr/>
        </p:nvGrpSpPr>
        <p:grpSpPr>
          <a:xfrm>
            <a:off x="1010626" y="1786015"/>
            <a:ext cx="6693195" cy="2086316"/>
            <a:chOff x="1121863" y="2174218"/>
            <a:chExt cx="6693195" cy="2086316"/>
          </a:xfrm>
        </p:grpSpPr>
        <p:sp>
          <p:nvSpPr>
            <p:cNvPr id="14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5F688CC2-89C7-4EDB-B698-48209F296591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2EC4BEE0-7D1D-4702-83B4-7C5D8CF23963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6291072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เพราะโลกโคจรรอบดวงจันทร์</a:t>
              </a:r>
            </a:p>
          </p:txBody>
        </p:sp>
        <p:sp>
          <p:nvSpPr>
            <p:cNvPr id="16" name="Text Placeholder 2">
              <a:extLst>
                <a:ext uri="{FF2B5EF4-FFF2-40B4-BE49-F238E27FC236}">
                  <a16:creationId xmlns="" xmlns:a16="http://schemas.microsoft.com/office/drawing/2014/main" id="{25195C93-AD6A-4E3D-BE14-1BA82BFDAB6F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6291072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เพราะดวงจันทร์มีแสงสว่างในตัวเอง</a:t>
              </a:r>
            </a:p>
          </p:txBody>
        </p:sp>
        <p:sp>
          <p:nvSpPr>
            <p:cNvPr id="17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86AE9A1F-FBE7-4128-AB88-D484A55F8B85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8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5D7679CA-DBE7-4E35-8EE0-28BD8021A6A7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9" name="Text Placeholder 2">
              <a:extLst>
                <a:ext uri="{FF2B5EF4-FFF2-40B4-BE49-F238E27FC236}">
                  <a16:creationId xmlns="" xmlns:a16="http://schemas.microsoft.com/office/drawing/2014/main" id="{91C5E432-629A-4960-B238-29030677C72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6291072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เพราะดวงจันทร์ได้รับแสงสะท้อนจากโลก</a:t>
              </a:r>
            </a:p>
          </p:txBody>
        </p:sp>
        <p:sp>
          <p:nvSpPr>
            <p:cNvPr id="20" name="Text Placeholder 2">
              <a:extLst>
                <a:ext uri="{FF2B5EF4-FFF2-40B4-BE49-F238E27FC236}">
                  <a16:creationId xmlns="" xmlns:a16="http://schemas.microsoft.com/office/drawing/2014/main" id="{86B2A6B5-0CFF-4FB4-ADDD-4C57DB8E64C0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6291072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เพราะดวงจันทร์ได้รับแสงสะท้อนจากดวงอาทิตย์</a:t>
              </a:r>
            </a:p>
          </p:txBody>
        </p:sp>
        <p:sp>
          <p:nvSpPr>
            <p:cNvPr id="21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3B3E5E3A-6ABE-4E44-B9D1-DEDA21176048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1668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B8130765-6915-432F-979B-A09FB33BC23C}"/>
              </a:ext>
            </a:extLst>
          </p:cNvPr>
          <p:cNvSpPr/>
          <p:nvPr/>
        </p:nvSpPr>
        <p:spPr>
          <a:xfrm>
            <a:off x="953384" y="5352516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prstClr val="black"/>
                </a:solidFill>
                <a:latin typeface="TH Sarabun New"/>
                <a:cs typeface="TH Sarabun New"/>
              </a:rPr>
              <a:t>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43A8770-07F2-496F-9070-4254927CA9EF}"/>
              </a:ext>
            </a:extLst>
          </p:cNvPr>
          <p:cNvSpPr/>
          <p:nvPr/>
        </p:nvSpPr>
        <p:spPr>
          <a:xfrm>
            <a:off x="6165130" y="5695022"/>
            <a:ext cx="707010" cy="3852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713870" y="3142842"/>
            <a:ext cx="6609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ถ้าสังเกตเห็นดวงจันทร์ขึ้นทางหลังบ้าน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344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	เด็กหญิง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จะเห็นดวงจันทร์ตกทางฝั่งใด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953384" y="4253553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วัด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บ้าน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โรงเรียน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สวนสาธารณะ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1916AFA9-77EC-4C20-A10C-3FE7C91BE1B0}"/>
              </a:ext>
            </a:extLst>
          </p:cNvPr>
          <p:cNvGrpSpPr/>
          <p:nvPr/>
        </p:nvGrpSpPr>
        <p:grpSpPr>
          <a:xfrm>
            <a:off x="3510264" y="4330808"/>
            <a:ext cx="7133714" cy="2009061"/>
            <a:chOff x="1386906" y="4438274"/>
            <a:chExt cx="7133714" cy="2009061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1783035A-1400-4A76-ADD6-F336AEDE53E3}"/>
                </a:ext>
              </a:extLst>
            </p:cNvPr>
            <p:cNvSpPr txBox="1"/>
            <p:nvPr/>
          </p:nvSpPr>
          <p:spPr>
            <a:xfrm>
              <a:off x="1386906" y="4438274"/>
              <a:ext cx="7133714" cy="200906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เราจะ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เห็นดวงจันทร์ปรากฏขึ้นจาก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ขอบฟ้าทางฝั่งตะวันออก (บ้าน)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และตกทางฝั่งตะวันตก (โรงเรียน)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91B92FC2-F5D4-49FA-B6BA-42971B2B3948}"/>
                </a:ext>
              </a:extLst>
            </p:cNvPr>
            <p:cNvSpPr/>
            <p:nvPr/>
          </p:nvSpPr>
          <p:spPr>
            <a:xfrm>
              <a:off x="2159628" y="4582811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CC61821-C130-41A8-B595-BAF5AB42E49E}"/>
              </a:ext>
            </a:extLst>
          </p:cNvPr>
          <p:cNvSpPr txBox="1"/>
          <p:nvPr/>
        </p:nvSpPr>
        <p:spPr>
          <a:xfrm>
            <a:off x="499100" y="31461"/>
            <a:ext cx="4625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สังเกตภาพ ใช้ตอบคำถามข้อ ๕-๖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5ABA4EC-94CA-4E0A-A81C-668F07203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61" t="16810" r="15646" b="6634"/>
          <a:stretch/>
        </p:blipFill>
        <p:spPr>
          <a:xfrm>
            <a:off x="2397576" y="518131"/>
            <a:ext cx="4348847" cy="255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77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2B778225-C2DD-440E-AE23-4BB17FA7DF84}"/>
              </a:ext>
            </a:extLst>
          </p:cNvPr>
          <p:cNvSpPr/>
          <p:nvPr/>
        </p:nvSpPr>
        <p:spPr>
          <a:xfrm>
            <a:off x="316493" y="5678522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๔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160850" y="2515424"/>
            <a:ext cx="6333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๖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เส้นทางการขึ้นและตกของดวงจันทร์เป็นไปตามข้อใด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50EC0D1-5612-42ED-9E5B-B17E5A817284}"/>
              </a:ext>
            </a:extLst>
          </p:cNvPr>
          <p:cNvGrpSpPr/>
          <p:nvPr/>
        </p:nvGrpSpPr>
        <p:grpSpPr>
          <a:xfrm>
            <a:off x="659350" y="3091487"/>
            <a:ext cx="5243149" cy="2918506"/>
            <a:chOff x="1533208" y="1179333"/>
            <a:chExt cx="5830977" cy="324571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4B8D961A-0C16-4097-A7DA-30AF1A6B5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20626" t="28084" r="16767" b="8781"/>
            <a:stretch/>
          </p:blipFill>
          <p:spPr>
            <a:xfrm>
              <a:off x="1533208" y="1179333"/>
              <a:ext cx="5724798" cy="324571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11AF4107-DB8F-43E0-99EF-70CF0E78C00C}"/>
                </a:ext>
              </a:extLst>
            </p:cNvPr>
            <p:cNvSpPr/>
            <p:nvPr/>
          </p:nvSpPr>
          <p:spPr>
            <a:xfrm>
              <a:off x="5992589" y="2057400"/>
              <a:ext cx="1265417" cy="898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6759EAFC-C247-4118-A36A-C5145F73349F}"/>
                </a:ext>
              </a:extLst>
            </p:cNvPr>
            <p:cNvSpPr/>
            <p:nvPr/>
          </p:nvSpPr>
          <p:spPr>
            <a:xfrm>
              <a:off x="6284826" y="2379482"/>
              <a:ext cx="1079359" cy="898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44E1EDA1-A0A3-4FBD-91BA-F1B87DF1F6F7}"/>
              </a:ext>
            </a:extLst>
          </p:cNvPr>
          <p:cNvGrpSpPr/>
          <p:nvPr/>
        </p:nvGrpSpPr>
        <p:grpSpPr>
          <a:xfrm>
            <a:off x="316493" y="3460117"/>
            <a:ext cx="342857" cy="2558876"/>
            <a:chOff x="1121863" y="2301779"/>
            <a:chExt cx="342857" cy="2558876"/>
          </a:xfrm>
        </p:grpSpPr>
        <p:sp>
          <p:nvSpPr>
            <p:cNvPr id="32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9B50B55F-90BF-4CCC-9A98-B09D60B6E3C6}"/>
                </a:ext>
              </a:extLst>
            </p:cNvPr>
            <p:cNvSpPr/>
            <p:nvPr/>
          </p:nvSpPr>
          <p:spPr>
            <a:xfrm>
              <a:off x="1121864" y="3004203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35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F5F6639C-31B5-4E77-BDC9-BC32BDB32B9B}"/>
                </a:ext>
              </a:extLst>
            </p:cNvPr>
            <p:cNvSpPr/>
            <p:nvPr/>
          </p:nvSpPr>
          <p:spPr>
            <a:xfrm>
              <a:off x="1121864" y="2301779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36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9F179025-A565-4246-9835-DDA2A84BA8F3}"/>
                </a:ext>
              </a:extLst>
            </p:cNvPr>
            <p:cNvSpPr/>
            <p:nvPr/>
          </p:nvSpPr>
          <p:spPr>
            <a:xfrm>
              <a:off x="1121863" y="4518149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39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AFD1CBB5-9A80-4574-B0BC-E75EAB3FCC09}"/>
                </a:ext>
              </a:extLst>
            </p:cNvPr>
            <p:cNvSpPr/>
            <p:nvPr/>
          </p:nvSpPr>
          <p:spPr>
            <a:xfrm>
              <a:off x="1121863" y="379939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605168B-5ED4-4B8D-B1A2-12E1BD6610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61" t="16810" r="15646" b="6634"/>
          <a:stretch/>
        </p:blipFill>
        <p:spPr>
          <a:xfrm>
            <a:off x="2593260" y="20809"/>
            <a:ext cx="4348847" cy="25573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552C062-A073-4DF4-BC93-20294EC069CB}"/>
              </a:ext>
            </a:extLst>
          </p:cNvPr>
          <p:cNvGrpSpPr/>
          <p:nvPr/>
        </p:nvGrpSpPr>
        <p:grpSpPr>
          <a:xfrm>
            <a:off x="5035198" y="3991214"/>
            <a:ext cx="5499857" cy="1973937"/>
            <a:chOff x="5035198" y="3991214"/>
            <a:chExt cx="5499857" cy="197393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EB041FCF-C53B-49B2-AA45-0B55CBB16C78}"/>
                </a:ext>
              </a:extLst>
            </p:cNvPr>
            <p:cNvSpPr/>
            <p:nvPr/>
          </p:nvSpPr>
          <p:spPr>
            <a:xfrm>
              <a:off x="6616202" y="4110133"/>
              <a:ext cx="2337847" cy="1677925"/>
            </a:xfrm>
            <a:prstGeom prst="roundRect">
              <a:avLst>
                <a:gd name="adj" fmla="val 2191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B61114F7-52FB-47BC-A291-48E188270BC7}"/>
                </a:ext>
              </a:extLst>
            </p:cNvPr>
            <p:cNvGrpSpPr/>
            <p:nvPr/>
          </p:nvGrpSpPr>
          <p:grpSpPr>
            <a:xfrm>
              <a:off x="5035198" y="3991214"/>
              <a:ext cx="5499857" cy="1973937"/>
              <a:chOff x="1729762" y="4221847"/>
              <a:chExt cx="5499857" cy="1973937"/>
            </a:xfrm>
          </p:grpSpPr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F2917FA7-C17F-4F32-B738-824EAC25486C}"/>
                  </a:ext>
                </a:extLst>
              </p:cNvPr>
              <p:cNvSpPr txBox="1"/>
              <p:nvPr/>
            </p:nvSpPr>
            <p:spPr>
              <a:xfrm>
                <a:off x="1729762" y="4221847"/>
                <a:ext cx="5499857" cy="1973937"/>
              </a:xfrm>
              <a:prstGeom prst="roundRect">
                <a:avLst>
                  <a:gd name="adj" fmla="val 14353"/>
                </a:avLst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     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เหตุผล ดวงจันทร์มีเส้นทาง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การขึ้นและตกจากฝั่งตะวันออกไปยัง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ฝั่งตะวันตก โดยบ้านอยู่ทางฝั่งตะวันออก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และโรงเรียนอยู่ทางฝั่งตะวันตก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  <p:sp>
            <p:nvSpPr>
              <p:cNvPr id="26" name="แผนผังลำดับงาน: ตัวเชื่อมต่อ 4">
                <a:extLst>
                  <a:ext uri="{FF2B5EF4-FFF2-40B4-BE49-F238E27FC236}">
                    <a16:creationId xmlns="" xmlns:a16="http://schemas.microsoft.com/office/drawing/2014/main" id="{C733D91F-FED8-4D28-9B93-45FAD04499B3}"/>
                  </a:ext>
                </a:extLst>
              </p:cNvPr>
              <p:cNvSpPr/>
              <p:nvPr/>
            </p:nvSpPr>
            <p:spPr>
              <a:xfrm>
                <a:off x="2480044" y="4340767"/>
                <a:ext cx="342856" cy="342506"/>
              </a:xfrm>
              <a:prstGeom prst="flowChartConnector">
                <a:avLst/>
              </a:prstGeom>
              <a:noFill/>
              <a:ln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/>
                    <a:ea typeface="+mn-ea"/>
                    <a:cs typeface="TH Sarabun New"/>
                  </a:rPr>
                  <a:t>๔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7040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E8E38448-EC40-492C-BA15-A0F3ABB96F96}"/>
              </a:ext>
            </a:extLst>
          </p:cNvPr>
          <p:cNvSpPr/>
          <p:nvPr/>
        </p:nvSpPr>
        <p:spPr>
          <a:xfrm>
            <a:off x="622822" y="5741997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๔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13813" y="3097001"/>
            <a:ext cx="59795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ถ้าดวงจันทร์โคจรรอบโลกมาอยู่บริเวณตามข้อใด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344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	คนบนโลกจะมองเห็นดวงจันทร์สว่างเต็มดวง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2802226D-E07D-4EB7-9498-597A60CA2329}"/>
              </a:ext>
            </a:extLst>
          </p:cNvPr>
          <p:cNvGrpSpPr/>
          <p:nvPr/>
        </p:nvGrpSpPr>
        <p:grpSpPr>
          <a:xfrm>
            <a:off x="622822" y="4112309"/>
            <a:ext cx="6370188" cy="2086316"/>
            <a:chOff x="1121863" y="2174218"/>
            <a:chExt cx="6370188" cy="2086316"/>
          </a:xfrm>
        </p:grpSpPr>
        <p:sp>
          <p:nvSpPr>
            <p:cNvPr id="15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6A6F55E2-7C45-4E8A-BCA4-4D3443C38E42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7" name="Text Placeholder 2">
              <a:extLst>
                <a:ext uri="{FF2B5EF4-FFF2-40B4-BE49-F238E27FC236}">
                  <a16:creationId xmlns="" xmlns:a16="http://schemas.microsoft.com/office/drawing/2014/main" id="{6E2C41F5-D2C6-43B4-AD8B-F17BE25A2945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บริเวณ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A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0" name="Text Placeholder 2">
              <a:extLst>
                <a:ext uri="{FF2B5EF4-FFF2-40B4-BE49-F238E27FC236}">
                  <a16:creationId xmlns="" xmlns:a16="http://schemas.microsoft.com/office/drawing/2014/main" id="{A3D8AF87-50A4-41C3-8911-D800E83E42BF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บริเวณ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B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1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47FFEE24-9DB9-493A-B999-7075EB6D42D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2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4BEBE7BC-C6D3-4251-8AF7-5841C0FE9B8D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3" name="Text Placeholder 2">
              <a:extLst>
                <a:ext uri="{FF2B5EF4-FFF2-40B4-BE49-F238E27FC236}">
                  <a16:creationId xmlns="" xmlns:a16="http://schemas.microsoft.com/office/drawing/2014/main" id="{A405EDA6-AF65-4800-819B-280E167430B2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บริเวณ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C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4" name="Text Placeholder 2">
              <a:extLst>
                <a:ext uri="{FF2B5EF4-FFF2-40B4-BE49-F238E27FC236}">
                  <a16:creationId xmlns="" xmlns:a16="http://schemas.microsoft.com/office/drawing/2014/main" id="{93BC8F70-29C1-4A72-B91E-EC9511B6064C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บริเวณ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D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7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43EE665B-472E-44B0-A278-321F1B96B04C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A744B588-1184-4CC8-82E9-BC9661234805}"/>
              </a:ext>
            </a:extLst>
          </p:cNvPr>
          <p:cNvGrpSpPr/>
          <p:nvPr/>
        </p:nvGrpSpPr>
        <p:grpSpPr>
          <a:xfrm>
            <a:off x="2604760" y="4711634"/>
            <a:ext cx="5427840" cy="1505545"/>
            <a:chOff x="1729762" y="4221847"/>
            <a:chExt cx="5427840" cy="1505545"/>
          </a:xfrm>
        </p:grpSpPr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6E09C01F-862B-49C1-BB93-11DBF00994CE}"/>
                </a:ext>
              </a:extLst>
            </p:cNvPr>
            <p:cNvSpPr txBox="1"/>
            <p:nvPr/>
          </p:nvSpPr>
          <p:spPr>
            <a:xfrm>
              <a:off x="1729762" y="4221847"/>
              <a:ext cx="5427840" cy="1505545"/>
            </a:xfrm>
            <a:prstGeom prst="roundRect">
              <a:avLst>
                <a:gd name="adj" fmla="val 14353"/>
              </a:avLst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ดวงจันทร์โคจรมาอยู่ด้านตรงข้ามกับดวงอาทิตย์ ดวงจันทร์หันด้านที่ได้รับแสงอาทิตย์เข้าหาโลก ทำให้เรามองเห็นดวงจันทร์สว่างเต็มดวง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31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767174CA-79F4-42BB-B1F0-19EBCB041C05}"/>
                </a:ext>
              </a:extLst>
            </p:cNvPr>
            <p:cNvSpPr/>
            <p:nvPr/>
          </p:nvSpPr>
          <p:spPr>
            <a:xfrm>
              <a:off x="2443172" y="4335265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53916BF-B741-40B9-B89B-395BA5CB3E35}"/>
              </a:ext>
            </a:extLst>
          </p:cNvPr>
          <p:cNvSpPr txBox="1"/>
          <p:nvPr/>
        </p:nvSpPr>
        <p:spPr>
          <a:xfrm>
            <a:off x="356176" y="11336"/>
            <a:ext cx="660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สังเกตภาพ ใช้ตอบคำถามข้อ ๗-๘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9C17A1B-3C0C-4613-8614-DE1159D70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27143" t="30625" r="38801" b="20144"/>
          <a:stretch/>
        </p:blipFill>
        <p:spPr>
          <a:xfrm>
            <a:off x="622822" y="640821"/>
            <a:ext cx="2732095" cy="22204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E4D4BD5-3644-4408-A390-0254F4BE3A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47" b="74870" l="68302" r="93485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65518" t="30625" r="6428" b="20144"/>
          <a:stretch/>
        </p:blipFill>
        <p:spPr>
          <a:xfrm>
            <a:off x="3917744" y="238031"/>
            <a:ext cx="3075264" cy="303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80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สี่เหลี่ยมผืนผ้า: มุมมน 38">
            <a:extLst>
              <a:ext uri="{FF2B5EF4-FFF2-40B4-BE49-F238E27FC236}">
                <a16:creationId xmlns="" xmlns:a16="http://schemas.microsoft.com/office/drawing/2014/main" id="{63887DF8-2611-499D-8091-3F5E2BCEE8BD}"/>
              </a:ext>
            </a:extLst>
          </p:cNvPr>
          <p:cNvSpPr/>
          <p:nvPr/>
        </p:nvSpPr>
        <p:spPr>
          <a:xfrm>
            <a:off x="1001327" y="1295602"/>
            <a:ext cx="7141348" cy="4320398"/>
          </a:xfrm>
          <a:prstGeom prst="roundRect">
            <a:avLst>
              <a:gd name="adj" fmla="val 25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bIns="274320"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spc="1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ในหนึ่งวันเราใช้ช่วงเวลากลางวันในการไปโรงเรียน ท่องเที่ยว </a:t>
            </a:r>
            <a:endParaRPr lang="en-US" sz="2800" spc="1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spc="1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ทำกิจกรรมต่าง ๆ และพักผ่อนเข้านอนอยู่บ้านในช่วงเวลากลางคืน </a:t>
            </a:r>
            <a:endParaRPr lang="en-US" sz="2800" spc="1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spc="7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ทั้งนี้เพราะกลางวันกับกลางคืนมีความแตกต่างกัน โดยเฉพาะอย่างยิ่ง </a:t>
            </a:r>
            <a:endParaRPr lang="en-US" sz="2800" spc="7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ความสว่าง และสิ่งที่ปรากฏบนท้องฟ้าในเวลากลางวันจะเห็นดวงอาทิตย์ ชัดเจน เพราะมีขนาดใหญ่ มีความสว่างมาก ในขณะเดียวกันเวลากลางคืน </a:t>
            </a:r>
            <a:r>
              <a:rPr lang="th-TH" sz="2800" spc="1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จะพบดวงจันทร์ และดาวต่าง ๆ บนท้องฟ้า แต่เคยสังเกตหรือไม่ว่า </a:t>
            </a:r>
            <a:endParaRPr lang="en-US" sz="2800" spc="1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ดวงจันทร์เริ่มปรากฏขึ้นที่บริเวณใดของท้องฟ้า และในช่วงเวลากลางคืนนั้น ดวงจันทร์คงอยู่กับที่หรือมีการเคลื่อนที่ไปในทิศทางใด รวมทั้งในแต่ละคืน ลักษณะของดวงจันทร์เหมือนหรือแตกต่างกันอย่างไร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5F380D6-8214-416E-9B98-631CDBCF8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6" name="Oval 21">
            <a:extLst>
              <a:ext uri="{FF2B5EF4-FFF2-40B4-BE49-F238E27FC236}">
                <a16:creationId xmlns="" xmlns:a16="http://schemas.microsoft.com/office/drawing/2014/main" id="{E99B9F19-A2A9-47F0-B346-4F1F21F829CF}"/>
              </a:ext>
            </a:extLst>
          </p:cNvPr>
          <p:cNvSpPr/>
          <p:nvPr/>
        </p:nvSpPr>
        <p:spPr>
          <a:xfrm>
            <a:off x="357898" y="898829"/>
            <a:ext cx="736979" cy="7096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๑.</a:t>
            </a:r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="" xmlns:a16="http://schemas.microsoft.com/office/drawing/2014/main" id="{7B525FDE-5A26-4DC1-B2F7-E128A962115C}"/>
              </a:ext>
            </a:extLst>
          </p:cNvPr>
          <p:cNvSpPr/>
          <p:nvPr/>
        </p:nvSpPr>
        <p:spPr>
          <a:xfrm>
            <a:off x="238835" y="129356"/>
            <a:ext cx="5090615" cy="668739"/>
          </a:xfrm>
          <a:prstGeom prst="roundRect">
            <a:avLst/>
          </a:prstGeom>
          <a:solidFill>
            <a:schemeClr val="accent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การขึ้นและตกของดวงจันทร์</a:t>
            </a:r>
            <a:endParaRPr lang="en-US" sz="3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Rectangle: Rounded Corners 20">
            <a:extLst>
              <a:ext uri="{FF2B5EF4-FFF2-40B4-BE49-F238E27FC236}">
                <a16:creationId xmlns="" xmlns:a16="http://schemas.microsoft.com/office/drawing/2014/main" id="{1EFA3320-1EB4-4D7B-B673-5D162494AC9A}"/>
              </a:ext>
            </a:extLst>
          </p:cNvPr>
          <p:cNvSpPr/>
          <p:nvPr/>
        </p:nvSpPr>
        <p:spPr>
          <a:xfrm>
            <a:off x="1001326" y="913701"/>
            <a:ext cx="3333074" cy="7096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ทิศการขึ้นและตกของดวงจันทร์</a:t>
            </a:r>
          </a:p>
        </p:txBody>
      </p:sp>
    </p:spTree>
    <p:extLst>
      <p:ext uri="{BB962C8B-B14F-4D97-AF65-F5344CB8AC3E}">
        <p14:creationId xmlns:p14="http://schemas.microsoft.com/office/powerpoint/2010/main" val="82122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6" grpId="0" animBg="1"/>
      <p:bldP spid="8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6689B2C-A1FA-4042-909C-FD570CF14D1F}"/>
              </a:ext>
            </a:extLst>
          </p:cNvPr>
          <p:cNvGrpSpPr/>
          <p:nvPr/>
        </p:nvGrpSpPr>
        <p:grpSpPr>
          <a:xfrm>
            <a:off x="948774" y="1655805"/>
            <a:ext cx="6181075" cy="4561772"/>
            <a:chOff x="948774" y="1655805"/>
            <a:chExt cx="6181075" cy="4561772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F4AB7366-C66C-49CF-B1AB-84FBDA9042BE}"/>
                </a:ext>
              </a:extLst>
            </p:cNvPr>
            <p:cNvGrpSpPr/>
            <p:nvPr/>
          </p:nvGrpSpPr>
          <p:grpSpPr>
            <a:xfrm>
              <a:off x="948774" y="1897802"/>
              <a:ext cx="6181075" cy="4319775"/>
              <a:chOff x="948774" y="1897802"/>
              <a:chExt cx="6181075" cy="4319775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4CB93C3D-120E-445D-B70E-8C47AB285F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27734" b="69141" l="14714" r="36164">
                            <a14:foregroundMark x1="19619" y1="36198" x2="16032" y2="36198"/>
                            <a14:foregroundMark x1="18960" y1="59635" x2="16325" y2="55859"/>
                            <a14:foregroundMark x1="25183" y1="65365" x2="28258" y2="57161"/>
                            <a14:foregroundMark x1="17423" y1="54036" x2="19693" y2="57422"/>
                            <a14:foregroundMark x1="16984" y1="32422" x2="17570" y2="39453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30" t="26890" r="61442" b="29527"/>
              <a:stretch/>
            </p:blipFill>
            <p:spPr>
              <a:xfrm>
                <a:off x="948774" y="3976976"/>
                <a:ext cx="1648512" cy="2240601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78D9C2E6-4A2A-4E84-8079-C634303C736B}"/>
                  </a:ext>
                </a:extLst>
              </p:cNvPr>
              <p:cNvSpPr/>
              <p:nvPr/>
            </p:nvSpPr>
            <p:spPr>
              <a:xfrm>
                <a:off x="6918018" y="1929714"/>
                <a:ext cx="211831" cy="3954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2BFB6D24-0CFA-4198-99DE-38C700546B5F}"/>
                  </a:ext>
                </a:extLst>
              </p:cNvPr>
              <p:cNvSpPr/>
              <p:nvPr/>
            </p:nvSpPr>
            <p:spPr>
              <a:xfrm>
                <a:off x="6884545" y="1897802"/>
                <a:ext cx="211831" cy="3954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EEEC5ED1-3904-4D4C-B01B-C2F416BDFFA1}"/>
                </a:ext>
              </a:extLst>
            </p:cNvPr>
            <p:cNvSpPr/>
            <p:nvPr/>
          </p:nvSpPr>
          <p:spPr>
            <a:xfrm>
              <a:off x="4572000" y="1655805"/>
              <a:ext cx="2557849" cy="395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342345" y="3098898"/>
            <a:ext cx="61430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๘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ถ้าดวงจันทร์โคจรรอบโลกมาอยู่ตำแหน่ง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 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284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คนบนโลกจะมองเห็นดวงจันทร์มีลักษณะตามข้อใด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9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C22E6D23-55AD-4ABC-9D2E-6082A4F9D7DD}"/>
              </a:ext>
            </a:extLst>
          </p:cNvPr>
          <p:cNvSpPr/>
          <p:nvPr/>
        </p:nvSpPr>
        <p:spPr>
          <a:xfrm>
            <a:off x="2428712" y="4160401"/>
            <a:ext cx="452488" cy="452027"/>
          </a:xfrm>
          <a:prstGeom prst="flowChartConnector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C48D87E-B944-4254-8C57-47A7BC8DB1B0}"/>
              </a:ext>
            </a:extLst>
          </p:cNvPr>
          <p:cNvGrpSpPr/>
          <p:nvPr/>
        </p:nvGrpSpPr>
        <p:grpSpPr>
          <a:xfrm>
            <a:off x="4431864" y="4314881"/>
            <a:ext cx="7249886" cy="1774627"/>
            <a:chOff x="4431864" y="4314881"/>
            <a:chExt cx="7249886" cy="177462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12F17D13-074A-4F6C-B8D4-4B2F574A6DCE}"/>
                </a:ext>
              </a:extLst>
            </p:cNvPr>
            <p:cNvSpPr/>
            <p:nvPr/>
          </p:nvSpPr>
          <p:spPr>
            <a:xfrm>
              <a:off x="6759019" y="4363915"/>
              <a:ext cx="1734532" cy="1593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C4AD1E03-AB42-41A4-A8BF-5EB2B30BDDFD}"/>
                </a:ext>
              </a:extLst>
            </p:cNvPr>
            <p:cNvGrpSpPr/>
            <p:nvPr/>
          </p:nvGrpSpPr>
          <p:grpSpPr>
            <a:xfrm>
              <a:off x="4431864" y="4314881"/>
              <a:ext cx="7249886" cy="1774627"/>
              <a:chOff x="947057" y="4614607"/>
              <a:chExt cx="7249886" cy="1774627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72A384B6-6953-4073-B4AC-FFC5A135C164}"/>
                  </a:ext>
                </a:extLst>
              </p:cNvPr>
              <p:cNvGrpSpPr/>
              <p:nvPr/>
            </p:nvGrpSpPr>
            <p:grpSpPr>
              <a:xfrm>
                <a:off x="947057" y="4614607"/>
                <a:ext cx="7249886" cy="1774627"/>
                <a:chOff x="673345" y="4568483"/>
                <a:chExt cx="7249886" cy="1774627"/>
              </a:xfrm>
              <a:noFill/>
            </p:grpSpPr>
            <p:sp>
              <p:nvSpPr>
                <p:cNvPr id="26" name="TextBox 25">
                  <a:extLst>
                    <a:ext uri="{FF2B5EF4-FFF2-40B4-BE49-F238E27FC236}">
                      <a16:creationId xmlns="" xmlns:a16="http://schemas.microsoft.com/office/drawing/2014/main" id="{2DB7E2C3-A61E-4337-AAA5-4A83FEF73429}"/>
                    </a:ext>
                  </a:extLst>
                </p:cNvPr>
                <p:cNvSpPr txBox="1"/>
                <p:nvPr/>
              </p:nvSpPr>
              <p:spPr>
                <a:xfrm>
                  <a:off x="673345" y="4568483"/>
                  <a:ext cx="7249886" cy="1774627"/>
                </a:xfrm>
                <a:prstGeom prst="roundRect">
                  <a:avLst>
                    <a:gd name="adj" fmla="val 8207"/>
                  </a:avLst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thaiDist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33CC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ea typeface="+mn-ea"/>
                      <a:cs typeface="TH Sarabun New" panose="020B0500040200020003" pitchFamily="34" charset="-34"/>
                    </a:rPr>
                    <a:t>เฉลย	</a:t>
                  </a:r>
                  <a:r>
                    <a:rPr kumimoji="0" lang="th-TH" sz="2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33CC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ea typeface="+mn-ea"/>
                      <a:cs typeface="TH Sarabun New" panose="020B0500040200020003" pitchFamily="34" charset="-34"/>
                    </a:rPr>
                    <a:t>เหตุผล ถ้าดวงจันทร์โคจรมาอยู่ใน</a:t>
                  </a:r>
                </a:p>
                <a:p>
                  <a:pPr marL="0" marR="0" lvl="0" indent="0" algn="thaiDist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2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33CC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ea typeface="+mn-ea"/>
                      <a:cs typeface="TH Sarabun New" panose="020B0500040200020003" pitchFamily="34" charset="-34"/>
                    </a:rPr>
                    <a:t>ตำแหน่ง </a:t>
                  </a:r>
                  <a:r>
                    <a:rPr kumimoji="0" lang="en-US" sz="2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33CC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ea typeface="+mn-ea"/>
                      <a:cs typeface="TH Sarabun New" panose="020B0500040200020003" pitchFamily="34" charset="-34"/>
                    </a:rPr>
                    <a:t>     </a:t>
                  </a:r>
                  <a:r>
                    <a:rPr kumimoji="0" lang="th-TH" sz="2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33CC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ea typeface="+mn-ea"/>
                      <a:cs typeface="TH Sarabun New" panose="020B0500040200020003" pitchFamily="34" charset="-34"/>
                    </a:rPr>
                    <a:t>ซึ่งเป็นตำแหน่งมุมฉากระหว่าง</a:t>
                  </a:r>
                </a:p>
                <a:p>
                  <a:pPr marL="0" marR="0" lvl="0" indent="0" algn="thaiDist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2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33CC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ea typeface="+mn-ea"/>
                      <a:cs typeface="TH Sarabun New" panose="020B0500040200020003" pitchFamily="34" charset="-34"/>
                    </a:rPr>
                    <a:t>โลกกับดวงอาทิตย์ ทำให้เรามองเห็นด้านสว่าง</a:t>
                  </a:r>
                </a:p>
                <a:p>
                  <a:pPr marL="0" marR="0" lvl="0" indent="0" algn="thaiDist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2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33CC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ea typeface="+mn-ea"/>
                      <a:cs typeface="TH Sarabun New" panose="020B0500040200020003" pitchFamily="34" charset="-34"/>
                    </a:rPr>
                    <a:t>และด้านมืดของดวงจันทร์มีขนาดเท่ากัน</a:t>
                  </a:r>
                  <a:endPara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27" name="แผนผังลำดับงาน: ตัวเชื่อมต่อ 4">
                  <a:extLst>
                    <a:ext uri="{FF2B5EF4-FFF2-40B4-BE49-F238E27FC236}">
                      <a16:creationId xmlns="" xmlns:a16="http://schemas.microsoft.com/office/drawing/2014/main" id="{D15CCC27-3BB1-4451-B787-8EE1D053A887}"/>
                    </a:ext>
                  </a:extLst>
                </p:cNvPr>
                <p:cNvSpPr/>
                <p:nvPr/>
              </p:nvSpPr>
              <p:spPr>
                <a:xfrm>
                  <a:off x="1333066" y="4617517"/>
                  <a:ext cx="342856" cy="342506"/>
                </a:xfrm>
                <a:prstGeom prst="flowChartConnector">
                  <a:avLst/>
                </a:prstGeom>
                <a:grpFill/>
                <a:ln>
                  <a:solidFill>
                    <a:srgbClr val="FF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9144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33CC"/>
                      </a:solidFill>
                      <a:effectLst/>
                      <a:uLnTx/>
                      <a:uFillTx/>
                      <a:latin typeface="TH Sarabun New"/>
                      <a:ea typeface="+mn-ea"/>
                      <a:cs typeface="TH Sarabun New"/>
                    </a:rPr>
                    <a:t>๒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/>
                    <a:ea typeface="+mn-ea"/>
                    <a:cs typeface="TH Sarabun New"/>
                  </a:endParaRPr>
                </a:p>
              </p:txBody>
            </p:sp>
          </p:grpSp>
          <p:sp>
            <p:nvSpPr>
              <p:cNvPr id="17" name="แผนผังลำดับงาน: ตัวเชื่อมต่อ 4">
                <a:extLst>
                  <a:ext uri="{FF2B5EF4-FFF2-40B4-BE49-F238E27FC236}">
                    <a16:creationId xmlns="" xmlns:a16="http://schemas.microsoft.com/office/drawing/2014/main" id="{7B9BBDDF-E479-4651-B159-8EA8A31D36AA}"/>
                  </a:ext>
                </a:extLst>
              </p:cNvPr>
              <p:cNvSpPr/>
              <p:nvPr/>
            </p:nvSpPr>
            <p:spPr>
              <a:xfrm>
                <a:off x="1854356" y="5055181"/>
                <a:ext cx="342856" cy="342506"/>
              </a:xfrm>
              <a:prstGeom prst="flowChartConnector">
                <a:avLst/>
              </a:prstGeom>
              <a:noFill/>
              <a:ln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/>
                    <a:ea typeface="+mn-ea"/>
                    <a:cs typeface="TH Sarabun New"/>
                  </a:rPr>
                  <a:t>A</a:t>
                </a:r>
              </a:p>
            </p:txBody>
          </p:sp>
        </p:grpSp>
      </p:grp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3FBD295-6AEC-421C-83F4-6679E3CFF684}"/>
              </a:ext>
            </a:extLst>
          </p:cNvPr>
          <p:cNvSpPr/>
          <p:nvPr/>
        </p:nvSpPr>
        <p:spPr>
          <a:xfrm>
            <a:off x="3347922" y="1748037"/>
            <a:ext cx="2557849" cy="395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03D146F-D23F-4084-A431-C92961ED8E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516" b="70313" l="59151" r="82943">
                        <a14:foregroundMark x1="65373" y1="56901" x2="69253" y2="56901"/>
                        <a14:foregroundMark x1="66764" y1="53906" x2="67936" y2="60156"/>
                        <a14:foregroundMark x1="68887" y1="54297" x2="66032" y2="59375"/>
                        <a14:foregroundMark x1="73499" y1="44792" x2="80600" y2="33854"/>
                      </a14:backgroundRemoval>
                    </a14:imgEffect>
                  </a14:imgLayer>
                </a14:imgProps>
              </a:ext>
            </a:extLst>
          </a:blip>
          <a:srcRect l="70723" t="26890" r="17572" b="29527"/>
          <a:stretch/>
        </p:blipFill>
        <p:spPr>
          <a:xfrm>
            <a:off x="2997724" y="3976976"/>
            <a:ext cx="1070280" cy="2240601"/>
          </a:xfrm>
          <a:prstGeom prst="rect">
            <a:avLst/>
          </a:prstGeom>
        </p:spPr>
      </p:pic>
      <p:sp>
        <p:nvSpPr>
          <p:cNvPr id="19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ED49D48D-6972-41E4-94D0-72A5E14AEEAB}"/>
              </a:ext>
            </a:extLst>
          </p:cNvPr>
          <p:cNvSpPr/>
          <p:nvPr/>
        </p:nvSpPr>
        <p:spPr>
          <a:xfrm>
            <a:off x="476322" y="4180860"/>
            <a:ext cx="452488" cy="452027"/>
          </a:xfrm>
          <a:prstGeom prst="flowChartConnector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5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947255E6-F839-41B9-A191-73569085FA99}"/>
              </a:ext>
            </a:extLst>
          </p:cNvPr>
          <p:cNvSpPr/>
          <p:nvPr/>
        </p:nvSpPr>
        <p:spPr>
          <a:xfrm>
            <a:off x="476322" y="5286110"/>
            <a:ext cx="452488" cy="452027"/>
          </a:xfrm>
          <a:prstGeom prst="flowChartConnector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8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AFF2980F-50C8-4B59-81DF-BCD150EB7AD0}"/>
              </a:ext>
            </a:extLst>
          </p:cNvPr>
          <p:cNvSpPr/>
          <p:nvPr/>
        </p:nvSpPr>
        <p:spPr>
          <a:xfrm>
            <a:off x="2478050" y="5310360"/>
            <a:ext cx="452488" cy="452027"/>
          </a:xfrm>
          <a:prstGeom prst="flowChartConnector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๔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D5BB4145-E5DC-427F-880E-1B3626FF72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27143" t="30625" r="38801" b="20144"/>
          <a:stretch/>
        </p:blipFill>
        <p:spPr>
          <a:xfrm>
            <a:off x="948774" y="418593"/>
            <a:ext cx="2732095" cy="22204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9715C5D6-E7B3-4926-AE52-7461D75E64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47" b="74870" l="68302" r="93485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65518" t="30625" r="6428" b="20144"/>
          <a:stretch/>
        </p:blipFill>
        <p:spPr>
          <a:xfrm>
            <a:off x="4243696" y="15803"/>
            <a:ext cx="3075264" cy="3034061"/>
          </a:xfrm>
          <a:prstGeom prst="rect">
            <a:avLst/>
          </a:prstGeom>
        </p:spPr>
      </p:pic>
      <p:sp>
        <p:nvSpPr>
          <p:cNvPr id="31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829D8ED1-E9FF-4171-B4E3-CC5FA66A1526}"/>
              </a:ext>
            </a:extLst>
          </p:cNvPr>
          <p:cNvSpPr/>
          <p:nvPr/>
        </p:nvSpPr>
        <p:spPr>
          <a:xfrm>
            <a:off x="2428712" y="4161808"/>
            <a:ext cx="452488" cy="452027"/>
          </a:xfrm>
          <a:prstGeom prst="flowChartConnector">
            <a:avLst/>
          </a:prstGeom>
          <a:solidFill>
            <a:srgbClr val="FF33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</p:spTree>
    <p:extLst>
      <p:ext uri="{BB962C8B-B14F-4D97-AF65-F5344CB8AC3E}">
        <p14:creationId xmlns:p14="http://schemas.microsoft.com/office/powerpoint/2010/main" val="472353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B000A89-A86B-4A84-91B5-6BAA2E2076A5}"/>
              </a:ext>
            </a:extLst>
          </p:cNvPr>
          <p:cNvGrpSpPr/>
          <p:nvPr/>
        </p:nvGrpSpPr>
        <p:grpSpPr>
          <a:xfrm>
            <a:off x="1263192" y="999982"/>
            <a:ext cx="5926748" cy="2352616"/>
            <a:chOff x="1250666" y="999982"/>
            <a:chExt cx="5926748" cy="2352616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2E175E52-702E-49F1-823C-4B6F57036D43}"/>
                </a:ext>
              </a:extLst>
            </p:cNvPr>
            <p:cNvGrpSpPr/>
            <p:nvPr/>
          </p:nvGrpSpPr>
          <p:grpSpPr>
            <a:xfrm>
              <a:off x="1250666" y="999982"/>
              <a:ext cx="5926748" cy="2352616"/>
              <a:chOff x="1213088" y="999982"/>
              <a:chExt cx="5926748" cy="2352616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ED4B5280-1537-4598-9275-E954A6D808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0785" t="45432" r="17259" b="12417"/>
              <a:stretch/>
            </p:blipFill>
            <p:spPr>
              <a:xfrm>
                <a:off x="1213088" y="1185595"/>
                <a:ext cx="5665168" cy="2167003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6E9B28DF-BD34-4FFF-B521-614723F2A7F0}"/>
                  </a:ext>
                </a:extLst>
              </p:cNvPr>
              <p:cNvSpPr/>
              <p:nvPr/>
            </p:nvSpPr>
            <p:spPr>
              <a:xfrm>
                <a:off x="6588690" y="999982"/>
                <a:ext cx="551146" cy="3027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893F7455-5520-4F1C-84CC-03C9BE9D1E00}"/>
                </a:ext>
              </a:extLst>
            </p:cNvPr>
            <p:cNvSpPr/>
            <p:nvPr/>
          </p:nvSpPr>
          <p:spPr>
            <a:xfrm>
              <a:off x="3056351" y="999982"/>
              <a:ext cx="551146" cy="302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07E0F9D-975A-4999-B665-42832E469832}"/>
              </a:ext>
            </a:extLst>
          </p:cNvPr>
          <p:cNvSpPr/>
          <p:nvPr/>
        </p:nvSpPr>
        <p:spPr>
          <a:xfrm>
            <a:off x="5137608" y="1185595"/>
            <a:ext cx="716437" cy="1764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09315" y="415207"/>
            <a:ext cx="5062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๑๐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ไม่ใช่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ลักษณะรูปร่างของดวงจันทร์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E0E4FC3-CD6C-4315-8A1D-00CB256F3854}"/>
              </a:ext>
            </a:extLst>
          </p:cNvPr>
          <p:cNvGrpSpPr/>
          <p:nvPr/>
        </p:nvGrpSpPr>
        <p:grpSpPr>
          <a:xfrm>
            <a:off x="1065164" y="3831301"/>
            <a:ext cx="7465061" cy="1451967"/>
            <a:chOff x="753292" y="4568483"/>
            <a:chExt cx="7465061" cy="1451967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753292" y="4568483"/>
              <a:ext cx="7465061" cy="1451967"/>
            </a:xfrm>
            <a:prstGeom prst="roundRect">
              <a:avLst>
                <a:gd name="adj" fmla="val 820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ในแต่ละคืนเราจะมองเห็นดวงจันทร์เป็นเสี้ยว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บางคืนเสี้ยวเล็ก บางคืนเสี้ยวใหญ่ บางคืนสว่างเต็มดวง บางคืนมืด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ทั้งดวง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17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96D13C25-3A6F-4806-960C-09865D2DB4D0}"/>
                </a:ext>
              </a:extLst>
            </p:cNvPr>
            <p:cNvSpPr/>
            <p:nvPr/>
          </p:nvSpPr>
          <p:spPr>
            <a:xfrm>
              <a:off x="1443997" y="4678321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b="1" dirty="0">
                  <a:solidFill>
                    <a:srgbClr val="FF33CC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sp>
        <p:nvSpPr>
          <p:cNvPr id="21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CD6AC0A6-5C3F-4A2A-A7B0-1BE5BD8A753A}"/>
              </a:ext>
            </a:extLst>
          </p:cNvPr>
          <p:cNvSpPr/>
          <p:nvPr/>
        </p:nvSpPr>
        <p:spPr>
          <a:xfrm>
            <a:off x="5269581" y="2418939"/>
            <a:ext cx="452489" cy="452027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noProof="0" dirty="0">
                <a:solidFill>
                  <a:prstClr val="black"/>
                </a:solidFill>
                <a:latin typeface="TH Sarabun New"/>
                <a:cs typeface="TH Sarabun New"/>
              </a:rPr>
              <a:t>๔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13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2E42D933-AE3F-4559-A6B8-1EB9FDD6E411}"/>
              </a:ext>
            </a:extLst>
          </p:cNvPr>
          <p:cNvSpPr/>
          <p:nvPr/>
        </p:nvSpPr>
        <p:spPr>
          <a:xfrm>
            <a:off x="810704" y="1302706"/>
            <a:ext cx="452488" cy="452027"/>
          </a:xfrm>
          <a:prstGeom prst="flowChartConnector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14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759C5143-8253-4919-91AB-0A81C4105C0F}"/>
              </a:ext>
            </a:extLst>
          </p:cNvPr>
          <p:cNvSpPr/>
          <p:nvPr/>
        </p:nvSpPr>
        <p:spPr>
          <a:xfrm>
            <a:off x="810704" y="2415739"/>
            <a:ext cx="452488" cy="452027"/>
          </a:xfrm>
          <a:prstGeom prst="flowChartConnector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15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0EAA55DA-AE7D-49F7-89BC-2D253454D5D3}"/>
              </a:ext>
            </a:extLst>
          </p:cNvPr>
          <p:cNvSpPr/>
          <p:nvPr/>
        </p:nvSpPr>
        <p:spPr>
          <a:xfrm>
            <a:off x="5269582" y="2415740"/>
            <a:ext cx="452488" cy="452027"/>
          </a:xfrm>
          <a:prstGeom prst="flowChartConnector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๔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16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274B4697-C008-4C6C-B900-F79FD26CACAA}"/>
              </a:ext>
            </a:extLst>
          </p:cNvPr>
          <p:cNvSpPr/>
          <p:nvPr/>
        </p:nvSpPr>
        <p:spPr>
          <a:xfrm>
            <a:off x="5271952" y="1302707"/>
            <a:ext cx="452488" cy="452027"/>
          </a:xfrm>
          <a:prstGeom prst="flowChartConnector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</p:spTree>
    <p:extLst>
      <p:ext uri="{BB962C8B-B14F-4D97-AF65-F5344CB8AC3E}">
        <p14:creationId xmlns:p14="http://schemas.microsoft.com/office/powerpoint/2010/main" val="1357253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85FB6872-E16F-4FC7-BDD7-1B2B59178D70}"/>
              </a:ext>
            </a:extLst>
          </p:cNvPr>
          <p:cNvSpPr/>
          <p:nvPr/>
        </p:nvSpPr>
        <p:spPr>
          <a:xfrm>
            <a:off x="1106530" y="3361256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๔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387561" y="844404"/>
            <a:ext cx="6030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๑๐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วันแรม </a:t>
            </a: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๑๕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คํ่า ดวงจันทร์จะมีลักษณะตามข้อใด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106093" y="1740732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เป็นเสี้ยว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ครึ่งดวง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สว่างเต็มดวง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มองไม่เห็นดวงจันทร์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6B60388-4793-476A-80AB-03CAD439302E}"/>
              </a:ext>
            </a:extLst>
          </p:cNvPr>
          <p:cNvGrpSpPr/>
          <p:nvPr/>
        </p:nvGrpSpPr>
        <p:grpSpPr>
          <a:xfrm>
            <a:off x="918627" y="4071335"/>
            <a:ext cx="7669191" cy="2009061"/>
            <a:chOff x="3921070" y="4376660"/>
            <a:chExt cx="7518362" cy="2009061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3921070" y="4376660"/>
              <a:ext cx="7518362" cy="2009061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วันแรม ๑๕ คํ่า ดวงจันทร์โคจรอยู่ระหว่างโลกกับดวงอาทิตย์ ดวงจันทร์จะหันแต่ทางด้านมืดให้โลก ดวงจันทร์ปรากฏบนท้องฟ้าในตำแหน่ง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ใกล้กับดวงอาทิตย์ ทำให้เรามองไม่เห็นดวงจันทร์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1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3ABC841B-2254-438A-9A3B-71D9EEBF0BFE}"/>
                </a:ext>
              </a:extLst>
            </p:cNvPr>
            <p:cNvSpPr/>
            <p:nvPr/>
          </p:nvSpPr>
          <p:spPr>
            <a:xfrm>
              <a:off x="4672207" y="4490519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9736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E91144C0-2C6C-4C22-B9A4-59207B2D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AE0A6A59-D0E5-4044-AB9E-E86283108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04" b="92762" l="2174" r="89752">
                        <a14:foregroundMark x1="44099" y1="26440" x2="35093" y2="32644"/>
                        <a14:foregroundMark x1="35093" y1="32644" x2="32298" y2="41064"/>
                        <a14:foregroundMark x1="3727" y1="33826" x2="2795" y2="33678"/>
                        <a14:foregroundMark x1="36957" y1="10340" x2="50932" y2="6204"/>
                        <a14:foregroundMark x1="50932" y1="6204" x2="62112" y2="11817"/>
                        <a14:foregroundMark x1="62112" y1="11817" x2="62112" y2="15066"/>
                        <a14:foregroundMark x1="15839" y1="41359" x2="28571" y2="45643"/>
                        <a14:foregroundMark x1="28571" y1="45643" x2="41304" y2="40768"/>
                        <a14:foregroundMark x1="41304" y1="40768" x2="45342" y2="46972"/>
                        <a14:foregroundMark x1="42236" y1="32939" x2="44410" y2="38996"/>
                        <a14:foregroundMark x1="53106" y1="29247" x2="68634" y2="32939"/>
                        <a14:foregroundMark x1="68634" y1="32939" x2="78261" y2="38996"/>
                        <a14:foregroundMark x1="78261" y1="38996" x2="88820" y2="70162"/>
                        <a14:foregroundMark x1="88820" y1="70162" x2="69876" y2="75480"/>
                        <a14:foregroundMark x1="67702" y1="33530" x2="60870" y2="50074"/>
                        <a14:foregroundMark x1="60870" y1="50074" x2="67702" y2="64993"/>
                        <a14:foregroundMark x1="64907" y1="48892" x2="56832" y2="35894"/>
                        <a14:foregroundMark x1="43789" y1="41211" x2="47826" y2="48597"/>
                        <a14:foregroundMark x1="47826" y1="48597" x2="43789" y2="58050"/>
                        <a14:foregroundMark x1="57764" y1="83309" x2="50932" y2="90547"/>
                        <a14:foregroundMark x1="50932" y1="90547" x2="66460" y2="92762"/>
                        <a14:foregroundMark x1="66460" y1="92762" x2="70497" y2="89365"/>
                        <a14:foregroundMark x1="45342" y1="56278" x2="43478" y2="63220"/>
                        <a14:backgroundMark x1="22050" y1="3693" x2="16770" y2="148"/>
                        <a14:backgroundMark x1="16770" y1="148" x2="16770" y2="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6800" y="3884892"/>
            <a:ext cx="1460261" cy="3042180"/>
          </a:xfrm>
          <a:prstGeom prst="rect">
            <a:avLst/>
          </a:prstGeom>
        </p:spPr>
      </p:pic>
      <p:sp>
        <p:nvSpPr>
          <p:cNvPr id="6" name="คำบรรยายภาพ: สี่เหลี่ยมมุมมน 5">
            <a:extLst>
              <a:ext uri="{FF2B5EF4-FFF2-40B4-BE49-F238E27FC236}">
                <a16:creationId xmlns="" xmlns:a16="http://schemas.microsoft.com/office/drawing/2014/main" id="{FDC570CE-CB1E-4CBF-92F7-972552A6C282}"/>
              </a:ext>
            </a:extLst>
          </p:cNvPr>
          <p:cNvSpPr/>
          <p:nvPr/>
        </p:nvSpPr>
        <p:spPr>
          <a:xfrm>
            <a:off x="750139" y="4368726"/>
            <a:ext cx="5269061" cy="1052874"/>
          </a:xfrm>
          <a:prstGeom prst="wedgeRoundRectCallout">
            <a:avLst>
              <a:gd name="adj1" fmla="val 71040"/>
              <a:gd name="adj2" fmla="val -39772"/>
              <a:gd name="adj3" fmla="val 16667"/>
            </a:avLst>
          </a:prstGeom>
          <a:solidFill>
            <a:srgbClr val="F7E7A3"/>
          </a:solidFill>
          <a:ln w="28575">
            <a:solidFill>
              <a:srgbClr val="FF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บนท้องฟ้าเวลากลางคืนเรามองเห็นดวงจันทร์ นักเรียนทราบหรือไม่ว่า ดวงจันทร์ขึ้นและตกทางทิศใด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379D4191-9FDE-4C05-8B86-A7BAE7CC6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84" y="298097"/>
            <a:ext cx="4028343" cy="2713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27DAB69C-704A-41B3-9C89-09D181982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774" y="298097"/>
            <a:ext cx="4143157" cy="2675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1">
            <a:extLst>
              <a:ext uri="{FF2B5EF4-FFF2-40B4-BE49-F238E27FC236}">
                <a16:creationId xmlns="" xmlns:a16="http://schemas.microsoft.com/office/drawing/2014/main" id="{03BBA11D-A224-4AE6-97DD-67BB02D0D74F}"/>
              </a:ext>
            </a:extLst>
          </p:cNvPr>
          <p:cNvSpPr txBox="1"/>
          <p:nvPr/>
        </p:nvSpPr>
        <p:spPr>
          <a:xfrm>
            <a:off x="5675732" y="3271295"/>
            <a:ext cx="2515735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กิจกรรมในเวลากลางคืน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="" xmlns:a16="http://schemas.microsoft.com/office/drawing/2014/main" id="{42A1D0DD-614B-435C-ACB8-D8E7758B8191}"/>
              </a:ext>
            </a:extLst>
          </p:cNvPr>
          <p:cNvSpPr txBox="1"/>
          <p:nvPr/>
        </p:nvSpPr>
        <p:spPr>
          <a:xfrm>
            <a:off x="1075587" y="3292600"/>
            <a:ext cx="2520303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กิจกรรมในเวลากลางวัน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70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1946D1C-5D73-4C06-8537-B88A7777DBE1}"/>
              </a:ext>
            </a:extLst>
          </p:cNvPr>
          <p:cNvGrpSpPr/>
          <p:nvPr/>
        </p:nvGrpSpPr>
        <p:grpSpPr>
          <a:xfrm>
            <a:off x="3304007" y="2074822"/>
            <a:ext cx="5102592" cy="4882004"/>
            <a:chOff x="3304007" y="2074822"/>
            <a:chExt cx="5102592" cy="4882004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299502D5-A2D7-4F6C-BD30-ED0488DB6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4007" y="2074822"/>
              <a:ext cx="5102592" cy="4285964"/>
            </a:xfrm>
            <a:prstGeom prst="rect">
              <a:avLst/>
            </a:prstGeom>
            <a:ln w="38100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A4CD867C-B3EB-4CB2-AFBE-5475E0B2C7A2}"/>
                </a:ext>
              </a:extLst>
            </p:cNvPr>
            <p:cNvSpPr txBox="1"/>
            <p:nvPr/>
          </p:nvSpPr>
          <p:spPr>
            <a:xfrm>
              <a:off x="5453908" y="6372051"/>
              <a:ext cx="4619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ใต้</a:t>
              </a:r>
              <a:endPara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A7588824-2AE2-4616-80A1-AF03C2C269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3705" y="6248400"/>
              <a:ext cx="126424" cy="1862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วงรี 4">
            <a:extLst>
              <a:ext uri="{FF2B5EF4-FFF2-40B4-BE49-F238E27FC236}">
                <a16:creationId xmlns="" xmlns:a16="http://schemas.microsoft.com/office/drawing/2014/main" id="{B4F97CC3-12AF-4479-ACDD-A65D5917EF7B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600B0EC-0D73-4873-94E3-BB3A2BB7E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วงรี 4">
            <a:extLst>
              <a:ext uri="{FF2B5EF4-FFF2-40B4-BE49-F238E27FC236}">
                <a16:creationId xmlns="" xmlns:a16="http://schemas.microsoft.com/office/drawing/2014/main" id="{AA2926DC-57FF-4E8A-A703-0A7959A7BA6A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2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9" name="Picture 21">
            <a:extLst>
              <a:ext uri="{FF2B5EF4-FFF2-40B4-BE49-F238E27FC236}">
                <a16:creationId xmlns="" xmlns:a16="http://schemas.microsoft.com/office/drawing/2014/main" id="{63D3F12E-BF13-4F9A-84AA-F642D4F6F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5714" y="681634"/>
            <a:ext cx="3427155" cy="3536170"/>
          </a:xfrm>
          <a:prstGeom prst="rect">
            <a:avLst/>
          </a:prstGeom>
        </p:spPr>
      </p:pic>
      <p:sp>
        <p:nvSpPr>
          <p:cNvPr id="21" name="คำบรรยายภาพ: สี่เหลี่ยมมุมมน 20">
            <a:extLst>
              <a:ext uri="{FF2B5EF4-FFF2-40B4-BE49-F238E27FC236}">
                <a16:creationId xmlns="" xmlns:a16="http://schemas.microsoft.com/office/drawing/2014/main" id="{C2CFC9FA-4AE2-4F0E-8F7F-9D867FBEDC82}"/>
              </a:ext>
            </a:extLst>
          </p:cNvPr>
          <p:cNvSpPr/>
          <p:nvPr/>
        </p:nvSpPr>
        <p:spPr>
          <a:xfrm>
            <a:off x="3021441" y="434046"/>
            <a:ext cx="5624209" cy="1514773"/>
          </a:xfrm>
          <a:prstGeom prst="wedgeRoundRectCallout">
            <a:avLst>
              <a:gd name="adj1" fmla="val -72303"/>
              <a:gd name="adj2" fmla="val 49258"/>
              <a:gd name="adj3" fmla="val 16667"/>
            </a:avLst>
          </a:prstGeom>
          <a:solidFill>
            <a:srgbClr val="F7E7A3"/>
          </a:solidFill>
          <a:ln w="28575">
            <a:solidFill>
              <a:srgbClr val="FF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เราจะเห็นดวงจันทร์ปรากฏขึ้นจากขอบฟ้าทางด้าน</a:t>
            </a:r>
            <a:r>
              <a:rPr lang="th-TH" sz="2800" spc="1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ทิศตะวันออกและตกทางด้านทิศตะวันตก เหมือนกับ</a:t>
            </a:r>
            <a:endParaRPr lang="en-US" sz="2800" spc="1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การขึ้นและตกของดวงอาทิตย์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2" name="กลุ่ม 11">
            <a:extLst>
              <a:ext uri="{FF2B5EF4-FFF2-40B4-BE49-F238E27FC236}">
                <a16:creationId xmlns="" xmlns:a16="http://schemas.microsoft.com/office/drawing/2014/main" id="{14F2D466-F2F8-45C3-8C1F-6F9137294F2D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4" name="สี่เหลี่ยมผืนผ้า 12">
              <a:extLst>
                <a:ext uri="{FF2B5EF4-FFF2-40B4-BE49-F238E27FC236}">
                  <a16:creationId xmlns="" xmlns:a16="http://schemas.microsoft.com/office/drawing/2014/main" id="{9A515EF5-F86F-400C-B541-114C49EE76B6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0" name="รูปภาพ 13">
              <a:extLst>
                <a:ext uri="{FF2B5EF4-FFF2-40B4-BE49-F238E27FC236}">
                  <a16:creationId xmlns="" xmlns:a16="http://schemas.microsoft.com/office/drawing/2014/main" id="{01655FE7-CFC1-46F3-9CF3-5F00455E5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3" name="วงรี 14">
              <a:extLst>
                <a:ext uri="{FF2B5EF4-FFF2-40B4-BE49-F238E27FC236}">
                  <a16:creationId xmlns="" xmlns:a16="http://schemas.microsoft.com/office/drawing/2014/main" id="{2AF4801A-8521-4540-9D9C-48053F37531B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562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79E3AB5C-1A35-4D15-817B-FB16B4225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1"/>
          <a:stretch/>
        </p:blipFill>
        <p:spPr>
          <a:xfrm>
            <a:off x="0" y="2676896"/>
            <a:ext cx="9144000" cy="4263904"/>
          </a:xfrm>
          <a:prstGeom prst="rect">
            <a:avLst/>
          </a:prstGeom>
        </p:spPr>
      </p:pic>
      <p:sp>
        <p:nvSpPr>
          <p:cNvPr id="17" name="วงรี 4">
            <a:extLst>
              <a:ext uri="{FF2B5EF4-FFF2-40B4-BE49-F238E27FC236}">
                <a16:creationId xmlns="" xmlns:a16="http://schemas.microsoft.com/office/drawing/2014/main" id="{DD6063EA-78EA-46BC-9A09-4997D13D3486}"/>
              </a:ext>
            </a:extLst>
          </p:cNvPr>
          <p:cNvSpPr/>
          <p:nvPr/>
        </p:nvSpPr>
        <p:spPr>
          <a:xfrm>
            <a:off x="8426898" y="6133329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สี่เหลี่ยมผืนผ้า: มุมมน 38">
            <a:extLst>
              <a:ext uri="{FF2B5EF4-FFF2-40B4-BE49-F238E27FC236}">
                <a16:creationId xmlns="" xmlns:a16="http://schemas.microsoft.com/office/drawing/2014/main" id="{63887DF8-2611-499D-8091-3F5E2BCEE8BD}"/>
              </a:ext>
            </a:extLst>
          </p:cNvPr>
          <p:cNvSpPr/>
          <p:nvPr/>
        </p:nvSpPr>
        <p:spPr>
          <a:xfrm>
            <a:off x="960722" y="709905"/>
            <a:ext cx="6681073" cy="1857998"/>
          </a:xfrm>
          <a:prstGeom prst="roundRect">
            <a:avLst>
              <a:gd name="adj" fmla="val 25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bIns="274320"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นักเรียนได้สังเกตทิศการขึ้นและตกของดวงจันทร์มาแล้ว นักเรียน สงสัยหรือไม่ว่า เพราะเหตุใดเราจึงเห็นดวงจันทร์ขึ้นทางทิศตะวันออก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และตกทางทิศตะวันตก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5F380D6-8214-416E-9B98-631CDBCF8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6" name="Oval 21">
            <a:extLst>
              <a:ext uri="{FF2B5EF4-FFF2-40B4-BE49-F238E27FC236}">
                <a16:creationId xmlns="" xmlns:a16="http://schemas.microsoft.com/office/drawing/2014/main" id="{E99B9F19-A2A9-47F0-B346-4F1F21F829CF}"/>
              </a:ext>
            </a:extLst>
          </p:cNvPr>
          <p:cNvSpPr/>
          <p:nvPr/>
        </p:nvSpPr>
        <p:spPr>
          <a:xfrm>
            <a:off x="247005" y="330029"/>
            <a:ext cx="736979" cy="7096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๒.</a:t>
            </a:r>
          </a:p>
        </p:txBody>
      </p:sp>
      <p:sp>
        <p:nvSpPr>
          <p:cNvPr id="35" name="Rectangle: Rounded Corners 20">
            <a:extLst>
              <a:ext uri="{FF2B5EF4-FFF2-40B4-BE49-F238E27FC236}">
                <a16:creationId xmlns="" xmlns:a16="http://schemas.microsoft.com/office/drawing/2014/main" id="{1EFA3320-1EB4-4D7B-B673-5D162494AC9A}"/>
              </a:ext>
            </a:extLst>
          </p:cNvPr>
          <p:cNvSpPr/>
          <p:nvPr/>
        </p:nvSpPr>
        <p:spPr>
          <a:xfrm>
            <a:off x="890433" y="344901"/>
            <a:ext cx="5658674" cy="7096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สาเหตุการเกิดปรากฏการณ์การขึ้นและตกของดวงจันทร์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="" xmlns:a16="http://schemas.microsoft.com/office/drawing/2014/main" id="{87D5ECC2-235F-4156-B546-0712FEDA790E}"/>
              </a:ext>
            </a:extLst>
          </p:cNvPr>
          <p:cNvSpPr txBox="1"/>
          <p:nvPr/>
        </p:nvSpPr>
        <p:spPr>
          <a:xfrm>
            <a:off x="4644855" y="6220439"/>
            <a:ext cx="2216745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ดวงจันทร์บนท้องฟ้า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3" name="กลุ่ม 11">
            <a:extLst>
              <a:ext uri="{FF2B5EF4-FFF2-40B4-BE49-F238E27FC236}">
                <a16:creationId xmlns="" xmlns:a16="http://schemas.microsoft.com/office/drawing/2014/main" id="{A2019090-8542-43F2-B2D9-05FBDFE16E54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9" name="สี่เหลี่ยมผืนผ้า 12">
              <a:extLst>
                <a:ext uri="{FF2B5EF4-FFF2-40B4-BE49-F238E27FC236}">
                  <a16:creationId xmlns="" xmlns:a16="http://schemas.microsoft.com/office/drawing/2014/main" id="{B3064C7B-DE7D-4D32-AC16-33FB10BCFA1F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0" name="รูปภาพ 13">
              <a:extLst>
                <a:ext uri="{FF2B5EF4-FFF2-40B4-BE49-F238E27FC236}">
                  <a16:creationId xmlns="" xmlns:a16="http://schemas.microsoft.com/office/drawing/2014/main" id="{7208DDAE-7E57-4092-9B2F-E7696CB20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1" name="วงรี 14">
              <a:extLst>
                <a:ext uri="{FF2B5EF4-FFF2-40B4-BE49-F238E27FC236}">
                  <a16:creationId xmlns="" xmlns:a16="http://schemas.microsoft.com/office/drawing/2014/main" id="{537D16D2-8C74-452A-BC81-4877E847C52A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444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6" grpId="0" animBg="1"/>
      <p:bldP spid="3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วงรี 4">
            <a:extLst>
              <a:ext uri="{FF2B5EF4-FFF2-40B4-BE49-F238E27FC236}">
                <a16:creationId xmlns="" xmlns:a16="http://schemas.microsoft.com/office/drawing/2014/main" id="{AA2926DC-57FF-4E8A-A703-0A7959A7BA6A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วงรี 4">
            <a:extLst>
              <a:ext uri="{FF2B5EF4-FFF2-40B4-BE49-F238E27FC236}">
                <a16:creationId xmlns="" xmlns:a16="http://schemas.microsoft.com/office/drawing/2014/main" id="{B4F97CC3-12AF-4479-ACDD-A65D5917EF7B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600B0EC-0D73-4873-94E3-BB3A2BB7E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9" name="Picture 21">
            <a:extLst>
              <a:ext uri="{FF2B5EF4-FFF2-40B4-BE49-F238E27FC236}">
                <a16:creationId xmlns="" xmlns:a16="http://schemas.microsoft.com/office/drawing/2014/main" id="{63D3F12E-BF13-4F9A-84AA-F642D4F6F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4346" y="1474849"/>
            <a:ext cx="3427155" cy="3536170"/>
          </a:xfrm>
          <a:prstGeom prst="rect">
            <a:avLst/>
          </a:prstGeom>
        </p:spPr>
      </p:pic>
      <p:sp>
        <p:nvSpPr>
          <p:cNvPr id="21" name="คำบรรยายภาพ: สี่เหลี่ยมมุมมน 20">
            <a:extLst>
              <a:ext uri="{FF2B5EF4-FFF2-40B4-BE49-F238E27FC236}">
                <a16:creationId xmlns="" xmlns:a16="http://schemas.microsoft.com/office/drawing/2014/main" id="{C2CFC9FA-4AE2-4F0E-8F7F-9D867FBEDC82}"/>
              </a:ext>
            </a:extLst>
          </p:cNvPr>
          <p:cNvSpPr/>
          <p:nvPr/>
        </p:nvSpPr>
        <p:spPr>
          <a:xfrm>
            <a:off x="2362159" y="468502"/>
            <a:ext cx="6385373" cy="1958400"/>
          </a:xfrm>
          <a:prstGeom prst="wedgeRoundRectCallout">
            <a:avLst>
              <a:gd name="adj1" fmla="val -59308"/>
              <a:gd name="adj2" fmla="val 65399"/>
              <a:gd name="adj3" fmla="val 16667"/>
            </a:avLst>
          </a:prstGeom>
          <a:solidFill>
            <a:srgbClr val="F7E7A3"/>
          </a:solidFill>
          <a:ln w="28575">
            <a:solidFill>
              <a:srgbClr val="FF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โลกและดวงจันทร์หมุนรอบตัวเองในทิศทวนเข็มนาฬิกา หรือ จากทิศตะวันตกไปทิศตะวันออก ขณะที่ดวงจันทร์หมุนรอบตัวเอง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ก็เคลื่อนที่รอบโลกจากทิศตะวันตกไปทิศตะวันออกด้วยเช่นกัน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ซึ่งการเคลื่อนที่ของดวงจันทร์รอบโลก เรียกว่า การโคจร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3823069-B98B-4152-9EFF-5559EDEB50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0" b="98444" l="2128" r="93465"/>
                    </a14:imgEffect>
                  </a14:imgLayer>
                </a14:imgProps>
              </a:ext>
            </a:extLst>
          </a:blip>
          <a:srcRect l="2164" r="4097"/>
          <a:stretch/>
        </p:blipFill>
        <p:spPr>
          <a:xfrm>
            <a:off x="3476200" y="2271851"/>
            <a:ext cx="3572759" cy="446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4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4" name="รูปภาพ 13">
            <a:extLst>
              <a:ext uri="{FF2B5EF4-FFF2-40B4-BE49-F238E27FC236}">
                <a16:creationId xmlns="" xmlns:a16="http://schemas.microsoft.com/office/drawing/2014/main" id="{92DCC1CD-0DB8-4943-95B4-5816B576F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04" b="92762" l="2174" r="89752">
                        <a14:foregroundMark x1="44099" y1="26440" x2="35093" y2="32644"/>
                        <a14:foregroundMark x1="35093" y1="32644" x2="32298" y2="41064"/>
                        <a14:foregroundMark x1="3727" y1="33826" x2="2795" y2="33678"/>
                        <a14:foregroundMark x1="36957" y1="10340" x2="50932" y2="6204"/>
                        <a14:foregroundMark x1="50932" y1="6204" x2="62112" y2="11817"/>
                        <a14:foregroundMark x1="62112" y1="11817" x2="62112" y2="15066"/>
                        <a14:foregroundMark x1="15839" y1="41359" x2="28571" y2="45643"/>
                        <a14:foregroundMark x1="28571" y1="45643" x2="41304" y2="40768"/>
                        <a14:foregroundMark x1="41304" y1="40768" x2="45342" y2="46972"/>
                        <a14:foregroundMark x1="42236" y1="32939" x2="44410" y2="38996"/>
                        <a14:foregroundMark x1="53106" y1="29247" x2="68634" y2="32939"/>
                        <a14:foregroundMark x1="68634" y1="32939" x2="78261" y2="38996"/>
                        <a14:foregroundMark x1="78261" y1="38996" x2="88820" y2="70162"/>
                        <a14:foregroundMark x1="88820" y1="70162" x2="69876" y2="75480"/>
                        <a14:foregroundMark x1="67702" y1="33530" x2="60870" y2="50074"/>
                        <a14:foregroundMark x1="60870" y1="50074" x2="67702" y2="64993"/>
                        <a14:foregroundMark x1="64907" y1="48892" x2="56832" y2="35894"/>
                        <a14:foregroundMark x1="43789" y1="41211" x2="47826" y2="48597"/>
                        <a14:foregroundMark x1="47826" y1="48597" x2="43789" y2="58050"/>
                        <a14:foregroundMark x1="57764" y1="83309" x2="50932" y2="90547"/>
                        <a14:foregroundMark x1="50932" y1="90547" x2="66460" y2="92762"/>
                        <a14:foregroundMark x1="66460" y1="92762" x2="70497" y2="89365"/>
                        <a14:foregroundMark x1="45342" y1="56278" x2="43478" y2="63220"/>
                        <a14:backgroundMark x1="22050" y1="3693" x2="16770" y2="148"/>
                        <a14:backgroundMark x1="16770" y1="148" x2="16770" y2="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62022" y="0"/>
            <a:ext cx="1791245" cy="3668888"/>
          </a:xfrm>
          <a:prstGeom prst="rect">
            <a:avLst/>
          </a:prstGeom>
        </p:spPr>
      </p:pic>
      <p:sp>
        <p:nvSpPr>
          <p:cNvPr id="15" name="คำบรรยายภาพ: สี่เหลี่ยมมุมมน 14">
            <a:extLst>
              <a:ext uri="{FF2B5EF4-FFF2-40B4-BE49-F238E27FC236}">
                <a16:creationId xmlns="" xmlns:a16="http://schemas.microsoft.com/office/drawing/2014/main" id="{F3BB3839-3E2B-4E8F-99F6-104AB62BD0DC}"/>
              </a:ext>
            </a:extLst>
          </p:cNvPr>
          <p:cNvSpPr/>
          <p:nvPr/>
        </p:nvSpPr>
        <p:spPr>
          <a:xfrm>
            <a:off x="3189700" y="288731"/>
            <a:ext cx="4622300" cy="1770470"/>
          </a:xfrm>
          <a:prstGeom prst="wedgeRoundRectCallout">
            <a:avLst>
              <a:gd name="adj1" fmla="val -85650"/>
              <a:gd name="adj2" fmla="val -18810"/>
              <a:gd name="adj3" fmla="val 16667"/>
            </a:avLst>
          </a:prstGeom>
          <a:solidFill>
            <a:srgbClr val="F7E7A3"/>
          </a:solidFill>
          <a:ln w="28575">
            <a:solidFill>
              <a:srgbClr val="FF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การหมุนรอบตัวเองของโลกจากทิศตะวันตก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ไปทิศตะวันออกในทิศทวนเข็มนาฬิกา ทำให้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มองเห็นดวงจันทร์ปรากฏขึ้นทางทิศตะวันออก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และตกทางทิศตะวันตก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="" xmlns:a16="http://schemas.microsoft.com/office/drawing/2014/main" id="{97EA3A51-93B3-40BC-AA4A-3D92DD17332C}"/>
              </a:ext>
            </a:extLst>
          </p:cNvPr>
          <p:cNvSpPr/>
          <p:nvPr/>
        </p:nvSpPr>
        <p:spPr>
          <a:xfrm>
            <a:off x="0" y="3830400"/>
            <a:ext cx="9144000" cy="21402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ดวงจันทร์โคจรรอบโลก ขณะเดียวกันโลกก็หมุนรอบตัวเองจากทิศตะวันตกไปทิศตะวันออก</a:t>
            </a:r>
            <a:r>
              <a:rPr lang="th-TH" sz="2800" spc="1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หรือทิศทวนเข็มนาฬิกา ซึ่งการหมุนรอบตัวเองของโลกใช้เวลาประมาณ ๑ วัน จึงทำให้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คนบนโลกมองเห็นดวงจันทร์ปรากฏขึ้นอยู่บนท้องฟ้าทางทิศตะวันออกและเห็นดวงจันทร์ตก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ทางท้องฟ้าทิศตะวันตก หมุนเวียนซ้ำ ๆ กันทุกวัน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6925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0CB17C98-597E-46A9-A003-B4CA985CD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2" r="11648" b="1211"/>
          <a:stretch/>
        </p:blipFill>
        <p:spPr>
          <a:xfrm>
            <a:off x="0" y="2323560"/>
            <a:ext cx="9144000" cy="4534440"/>
          </a:xfrm>
          <a:prstGeom prst="rect">
            <a:avLst/>
          </a:prstGeom>
        </p:spPr>
      </p:pic>
      <p:sp>
        <p:nvSpPr>
          <p:cNvPr id="17" name="วงรี 4">
            <a:extLst>
              <a:ext uri="{FF2B5EF4-FFF2-40B4-BE49-F238E27FC236}">
                <a16:creationId xmlns="" xmlns:a16="http://schemas.microsoft.com/office/drawing/2014/main" id="{DD6063EA-78EA-46BC-9A09-4997D13D3486}"/>
              </a:ext>
            </a:extLst>
          </p:cNvPr>
          <p:cNvSpPr/>
          <p:nvPr/>
        </p:nvSpPr>
        <p:spPr>
          <a:xfrm>
            <a:off x="8426898" y="6133329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สี่เหลี่ยมผืนผ้า: มุมมน 38">
            <a:extLst>
              <a:ext uri="{FF2B5EF4-FFF2-40B4-BE49-F238E27FC236}">
                <a16:creationId xmlns="" xmlns:a16="http://schemas.microsoft.com/office/drawing/2014/main" id="{63887DF8-2611-499D-8091-3F5E2BCEE8BD}"/>
              </a:ext>
            </a:extLst>
          </p:cNvPr>
          <p:cNvSpPr/>
          <p:nvPr/>
        </p:nvSpPr>
        <p:spPr>
          <a:xfrm>
            <a:off x="960722" y="709905"/>
            <a:ext cx="6681073" cy="1342095"/>
          </a:xfrm>
          <a:prstGeom prst="roundRect">
            <a:avLst>
              <a:gd name="adj" fmla="val 25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bIns="274320"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เวลากลางคืนเรามองเห็นดวงจันทร์และดวงดาวต่าง ๆ มากมาย นักเรียนช่วยกันตอบว่า เคยเห็นดวงจันทร์บนท้องฟ้าลักษณะใดบ้าง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5F380D6-8214-416E-9B98-631CDBCF8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6" name="Oval 21">
            <a:extLst>
              <a:ext uri="{FF2B5EF4-FFF2-40B4-BE49-F238E27FC236}">
                <a16:creationId xmlns="" xmlns:a16="http://schemas.microsoft.com/office/drawing/2014/main" id="{E99B9F19-A2A9-47F0-B346-4F1F21F829CF}"/>
              </a:ext>
            </a:extLst>
          </p:cNvPr>
          <p:cNvSpPr/>
          <p:nvPr/>
        </p:nvSpPr>
        <p:spPr>
          <a:xfrm>
            <a:off x="247005" y="330029"/>
            <a:ext cx="736979" cy="7096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๓.</a:t>
            </a:r>
          </a:p>
        </p:txBody>
      </p:sp>
      <p:sp>
        <p:nvSpPr>
          <p:cNvPr id="35" name="Rectangle: Rounded Corners 20">
            <a:extLst>
              <a:ext uri="{FF2B5EF4-FFF2-40B4-BE49-F238E27FC236}">
                <a16:creationId xmlns="" xmlns:a16="http://schemas.microsoft.com/office/drawing/2014/main" id="{1EFA3320-1EB4-4D7B-B673-5D162494AC9A}"/>
              </a:ext>
            </a:extLst>
          </p:cNvPr>
          <p:cNvSpPr/>
          <p:nvPr/>
        </p:nvSpPr>
        <p:spPr>
          <a:xfrm>
            <a:off x="890433" y="344901"/>
            <a:ext cx="3854367" cy="7096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การเปลี่ยนแปลงรูปร่างของดวงจันทร์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="" xmlns:a16="http://schemas.microsoft.com/office/drawing/2014/main" id="{87D5ECC2-235F-4156-B546-0712FEDA790E}"/>
              </a:ext>
            </a:extLst>
          </p:cNvPr>
          <p:cNvSpPr txBox="1"/>
          <p:nvPr/>
        </p:nvSpPr>
        <p:spPr>
          <a:xfrm>
            <a:off x="3785780" y="6177930"/>
            <a:ext cx="3959145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รูปร่างของดวงจันทร์ที่ปรากฏบนท้องฟ้า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3" name="กลุ่ม 11">
            <a:extLst>
              <a:ext uri="{FF2B5EF4-FFF2-40B4-BE49-F238E27FC236}">
                <a16:creationId xmlns="" xmlns:a16="http://schemas.microsoft.com/office/drawing/2014/main" id="{AED859DC-1524-438E-BF7B-F30D883FE0E4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9" name="สี่เหลี่ยมผืนผ้า 12">
              <a:extLst>
                <a:ext uri="{FF2B5EF4-FFF2-40B4-BE49-F238E27FC236}">
                  <a16:creationId xmlns="" xmlns:a16="http://schemas.microsoft.com/office/drawing/2014/main" id="{F87ADB28-B549-4A2D-8EF3-2404E121BF25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0" name="รูปภาพ 13">
              <a:extLst>
                <a:ext uri="{FF2B5EF4-FFF2-40B4-BE49-F238E27FC236}">
                  <a16:creationId xmlns="" xmlns:a16="http://schemas.microsoft.com/office/drawing/2014/main" id="{729A0169-3BF7-474F-9D67-81B1671DE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1" name="วงรี 14">
              <a:extLst>
                <a:ext uri="{FF2B5EF4-FFF2-40B4-BE49-F238E27FC236}">
                  <a16:creationId xmlns="" xmlns:a16="http://schemas.microsoft.com/office/drawing/2014/main" id="{D4333907-9753-4AC0-816B-AA016C7CE4C7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86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6" grpId="0" animBg="1"/>
      <p:bldP spid="35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วงรี 4">
            <a:extLst>
              <a:ext uri="{FF2B5EF4-FFF2-40B4-BE49-F238E27FC236}">
                <a16:creationId xmlns="" xmlns:a16="http://schemas.microsoft.com/office/drawing/2014/main" id="{B4F97CC3-12AF-4479-ACDD-A65D5917EF7B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600B0EC-0D73-4873-94E3-BB3A2BB7E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2E9CD2AB-39CF-400F-9CFA-BE472FAD5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97" b="96499" l="9784" r="89884">
                        <a14:foregroundMark x1="25539" y1="11956" x2="32172" y2="5465"/>
                        <a14:foregroundMark x1="32172" y1="5465" x2="46269" y2="4697"/>
                        <a14:foregroundMark x1="46269" y1="4697" x2="50580" y2="13237"/>
                        <a14:foregroundMark x1="34328" y1="23484" x2="21227" y2="76857"/>
                        <a14:foregroundMark x1="21227" y1="76857" x2="35821" y2="77797"/>
                        <a14:foregroundMark x1="35821" y1="77797" x2="48259" y2="74466"/>
                        <a14:foregroundMark x1="48259" y1="74466" x2="43449" y2="44919"/>
                        <a14:foregroundMark x1="26534" y1="31170" x2="26700" y2="46371"/>
                        <a14:foregroundMark x1="38640" y1="31512" x2="35489" y2="68147"/>
                        <a14:foregroundMark x1="41459" y1="30487" x2="47927" y2="47139"/>
                        <a14:foregroundMark x1="46766" y1="35354" x2="63682" y2="36123"/>
                        <a14:foregroundMark x1="63682" y1="36123" x2="86733" y2="31085"/>
                        <a14:foregroundMark x1="72637" y1="33903" x2="44113" y2="43126"/>
                        <a14:foregroundMark x1="34494" y1="24082" x2="41459" y2="30572"/>
                        <a14:foregroundMark x1="46766" y1="45346" x2="45771" y2="49018"/>
                        <a14:foregroundMark x1="45439" y1="45004" x2="59701" y2="45944"/>
                        <a14:foregroundMark x1="59701" y1="45944" x2="48590" y2="49018"/>
                        <a14:foregroundMark x1="31177" y1="90094" x2="37811" y2="96499"/>
                        <a14:foregroundMark x1="37811" y1="96499" x2="51907" y2="96499"/>
                        <a14:foregroundMark x1="51907" y1="96499" x2="43449" y2="90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574" y="1224613"/>
            <a:ext cx="2344426" cy="4552774"/>
          </a:xfrm>
          <a:prstGeom prst="rect">
            <a:avLst/>
          </a:prstGeom>
        </p:spPr>
      </p:pic>
      <p:sp>
        <p:nvSpPr>
          <p:cNvPr id="10" name="คำบรรยายภาพ: สี่เหลี่ยมมุมมน 9">
            <a:extLst>
              <a:ext uri="{FF2B5EF4-FFF2-40B4-BE49-F238E27FC236}">
                <a16:creationId xmlns="" xmlns:a16="http://schemas.microsoft.com/office/drawing/2014/main" id="{04FFE3E5-DF88-4CDA-8D0F-D35AE95D8111}"/>
              </a:ext>
            </a:extLst>
          </p:cNvPr>
          <p:cNvSpPr/>
          <p:nvPr/>
        </p:nvSpPr>
        <p:spPr>
          <a:xfrm>
            <a:off x="3124899" y="898766"/>
            <a:ext cx="5529116" cy="3548869"/>
          </a:xfrm>
          <a:prstGeom prst="wedgeRoundRectCallout">
            <a:avLst>
              <a:gd name="adj1" fmla="val -73410"/>
              <a:gd name="adj2" fmla="val -19013"/>
              <a:gd name="adj3" fmla="val 16667"/>
            </a:avLst>
          </a:prstGeom>
          <a:solidFill>
            <a:srgbClr val="F7E7A3"/>
          </a:solidFill>
          <a:ln w="28575">
            <a:solidFill>
              <a:srgbClr val="FF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คนบนโลกมองเห็นดวงจันทร์ เพราะดวงจันทร์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ได้รับแสงสะท้อนจากดวงอาทิตย์ รูปร่างของดวงจันทร์ </a:t>
            </a:r>
            <a:r>
              <a:rPr lang="th-TH" sz="2800" spc="1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ที่มองเห็นบนท้องฟ้าแตกต่างกันไปในแต่ละคืน </a:t>
            </a:r>
            <a:endParaRPr lang="en-US" sz="2800" spc="1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spc="1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บางคืนเห็นเป็นเสี้ยว บางคืนเห็นครึ่งดวง บางคืน </a:t>
            </a:r>
            <a:endParaRPr lang="en-US" sz="2800" spc="1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spc="1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เห็นเต็มดวง บางคืนไม่เห็นดวงจันทร์ โดยการ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เปลี่ยนแปลงรูปร่างของดวงจันทร์จะค่อย ๆ เกิดขึ้นและจะหมุนเวียนซ้ำ ๆ กันทุกเดือน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38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เหลี่ยมเพชร">
  <a:themeElements>
    <a:clrScheme name="ม่วงแดง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เหลี่ยมเพชร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Face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3180</TotalTime>
  <Words>756</Words>
  <Application>Microsoft Office PowerPoint</Application>
  <PresentationFormat>On-screen Show (4:3)</PresentationFormat>
  <Paragraphs>207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Angsana New</vt:lpstr>
      <vt:lpstr>Trebuchet MS</vt:lpstr>
      <vt:lpstr>TH Sarabun New</vt:lpstr>
      <vt:lpstr>IrisUPC</vt:lpstr>
      <vt:lpstr>Cordia New</vt:lpstr>
      <vt:lpstr>TH SarabunIT๙</vt:lpstr>
      <vt:lpstr>Calibri</vt:lpstr>
      <vt:lpstr>Wingdings 3</vt:lpstr>
      <vt:lpstr>เหลี่ยมเพชร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Bam Deawdeaw</dc:creator>
  <cp:lastModifiedBy>Sopin</cp:lastModifiedBy>
  <cp:revision>139</cp:revision>
  <dcterms:created xsi:type="dcterms:W3CDTF">2019-03-01T15:19:18Z</dcterms:created>
  <dcterms:modified xsi:type="dcterms:W3CDTF">2019-11-22T12:10:04Z</dcterms:modified>
</cp:coreProperties>
</file>