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5" r:id="rId1"/>
    <p:sldMasterId id="2147483823" r:id="rId2"/>
  </p:sldMasterIdLst>
  <p:notesMasterIdLst>
    <p:notesMasterId r:id="rId21"/>
  </p:notesMasterIdLst>
  <p:handoutMasterIdLst>
    <p:handoutMasterId r:id="rId22"/>
  </p:handoutMasterIdLst>
  <p:sldIdLst>
    <p:sldId id="270" r:id="rId3"/>
    <p:sldId id="275" r:id="rId4"/>
    <p:sldId id="305" r:id="rId5"/>
    <p:sldId id="272" r:id="rId6"/>
    <p:sldId id="310" r:id="rId7"/>
    <p:sldId id="311" r:id="rId8"/>
    <p:sldId id="312" r:id="rId9"/>
    <p:sldId id="256" r:id="rId10"/>
    <p:sldId id="258" r:id="rId11"/>
    <p:sldId id="313" r:id="rId12"/>
    <p:sldId id="260" r:id="rId13"/>
    <p:sldId id="278" r:id="rId14"/>
    <p:sldId id="265" r:id="rId15"/>
    <p:sldId id="274" r:id="rId16"/>
    <p:sldId id="314" r:id="rId17"/>
    <p:sldId id="276" r:id="rId18"/>
    <p:sldId id="277" r:id="rId19"/>
    <p:sldId id="271" r:id="rId20"/>
  </p:sldIdLst>
  <p:sldSz cx="9144000" cy="6858000" type="screen4x3"/>
  <p:notesSz cx="6858000" cy="9144000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Trebuchet MS" pitchFamily="34" charset="0"/>
      <p:regular r:id="rId27"/>
      <p:bold r:id="rId28"/>
      <p:italic r:id="rId29"/>
      <p:boldItalic r:id="rId30"/>
    </p:embeddedFont>
    <p:embeddedFont>
      <p:font typeface="Cordia New" pitchFamily="34" charset="-34"/>
      <p:regular r:id="rId31"/>
      <p:bold r:id="rId32"/>
      <p:italic r:id="rId33"/>
      <p:boldItalic r:id="rId34"/>
    </p:embeddedFont>
    <p:embeddedFont>
      <p:font typeface="IrisUPC" pitchFamily="34" charset="-34"/>
      <p:regular r:id="rId35"/>
      <p:bold r:id="rId36"/>
      <p:italic r:id="rId37"/>
      <p:boldItalic r:id="rId38"/>
    </p:embeddedFont>
    <p:embeddedFont>
      <p:font typeface="TH SarabunIT๙" charset="-34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Wingdings 3" pitchFamily="18" charset="2"/>
      <p:regular r:id="rId47"/>
    </p:embeddedFont>
    <p:embeddedFont>
      <p:font typeface="TH Sarabun New" pitchFamily="34" charset="-34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6DCFF6"/>
    <a:srgbClr val="FED597"/>
    <a:srgbClr val="FFECD1"/>
    <a:srgbClr val="C1E1BC"/>
    <a:srgbClr val="E4F0E2"/>
    <a:srgbClr val="60CBF5"/>
    <a:srgbClr val="66CDF6"/>
    <a:srgbClr val="85C879"/>
    <a:srgbClr val="B7D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9" autoAdjust="0"/>
    <p:restoredTop sz="93911" autoAdjust="0"/>
  </p:normalViewPr>
  <p:slideViewPr>
    <p:cSldViewPr snapToGrid="0">
      <p:cViewPr varScale="1">
        <p:scale>
          <a:sx n="88" d="100"/>
          <a:sy n="88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="" xmlns:a16="http://schemas.microsoft.com/office/drawing/2014/main" id="{516FC60F-0D35-4192-AD5F-FC2D3DAAD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C901A782-9704-49FD-8C92-8892791D1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931C-3184-4A68-A91B-6295A018317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1E9E0C75-CE5B-4A7F-9267-1712641A4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07A9DB22-A1A2-4FCA-8D74-44B962854D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BECA-186A-4203-BBB6-6632C8EA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E63F-4680-4E21-8C7C-52D3E37BC5CF}" type="datetimeFigureOut">
              <a:rPr lang="th-TH" smtClean="0"/>
              <a:t>22/11/62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29A-3130-429D-8588-D96E39512F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24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3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77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53257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24511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0472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261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5604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97079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64050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64076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4">
            <a:extLst>
              <a:ext uri="{FF2B5EF4-FFF2-40B4-BE49-F238E27FC236}">
                <a16:creationId xmlns="" xmlns:a16="http://schemas.microsoft.com/office/drawing/2014/main" id="{5B6E03AD-DF8F-4F72-91CE-231EC6929AE5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403" y="6211778"/>
            <a:ext cx="488811" cy="365125"/>
          </a:xfrm>
        </p:spPr>
        <p:txBody>
          <a:bodyPr/>
          <a:lstStyle>
            <a:lvl1pPr algn="ctr"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D70E9302-E85F-420B-883A-48A296937B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กลุ่ม 11">
            <a:extLst>
              <a:ext uri="{FF2B5EF4-FFF2-40B4-BE49-F238E27FC236}">
                <a16:creationId xmlns="" xmlns:a16="http://schemas.microsoft.com/office/drawing/2014/main" id="{7B6A76AD-652E-42CF-A503-D7D9E4C185EE}"/>
              </a:ext>
            </a:extLst>
          </p:cNvPr>
          <p:cNvGrpSpPr/>
          <p:nvPr userDrawn="1"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0" name="สี่เหลี่ยมผืนผ้า 12">
              <a:extLst>
                <a:ext uri="{FF2B5EF4-FFF2-40B4-BE49-F238E27FC236}">
                  <a16:creationId xmlns="" xmlns:a16="http://schemas.microsoft.com/office/drawing/2014/main" id="{E8608CE9-1663-4B01-8CEC-FE4EEE988979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2" name="รูปภาพ 13">
              <a:extLst>
                <a:ext uri="{FF2B5EF4-FFF2-40B4-BE49-F238E27FC236}">
                  <a16:creationId xmlns="" xmlns:a16="http://schemas.microsoft.com/office/drawing/2014/main" id="{024FFC15-34F4-4E7D-B651-EF8ADC9E0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3" name="วงรี 14">
              <a:extLst>
                <a:ext uri="{FF2B5EF4-FFF2-40B4-BE49-F238E27FC236}">
                  <a16:creationId xmlns="" xmlns:a16="http://schemas.microsoft.com/office/drawing/2014/main" id="{1E870578-9E05-4666-9CF9-2946DB25EF77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43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7FCB4-4795-45C8-8112-8D3D441E46D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FE221-FF41-4898-9765-1A8D278752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9" name="รูปภาพ 6">
            <a:extLst>
              <a:ext uri="{FF2B5EF4-FFF2-40B4-BE49-F238E27FC236}">
                <a16:creationId xmlns="" xmlns:a16="http://schemas.microsoft.com/office/drawing/2014/main" id="{AB012357-9F46-4FC8-8989-02AC8630A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4" b="96998" l="952" r="97884">
                        <a14:foregroundMark x1="47725" y1="25982" x2="63280" y2="43649"/>
                        <a14:foregroundMark x1="63280" y1="43649" x2="67302" y2="73903"/>
                        <a14:foregroundMark x1="49735" y1="24134" x2="70899" y2="31293"/>
                        <a14:foregroundMark x1="70899" y1="31293" x2="77037" y2="36259"/>
                        <a14:foregroundMark x1="53968" y1="18476" x2="77989" y2="33372"/>
                        <a14:foregroundMark x1="67090" y1="17783" x2="80635" y2="38453"/>
                        <a14:foregroundMark x1="80635" y1="38453" x2="82116" y2="44226"/>
                        <a14:foregroundMark x1="87619" y1="27945" x2="76402" y2="12702"/>
                        <a14:foregroundMark x1="76402" y1="12702" x2="60317" y2="4042"/>
                        <a14:foregroundMark x1="60317" y1="4042" x2="42857" y2="5889"/>
                        <a14:foregroundMark x1="42857" y1="5889" x2="28042" y2="15589"/>
                        <a14:foregroundMark x1="28042" y1="15589" x2="17037" y2="30139"/>
                        <a14:foregroundMark x1="17037" y1="30139" x2="13651" y2="51848"/>
                        <a14:foregroundMark x1="13651" y1="51848" x2="16931" y2="69861"/>
                        <a14:foregroundMark x1="16931" y1="69861" x2="27407" y2="86028"/>
                        <a14:foregroundMark x1="27407" y1="86028" x2="43704" y2="94111"/>
                        <a14:foregroundMark x1="43704" y1="94111" x2="60423" y2="93995"/>
                        <a14:foregroundMark x1="60423" y1="93995" x2="77672" y2="88337"/>
                        <a14:foregroundMark x1="77672" y1="88337" x2="88677" y2="74711"/>
                        <a14:foregroundMark x1="88677" y1="74711" x2="95450" y2="57852"/>
                        <a14:foregroundMark x1="95450" y1="57852" x2="94286" y2="38222"/>
                        <a14:foregroundMark x1="94286" y1="38222" x2="87937" y2="25520"/>
                        <a14:foregroundMark x1="93439" y1="39145" x2="95238" y2="58776"/>
                        <a14:foregroundMark x1="95344" y1="43418" x2="98095" y2="52194"/>
                        <a14:foregroundMark x1="77884" y1="16513" x2="61058" y2="5658"/>
                        <a14:foregroundMark x1="61058" y1="5658" x2="44444" y2="4850"/>
                        <a14:foregroundMark x1="44444" y1="4850" x2="34815" y2="9007"/>
                        <a14:foregroundMark x1="75556" y1="83949" x2="60741" y2="94111"/>
                        <a14:foregroundMark x1="60741" y1="94111" x2="43810" y2="92956"/>
                        <a14:foregroundMark x1="43810" y1="92956" x2="41799" y2="91686"/>
                        <a14:foregroundMark x1="43492" y1="92841" x2="60212" y2="95381"/>
                        <a14:foregroundMark x1="60212" y1="95381" x2="60847" y2="95266"/>
                        <a14:foregroundMark x1="27407" y1="77367" x2="40106" y2="89261"/>
                        <a14:foregroundMark x1="24127" y1="73557" x2="36931" y2="87760"/>
                        <a14:foregroundMark x1="36931" y1="87760" x2="40952" y2="89145"/>
                        <a14:foregroundMark x1="31111" y1="48152" x2="38624" y2="65012"/>
                        <a14:foregroundMark x1="38624" y1="65012" x2="63175" y2="87875"/>
                        <a14:foregroundMark x1="18519" y1="51155" x2="23492" y2="30370"/>
                        <a14:foregroundMark x1="23492" y1="30370" x2="37460" y2="15820"/>
                        <a14:foregroundMark x1="37460" y1="15820" x2="56720" y2="10624"/>
                        <a14:foregroundMark x1="56720" y1="10624" x2="62116" y2="11085"/>
                        <a14:foregroundMark x1="38307" y1="10508" x2="56190" y2="8199"/>
                        <a14:foregroundMark x1="56190" y1="8199" x2="56190" y2="8199"/>
                        <a14:foregroundMark x1="13439" y1="42379" x2="5608" y2="41686"/>
                        <a14:foregroundMark x1="29947" y1="33718" x2="30582" y2="59469"/>
                        <a14:foregroundMark x1="12275" y1="48961" x2="10476" y2="53811"/>
                        <a14:foregroundMark x1="12698" y1="52540" x2="12487" y2="65012"/>
                        <a14:foregroundMark x1="12593" y1="64434" x2="19788" y2="79561"/>
                        <a14:foregroundMark x1="19153" y1="77367" x2="29206" y2="89145"/>
                        <a14:foregroundMark x1="20741" y1="76328" x2="31217" y2="90416"/>
                        <a14:foregroundMark x1="31217" y1="90416" x2="31429" y2="90416"/>
                        <a14:foregroundMark x1="19471" y1="79099" x2="29418" y2="89376"/>
                        <a14:foregroundMark x1="54392" y1="67436" x2="62751" y2="80023"/>
                        <a14:foregroundMark x1="43280" y1="94919" x2="60000" y2="97113"/>
                        <a14:foregroundMark x1="60000" y1="97113" x2="64127" y2="96305"/>
                        <a14:foregroundMark x1="46243" y1="95497" x2="63175" y2="96074"/>
                        <a14:foregroundMark x1="63175" y1="96074" x2="71852" y2="93303"/>
                        <a14:foregroundMark x1="45291" y1="95727" x2="62011" y2="96998"/>
                        <a14:foregroundMark x1="62011" y1="96998" x2="70688" y2="93880"/>
                        <a14:foregroundMark x1="10688" y1="41570" x2="16825" y2="25058"/>
                        <a14:foregroundMark x1="16296" y1="25520" x2="27407" y2="12009"/>
                        <a14:foregroundMark x1="27407" y1="12009" x2="41481" y2="4273"/>
                        <a14:foregroundMark x1="40635" y1="4157" x2="57249" y2="2194"/>
                        <a14:foregroundMark x1="57249" y1="2194" x2="64550" y2="3695"/>
                        <a14:foregroundMark x1="3492" y1="41570" x2="952" y2="4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" y="6180195"/>
            <a:ext cx="721015" cy="65679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70A3AE7-A308-4393-94F6-BF928F96F9D1}"/>
              </a:ext>
            </a:extLst>
          </p:cNvPr>
          <p:cNvSpPr txBox="1">
            <a:spLocks/>
          </p:cNvSpPr>
          <p:nvPr userDrawn="1"/>
        </p:nvSpPr>
        <p:spPr>
          <a:xfrm>
            <a:off x="763284" y="6338183"/>
            <a:ext cx="2719439" cy="481013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แสงและตัวกลางของแสง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ป.๔</a:t>
            </a:r>
          </a:p>
        </p:txBody>
      </p:sp>
      <p:sp>
        <p:nvSpPr>
          <p:cNvPr id="20" name="วงรี 4">
            <a:extLst>
              <a:ext uri="{FF2B5EF4-FFF2-40B4-BE49-F238E27FC236}">
                <a16:creationId xmlns="" xmlns:a16="http://schemas.microsoft.com/office/drawing/2014/main" id="{4532007D-5652-4F88-87B6-371BF6ADFA97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38EABA37-470F-4029-9189-D7C1F279A38D}"/>
              </a:ext>
            </a:extLst>
          </p:cNvPr>
          <p:cNvSpPr txBox="1">
            <a:spLocks/>
          </p:cNvSpPr>
          <p:nvPr userDrawn="1"/>
        </p:nvSpPr>
        <p:spPr>
          <a:xfrm>
            <a:off x="8496403" y="6211778"/>
            <a:ext cx="488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E9302-E85F-420B-883A-48A296937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84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7FCB4-4795-45C8-8112-8D3D441E46D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FE221-FF41-4898-9765-1A8D278752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09199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64177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30052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44079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03466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147127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82046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0010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450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FCB4-4795-45C8-8112-8D3D441E46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2FE221-FF41-4898-9765-1A8D278752B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รูปภาพ 6">
            <a:extLst>
              <a:ext uri="{FF2B5EF4-FFF2-40B4-BE49-F238E27FC236}">
                <a16:creationId xmlns="" xmlns:a16="http://schemas.microsoft.com/office/drawing/2014/main" id="{ACA0703C-6CE4-40FF-A560-A873A72D79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" b="96998" l="952" r="97884">
                        <a14:foregroundMark x1="47725" y1="25982" x2="63280" y2="43649"/>
                        <a14:foregroundMark x1="63280" y1="43649" x2="67302" y2="73903"/>
                        <a14:foregroundMark x1="49735" y1="24134" x2="70899" y2="31293"/>
                        <a14:foregroundMark x1="70899" y1="31293" x2="77037" y2="36259"/>
                        <a14:foregroundMark x1="53968" y1="18476" x2="77989" y2="33372"/>
                        <a14:foregroundMark x1="67090" y1="17783" x2="80635" y2="38453"/>
                        <a14:foregroundMark x1="80635" y1="38453" x2="82116" y2="44226"/>
                        <a14:foregroundMark x1="87619" y1="27945" x2="76402" y2="12702"/>
                        <a14:foregroundMark x1="76402" y1="12702" x2="60317" y2="4042"/>
                        <a14:foregroundMark x1="60317" y1="4042" x2="42857" y2="5889"/>
                        <a14:foregroundMark x1="42857" y1="5889" x2="28042" y2="15589"/>
                        <a14:foregroundMark x1="28042" y1="15589" x2="17037" y2="30139"/>
                        <a14:foregroundMark x1="17037" y1="30139" x2="13651" y2="51848"/>
                        <a14:foregroundMark x1="13651" y1="51848" x2="16931" y2="69861"/>
                        <a14:foregroundMark x1="16931" y1="69861" x2="27407" y2="86028"/>
                        <a14:foregroundMark x1="27407" y1="86028" x2="43704" y2="94111"/>
                        <a14:foregroundMark x1="43704" y1="94111" x2="60423" y2="93995"/>
                        <a14:foregroundMark x1="60423" y1="93995" x2="77672" y2="88337"/>
                        <a14:foregroundMark x1="77672" y1="88337" x2="88677" y2="74711"/>
                        <a14:foregroundMark x1="88677" y1="74711" x2="95450" y2="57852"/>
                        <a14:foregroundMark x1="95450" y1="57852" x2="94286" y2="38222"/>
                        <a14:foregroundMark x1="94286" y1="38222" x2="87937" y2="25520"/>
                        <a14:foregroundMark x1="93439" y1="39145" x2="95238" y2="58776"/>
                        <a14:foregroundMark x1="95344" y1="43418" x2="98095" y2="52194"/>
                        <a14:foregroundMark x1="77884" y1="16513" x2="61058" y2="5658"/>
                        <a14:foregroundMark x1="61058" y1="5658" x2="44444" y2="4850"/>
                        <a14:foregroundMark x1="44444" y1="4850" x2="34815" y2="9007"/>
                        <a14:foregroundMark x1="75556" y1="83949" x2="60741" y2="94111"/>
                        <a14:foregroundMark x1="60741" y1="94111" x2="43810" y2="92956"/>
                        <a14:foregroundMark x1="43810" y1="92956" x2="41799" y2="91686"/>
                        <a14:foregroundMark x1="43492" y1="92841" x2="60212" y2="95381"/>
                        <a14:foregroundMark x1="60212" y1="95381" x2="60847" y2="95266"/>
                        <a14:foregroundMark x1="27407" y1="77367" x2="40106" y2="89261"/>
                        <a14:foregroundMark x1="24127" y1="73557" x2="36931" y2="87760"/>
                        <a14:foregroundMark x1="36931" y1="87760" x2="40952" y2="89145"/>
                        <a14:foregroundMark x1="31111" y1="48152" x2="38624" y2="65012"/>
                        <a14:foregroundMark x1="38624" y1="65012" x2="63175" y2="87875"/>
                        <a14:foregroundMark x1="18519" y1="51155" x2="23492" y2="30370"/>
                        <a14:foregroundMark x1="23492" y1="30370" x2="37460" y2="15820"/>
                        <a14:foregroundMark x1="37460" y1="15820" x2="56720" y2="10624"/>
                        <a14:foregroundMark x1="56720" y1="10624" x2="62116" y2="11085"/>
                        <a14:foregroundMark x1="38307" y1="10508" x2="56190" y2="8199"/>
                        <a14:foregroundMark x1="56190" y1="8199" x2="56190" y2="8199"/>
                        <a14:foregroundMark x1="13439" y1="42379" x2="5608" y2="41686"/>
                        <a14:foregroundMark x1="29947" y1="33718" x2="30582" y2="59469"/>
                        <a14:foregroundMark x1="12275" y1="48961" x2="10476" y2="53811"/>
                        <a14:foregroundMark x1="12698" y1="52540" x2="12487" y2="65012"/>
                        <a14:foregroundMark x1="12593" y1="64434" x2="19788" y2="79561"/>
                        <a14:foregroundMark x1="19153" y1="77367" x2="29206" y2="89145"/>
                        <a14:foregroundMark x1="20741" y1="76328" x2="31217" y2="90416"/>
                        <a14:foregroundMark x1="31217" y1="90416" x2="31429" y2="90416"/>
                        <a14:foregroundMark x1="19471" y1="79099" x2="29418" y2="89376"/>
                        <a14:foregroundMark x1="54392" y1="67436" x2="62751" y2="80023"/>
                        <a14:foregroundMark x1="43280" y1="94919" x2="60000" y2="97113"/>
                        <a14:foregroundMark x1="60000" y1="97113" x2="64127" y2="96305"/>
                        <a14:foregroundMark x1="46243" y1="95497" x2="63175" y2="96074"/>
                        <a14:foregroundMark x1="63175" y1="96074" x2="71852" y2="93303"/>
                        <a14:foregroundMark x1="45291" y1="95727" x2="62011" y2="96998"/>
                        <a14:foregroundMark x1="62011" y1="96998" x2="70688" y2="93880"/>
                        <a14:foregroundMark x1="10688" y1="41570" x2="16825" y2="25058"/>
                        <a14:foregroundMark x1="16296" y1="25520" x2="27407" y2="12009"/>
                        <a14:foregroundMark x1="27407" y1="12009" x2="41481" y2="4273"/>
                        <a14:foregroundMark x1="40635" y1="4157" x2="57249" y2="2194"/>
                        <a14:foregroundMark x1="57249" y1="2194" x2="64550" y2="3695"/>
                        <a14:foregroundMark x1="3492" y1="41570" x2="952" y2="4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" y="6180195"/>
            <a:ext cx="721015" cy="65679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ACC28881-296B-44FA-B7EA-2E8E04A7B0AE}"/>
              </a:ext>
            </a:extLst>
          </p:cNvPr>
          <p:cNvSpPr txBox="1">
            <a:spLocks/>
          </p:cNvSpPr>
          <p:nvPr userDrawn="1"/>
        </p:nvSpPr>
        <p:spPr>
          <a:xfrm>
            <a:off x="763284" y="6338183"/>
            <a:ext cx="2719439" cy="481013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i="0" u="none" strike="noStrike" kern="1200" baseline="0" dirty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แสงและตัวกลางของแสง</a:t>
            </a:r>
            <a:r>
              <a:rPr lang="en-US" sz="2000" b="1" i="0" u="none" strike="noStrike" kern="1200" baseline="0" dirty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lang="th-TH" sz="2000" b="1" i="0" u="none" strike="noStrike" kern="1200" baseline="0" dirty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ป.๔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วงรี 4">
            <a:extLst>
              <a:ext uri="{FF2B5EF4-FFF2-40B4-BE49-F238E27FC236}">
                <a16:creationId xmlns="" xmlns:a16="http://schemas.microsoft.com/office/drawing/2014/main" id="{C18C9184-688E-45BB-AEBE-49D567B25A23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D76FC50F-73A4-4782-B000-8C93F087BC00}"/>
              </a:ext>
            </a:extLst>
          </p:cNvPr>
          <p:cNvSpPr txBox="1">
            <a:spLocks/>
          </p:cNvSpPr>
          <p:nvPr userDrawn="1"/>
        </p:nvSpPr>
        <p:spPr>
          <a:xfrm>
            <a:off x="8496403" y="6211778"/>
            <a:ext cx="488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E9302-E85F-420B-883A-48A296937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77C49F05-4F29-4DEA-AFCA-8C250132209D}"/>
              </a:ext>
            </a:extLst>
          </p:cNvPr>
          <p:cNvSpPr/>
          <p:nvPr/>
        </p:nvSpPr>
        <p:spPr>
          <a:xfrm>
            <a:off x="471502" y="1544497"/>
            <a:ext cx="3157298" cy="55430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แผนผังหัวข้อหน่วยการเรียนรู้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ibbon: โค้งและเอียงลง 5">
            <a:extLst>
              <a:ext uri="{FF2B5EF4-FFF2-40B4-BE49-F238E27FC236}">
                <a16:creationId xmlns="" xmlns:a16="http://schemas.microsoft.com/office/drawing/2014/main" id="{B18579FC-5FF3-4EF6-84BB-112136E16D61}"/>
              </a:ext>
            </a:extLst>
          </p:cNvPr>
          <p:cNvSpPr/>
          <p:nvPr/>
        </p:nvSpPr>
        <p:spPr>
          <a:xfrm>
            <a:off x="462687" y="281097"/>
            <a:ext cx="8218625" cy="914405"/>
          </a:xfrm>
          <a:prstGeom prst="ellipseRibbon">
            <a:avLst>
              <a:gd name="adj1" fmla="val 26718"/>
              <a:gd name="adj2" fmla="val 72862"/>
              <a:gd name="adj3" fmla="val 14218"/>
            </a:avLst>
          </a:prstGeom>
          <a:solidFill>
            <a:schemeClr val="accent2"/>
          </a:solidFill>
          <a:ln w="38100">
            <a:solidFill>
              <a:srgbClr val="FFFF00"/>
            </a:solidFill>
          </a:ln>
          <a:effectLst>
            <a:outerShdw blurRad="38100" dist="50800" dir="1692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๗ แสงและตัวกลางของแสง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B672B3-76F2-484F-856B-B342497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01718D75-B0CB-4F07-8CBD-0D516211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6" b="94567" l="1164" r="95829">
                        <a14:foregroundMark x1="41998" y1="11569" x2="48400" y2="8954"/>
                        <a14:foregroundMark x1="48400" y1="8954" x2="55771" y2="9155"/>
                        <a14:foregroundMark x1="55771" y1="9155" x2="56644" y2="9759"/>
                        <a14:foregroundMark x1="39767" y1="7445" x2="46266" y2="4427"/>
                        <a14:foregroundMark x1="46266" y1="4427" x2="53443" y2="4326"/>
                        <a14:foregroundMark x1="53443" y1="4326" x2="60039" y2="7847"/>
                        <a14:foregroundMark x1="60330" y1="7948" x2="69059" y2="19215"/>
                        <a14:foregroundMark x1="69059" y1="19215" x2="70320" y2="26459"/>
                        <a14:foregroundMark x1="70320" y1="26459" x2="69350" y2="33501"/>
                        <a14:foregroundMark x1="69350" y1="33501" x2="65858" y2="39940"/>
                        <a14:foregroundMark x1="65858" y1="39940" x2="60524" y2="44467"/>
                        <a14:foregroundMark x1="60524" y1="44467" x2="48206" y2="48290"/>
                        <a14:foregroundMark x1="35306" y1="58753" x2="36275" y2="65895"/>
                        <a14:foregroundMark x1="36275" y1="65895" x2="42289" y2="69920"/>
                        <a14:foregroundMark x1="42289" y1="69920" x2="56450" y2="69920"/>
                        <a14:foregroundMark x1="56450" y1="69920" x2="62270" y2="66097"/>
                        <a14:foregroundMark x1="62270" y1="66097" x2="60718" y2="57243"/>
                        <a14:foregroundMark x1="8438" y1="94567" x2="4462" y2="88833"/>
                        <a14:foregroundMark x1="4462" y1="88833" x2="11348" y2="88028"/>
                        <a14:foregroundMark x1="11348" y1="88028" x2="19011" y2="88028"/>
                        <a14:foregroundMark x1="19011" y1="88028" x2="14743" y2="93461"/>
                        <a14:foregroundMark x1="14743" y1="93461" x2="9117" y2="93662"/>
                        <a14:foregroundMark x1="44326" y1="93260" x2="42774" y2="93662"/>
                        <a14:foregroundMark x1="18623" y1="89034" x2="16489" y2="93863"/>
                        <a14:foregroundMark x1="6305" y1="88431" x2="1843" y2="93763"/>
                        <a14:foregroundMark x1="1843" y1="93763" x2="9990" y2="94064"/>
                        <a14:foregroundMark x1="17362" y1="88129" x2="23860" y2="90141"/>
                        <a14:foregroundMark x1="23860" y1="90141" x2="18720" y2="94668"/>
                        <a14:foregroundMark x1="18720" y1="94668" x2="16877" y2="94668"/>
                        <a14:foregroundMark x1="6014" y1="88531" x2="1164" y2="93662"/>
                        <a14:foregroundMark x1="1164" y1="93662" x2="3298" y2="94567"/>
                        <a14:foregroundMark x1="44908" y1="88431" x2="50048" y2="93159"/>
                        <a14:foregroundMark x1="50048" y1="93159" x2="57226" y2="93763"/>
                        <a14:foregroundMark x1="57226" y1="93763" x2="51988" y2="88732"/>
                        <a14:foregroundMark x1="51988" y1="88732" x2="43259" y2="88934"/>
                        <a14:foregroundMark x1="54316" y1="87525" x2="61300" y2="88229"/>
                        <a14:foregroundMark x1="61300" y1="88229" x2="57129" y2="94064"/>
                        <a14:foregroundMark x1="57129" y1="94064" x2="55868" y2="94165"/>
                        <a14:foregroundMark x1="43259" y1="88129" x2="45199" y2="94567"/>
                        <a14:foregroundMark x1="61203" y1="88632" x2="57420" y2="94668"/>
                        <a14:foregroundMark x1="57420" y1="94668" x2="56838" y2="94668"/>
                        <a14:foregroundMark x1="41707" y1="89235" x2="39670" y2="89235"/>
                        <a14:foregroundMark x1="93792" y1="89235" x2="86615" y2="89235"/>
                        <a14:foregroundMark x1="86615" y1="89235" x2="80310" y2="92052"/>
                        <a14:foregroundMark x1="80310" y1="92052" x2="87100" y2="94869"/>
                        <a14:foregroundMark x1="87100" y1="94869" x2="94083" y2="93964"/>
                        <a14:foregroundMark x1="94083" y1="93964" x2="95829" y2="92354"/>
                        <a14:foregroundMark x1="61300" y1="88531" x2="59651" y2="93461"/>
                        <a14:foregroundMark x1="50048" y1="78873" x2="50048" y2="78873"/>
                        <a14:foregroundMark x1="50048" y1="77767" x2="50048" y2="77767"/>
                        <a14:foregroundMark x1="49855" y1="75151" x2="49855" y2="75151"/>
                        <a14:foregroundMark x1="49952" y1="81489" x2="49952" y2="81489"/>
                        <a14:foregroundMark x1="49855" y1="84708" x2="49855" y2="84708"/>
                        <a14:foregroundMark x1="50048" y1="85111" x2="50048" y2="85111"/>
                        <a14:foregroundMark x1="50533" y1="85915" x2="50533" y2="85915"/>
                        <a14:foregroundMark x1="49176" y1="85815" x2="49176" y2="85815"/>
                        <a14:foregroundMark x1="62464" y1="89537" x2="58972" y2="94467"/>
                        <a14:foregroundMark x1="13094" y1="84306" x2="13094" y2="84306"/>
                        <a14:foregroundMark x1="13385" y1="80584" x2="13318" y2="80933"/>
                        <a14:foregroundMark x1="13676" y1="85513" x2="13676" y2="85513"/>
                        <a14:foregroundMark x1="12609" y1="86419" x2="12609" y2="86419"/>
                        <a14:foregroundMark x1="15034" y1="79074" x2="15034" y2="79074"/>
                        <a14:foregroundMark x1="14258" y1="79376" x2="14258" y2="79376"/>
                        <a14:foregroundMark x1="13288" y1="82294" x2="13288" y2="82294"/>
                        <a14:foregroundMark x1="88167" y1="79980" x2="88167" y2="79980"/>
                        <a14:foregroundMark x1="88749" y1="82998" x2="88749" y2="82998"/>
                        <a14:foregroundMark x1="88749" y1="85111" x2="88749" y2="85111"/>
                        <a14:foregroundMark x1="88749" y1="84205" x2="88749" y2="84205"/>
                        <a14:foregroundMark x1="89331" y1="86318" x2="89331" y2="86318"/>
                        <a14:foregroundMark x1="88070" y1="85614" x2="88070" y2="85614"/>
                        <a14:backgroundMark x1="13288" y1="79376" x2="13385" y2="79577"/>
                        <a14:backgroundMark x1="13142" y1="79074" x2="13288" y2="79376"/>
                        <a14:backgroundMark x1="12803" y1="78370" x2="13142" y2="79074"/>
                        <a14:backgroundMark x1="13385" y1="79276" x2="13385" y2="79577"/>
                        <a14:backgroundMark x1="13421" y1="79376" x2="13094" y2="79980"/>
                        <a14:backgroundMark x1="13585" y1="79074" x2="13421" y2="79376"/>
                        <a14:backgroundMark x1="13967" y1="78370" x2="13585" y2="79074"/>
                        <a14:backgroundMark x1="12706" y1="80986" x2="12803" y2="82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811" y="2023843"/>
            <a:ext cx="4343825" cy="41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108944" y="3367414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51916" y="385011"/>
            <a:ext cx="8045916" cy="1191816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๒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เกณฑ์ที่ใช้ในการแบ่งประเภทของตัวกลางออกเป็น ตัวกลางโปร่งใส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ตัวกลางโปร่งแสง และวัตถุทึบแสง คือข้อใด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108944" y="1741942"/>
            <a:ext cx="5100158" cy="2086316"/>
            <a:chOff x="1121863" y="2174218"/>
            <a:chExt cx="510015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สีของวัตถุ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มวลของวัตถุ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สถานะของวัตถุ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การยอมให้แสงผ่านของวัตถุ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0294186-6B2C-4E43-86A2-A4129152923C}"/>
              </a:ext>
            </a:extLst>
          </p:cNvPr>
          <p:cNvGrpSpPr/>
          <p:nvPr/>
        </p:nvGrpSpPr>
        <p:grpSpPr>
          <a:xfrm>
            <a:off x="1319034" y="4072900"/>
            <a:ext cx="5618976" cy="1451967"/>
            <a:chOff x="1386905" y="4568483"/>
            <a:chExt cx="5618976" cy="1451967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7BFDBEC-B859-4502-86C8-BA600FAF8E34}"/>
                </a:ext>
              </a:extLst>
            </p:cNvPr>
            <p:cNvSpPr txBox="1"/>
            <p:nvPr/>
          </p:nvSpPr>
          <p:spPr>
            <a:xfrm>
              <a:off x="1386905" y="4568483"/>
              <a:ext cx="5618976" cy="1451967"/>
            </a:xfrm>
            <a:prstGeom prst="roundRect">
              <a:avLst>
                <a:gd name="adj" fmla="val 8207"/>
              </a:avLst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การยอมให้แสงผ่านเป็นเกณฑ์ที่ใช้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ในการแบ่งประเภทของตัวกลางออกเป็น ตัวกลางโปร่งใส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ตัวกลางโปร่งแสง และวัตถุทึบแสง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41DAC85C-DA6B-4123-B0CF-3F1E96B41801}"/>
                </a:ext>
              </a:extLst>
            </p:cNvPr>
            <p:cNvSpPr/>
            <p:nvPr/>
          </p:nvSpPr>
          <p:spPr>
            <a:xfrm>
              <a:off x="2080251" y="4668478"/>
              <a:ext cx="342856" cy="342506"/>
            </a:xfrm>
            <a:prstGeom prst="flowChartConnector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75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DBC17188-E265-4E84-ACEC-7AF681850AE1}"/>
              </a:ext>
            </a:extLst>
          </p:cNvPr>
          <p:cNvSpPr/>
          <p:nvPr/>
        </p:nvSpPr>
        <p:spPr>
          <a:xfrm>
            <a:off x="1101428" y="5192467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A11EEB8-AD26-4F3E-9003-8646AD1D78C0}"/>
              </a:ext>
            </a:extLst>
          </p:cNvPr>
          <p:cNvGrpSpPr/>
          <p:nvPr/>
        </p:nvGrpSpPr>
        <p:grpSpPr>
          <a:xfrm>
            <a:off x="499220" y="118515"/>
            <a:ext cx="6686550" cy="3262357"/>
            <a:chOff x="628650" y="275951"/>
            <a:chExt cx="7309229" cy="356616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1BFD4D2-8EB5-4CB2-93E7-DA183084C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49" t="22431" r="14376" b="8201"/>
            <a:stretch/>
          </p:blipFill>
          <p:spPr>
            <a:xfrm>
              <a:off x="999869" y="275951"/>
              <a:ext cx="6938010" cy="35661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0199B1C-FBAB-4121-9B0F-01879674C030}"/>
                </a:ext>
              </a:extLst>
            </p:cNvPr>
            <p:cNvSpPr/>
            <p:nvPr/>
          </p:nvSpPr>
          <p:spPr>
            <a:xfrm>
              <a:off x="628650" y="275951"/>
              <a:ext cx="960120" cy="69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76818" y="331362"/>
            <a:ext cx="618951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วัตถุข้อใดจัดจำแนกประเภทของตัวกลาง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ไม่ถูกต้อง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45C3DEF-3149-4982-BE58-6BA377A9BD9D}"/>
              </a:ext>
            </a:extLst>
          </p:cNvPr>
          <p:cNvGrpSpPr/>
          <p:nvPr/>
        </p:nvGrpSpPr>
        <p:grpSpPr>
          <a:xfrm>
            <a:off x="3842495" y="4244459"/>
            <a:ext cx="5143889" cy="2194084"/>
            <a:chOff x="3388234" y="3824127"/>
            <a:chExt cx="5143889" cy="2194084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2BED72B-D5A5-4814-9CFF-2A2A23DD47EF}"/>
                </a:ext>
              </a:extLst>
            </p:cNvPr>
            <p:cNvGrpSpPr/>
            <p:nvPr/>
          </p:nvGrpSpPr>
          <p:grpSpPr>
            <a:xfrm>
              <a:off x="3388234" y="3824127"/>
              <a:ext cx="5143889" cy="2194084"/>
              <a:chOff x="1386905" y="4568483"/>
              <a:chExt cx="5143889" cy="2194084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EAC430B1-FF9C-419E-AD05-78AF57A76967}"/>
                  </a:ext>
                </a:extLst>
              </p:cNvPr>
              <p:cNvSpPr txBox="1"/>
              <p:nvPr/>
            </p:nvSpPr>
            <p:spPr>
              <a:xfrm>
                <a:off x="1386905" y="4568483"/>
                <a:ext cx="5143889" cy="2194084"/>
              </a:xfrm>
              <a:prstGeom prst="roundRect">
                <a:avLst>
                  <a:gd name="adj" fmla="val 8207"/>
                </a:avLst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เหตุผล กระดาษไข ต้องจัดอยู่ในประเภทตัวกลางโปร่งแสง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เพราะแสงผ่านได้บางส่วน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ส่วน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หนังสือ (วัตถุทึบแสง)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กระจกฝ้า (ตัวกลางโปร่งแสง)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และ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กระดาษลอกลาย (ตัวกลางโปร่งแสง)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แผนผังลำดับงาน: ตัวเชื่อมต่อ 4">
                <a:extLst>
                  <a:ext uri="{FF2B5EF4-FFF2-40B4-BE49-F238E27FC236}">
                    <a16:creationId xmlns="" xmlns:a16="http://schemas.microsoft.com/office/drawing/2014/main" id="{C201DDB8-1649-4BE5-8E38-818162D79FA5}"/>
                  </a:ext>
                </a:extLst>
              </p:cNvPr>
              <p:cNvSpPr/>
              <p:nvPr/>
            </p:nvSpPr>
            <p:spPr>
              <a:xfrm>
                <a:off x="2057344" y="4684991"/>
                <a:ext cx="342856" cy="342506"/>
              </a:xfrm>
              <a:prstGeom prst="flowChartConnector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/>
                    <a:ea typeface="+mn-ea"/>
                    <a:cs typeface="TH Sarabun New"/>
                  </a:rPr>
                  <a:t>๓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endParaRPr>
              </a:p>
            </p:txBody>
          </p:sp>
        </p:grpSp>
        <p:sp>
          <p:nvSpPr>
            <p:cNvPr id="22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2CF1569-E8AF-47DC-AB3D-AEE430C85AAC}"/>
                </a:ext>
              </a:extLst>
            </p:cNvPr>
            <p:cNvSpPr/>
            <p:nvPr/>
          </p:nvSpPr>
          <p:spPr>
            <a:xfrm>
              <a:off x="4045410" y="5552982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F4051502-194A-4379-B332-6CD3BD9976BD}"/>
                </a:ext>
              </a:extLst>
            </p:cNvPr>
            <p:cNvSpPr/>
            <p:nvPr/>
          </p:nvSpPr>
          <p:spPr>
            <a:xfrm>
              <a:off x="4045411" y="4745135"/>
              <a:ext cx="342855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3C4D1F74-1342-4F32-9746-9475ED206A7F}"/>
                </a:ext>
              </a:extLst>
            </p:cNvPr>
            <p:cNvSpPr/>
            <p:nvPr/>
          </p:nvSpPr>
          <p:spPr>
            <a:xfrm>
              <a:off x="4058673" y="5142643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457D0A5-1D60-4023-9D26-16FAC37D82E2}"/>
              </a:ext>
            </a:extLst>
          </p:cNvPr>
          <p:cNvGrpSpPr/>
          <p:nvPr/>
        </p:nvGrpSpPr>
        <p:grpSpPr>
          <a:xfrm>
            <a:off x="1097484" y="4089804"/>
            <a:ext cx="5100158" cy="2086316"/>
            <a:chOff x="1121863" y="2174218"/>
            <a:chExt cx="5100158" cy="2086316"/>
          </a:xfrm>
        </p:grpSpPr>
        <p:sp>
          <p:nvSpPr>
            <p:cNvPr id="28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566989-64BE-4E00-89D1-F72EED6C8BB8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="" xmlns:a16="http://schemas.microsoft.com/office/drawing/2014/main" id="{22EBC921-842A-4BC4-A722-4AAED18BFF05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หนังสือ</a:t>
              </a:r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="" xmlns:a16="http://schemas.microsoft.com/office/drawing/2014/main" id="{5B663E6D-5015-468F-A438-43877AA9BEC6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กระจกฝ้า</a:t>
              </a:r>
            </a:p>
          </p:txBody>
        </p:sp>
        <p:sp>
          <p:nvSpPr>
            <p:cNvPr id="41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6E418ED7-1249-4F59-BEBE-7AC7DD46A1D5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42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B523C48E-BB14-4402-8684-607E121953DD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="" xmlns:a16="http://schemas.microsoft.com/office/drawing/2014/main" id="{DBFA9731-B727-4181-BB36-8E5D79D99F7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กระดาษไข</a:t>
              </a:r>
            </a:p>
          </p:txBody>
        </p:sp>
        <p:sp>
          <p:nvSpPr>
            <p:cNvPr id="44" name="Text Placeholder 2">
              <a:extLst>
                <a:ext uri="{FF2B5EF4-FFF2-40B4-BE49-F238E27FC236}">
                  <a16:creationId xmlns="" xmlns:a16="http://schemas.microsoft.com/office/drawing/2014/main" id="{458C64C1-11DC-4E9A-88B3-A22E8F2040A5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กระดาษลอกลาย</a:t>
              </a:r>
            </a:p>
          </p:txBody>
        </p:sp>
        <p:sp>
          <p:nvSpPr>
            <p:cNvPr id="45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35C02696-6339-49AC-B7D9-458BBF71B954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sp>
        <p:nvSpPr>
          <p:cNvPr id="30" name="วงรี 4">
            <a:extLst>
              <a:ext uri="{FF2B5EF4-FFF2-40B4-BE49-F238E27FC236}">
                <a16:creationId xmlns="" xmlns:a16="http://schemas.microsoft.com/office/drawing/2014/main" id="{7A0E22A7-35C7-4A7D-8A48-5C6DDE2835D1}"/>
              </a:ext>
            </a:extLst>
          </p:cNvPr>
          <p:cNvSpPr/>
          <p:nvPr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61D0372E-6B35-45FF-8B78-275B74B4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403" y="6211778"/>
            <a:ext cx="488811" cy="365125"/>
          </a:xfrm>
        </p:spPr>
        <p:txBody>
          <a:bodyPr/>
          <a:lstStyle>
            <a:lvl1pPr algn="ctr"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D70E9302-E85F-420B-883A-48A296937B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5055390C-DA38-41AB-A37C-7723E2670617}"/>
              </a:ext>
            </a:extLst>
          </p:cNvPr>
          <p:cNvSpPr/>
          <p:nvPr/>
        </p:nvSpPr>
        <p:spPr>
          <a:xfrm>
            <a:off x="1010626" y="1813303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25943" y="438646"/>
            <a:ext cx="5088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๔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ข้อใดเรียงลำดับตัวกลางที่ยอมให้แสงผ่าน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จากมากไปน้อยได้ถูกต้อง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C897362-C13A-4585-B182-D7923FA44573}"/>
              </a:ext>
            </a:extLst>
          </p:cNvPr>
          <p:cNvGrpSpPr/>
          <p:nvPr/>
        </p:nvGrpSpPr>
        <p:grpSpPr>
          <a:xfrm>
            <a:off x="1412747" y="4214356"/>
            <a:ext cx="7133714" cy="2009061"/>
            <a:chOff x="1386906" y="4438274"/>
            <a:chExt cx="7133714" cy="200906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FF5295C-B330-4B16-9EC4-F65CAB25642D}"/>
                </a:ext>
              </a:extLst>
            </p:cNvPr>
            <p:cNvSpPr txBox="1"/>
            <p:nvPr/>
          </p:nvSpPr>
          <p:spPr>
            <a:xfrm>
              <a:off x="1386906" y="4438274"/>
              <a:ext cx="7133714" cy="200906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ตัวกลางโปร่งใส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ยอมให้แสงผ่านได้เกือบทั้งหมด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ตัวกลางโปร่งแสง ยอมให้แสงผ่านได้บางส่วน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วัตถุทึบแสง ไม่ยอมให้แสงผ่านได้เลย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36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519D4609-7081-467D-BB21-E4312B783E35}"/>
                </a:ext>
              </a:extLst>
            </p:cNvPr>
            <p:cNvSpPr/>
            <p:nvPr/>
          </p:nvSpPr>
          <p:spPr>
            <a:xfrm>
              <a:off x="2131492" y="4582811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57D68C1-E117-48BA-81C3-972D2D2F31B3}"/>
              </a:ext>
            </a:extLst>
          </p:cNvPr>
          <p:cNvGrpSpPr/>
          <p:nvPr/>
        </p:nvGrpSpPr>
        <p:grpSpPr>
          <a:xfrm>
            <a:off x="1010626" y="1786015"/>
            <a:ext cx="6693195" cy="2086316"/>
            <a:chOff x="1121863" y="2174218"/>
            <a:chExt cx="6693195" cy="2086316"/>
          </a:xfrm>
        </p:grpSpPr>
        <p:sp>
          <p:nvSpPr>
            <p:cNvPr id="1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5F688CC2-89C7-4EDB-B698-48209F296591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2EC4BEE0-7D1D-4702-83B4-7C5D8CF23963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6291072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ตัวกลางโปร่งใส &gt; ตัวกลางโปร่งแสง &gt; วัตถุทึบแสง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="" xmlns:a16="http://schemas.microsoft.com/office/drawing/2014/main" id="{25195C93-AD6A-4E3D-BE14-1BA82BFDAB6F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6291072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ตัวกลางโปร่งแสง &gt; วัตถุทึบแสง &gt; ตัวกลางโปร่งใส</a:t>
              </a:r>
            </a:p>
          </p:txBody>
        </p:sp>
        <p:sp>
          <p:nvSpPr>
            <p:cNvPr id="17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86AE9A1F-FBE7-4128-AB88-D484A55F8B85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8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5D7679CA-DBE7-4E35-8EE0-28BD8021A6A7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="" xmlns:a16="http://schemas.microsoft.com/office/drawing/2014/main" id="{91C5E432-629A-4960-B238-29030677C72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6291072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วัตถุทึบแสง &gt; ตัวกลางโปร่งแสง &gt; ตัวกลางโปร่งใส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="" xmlns:a16="http://schemas.microsoft.com/office/drawing/2014/main" id="{86B2A6B5-0CFF-4FB4-ADDD-4C57DB8E64C0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6291072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ตัวกลางโปร่งแสง &gt; ตัวกลางโปร่งใส &gt; วัตถุทึบแสง</a:t>
              </a:r>
            </a:p>
          </p:txBody>
        </p:sp>
        <p:sp>
          <p:nvSpPr>
            <p:cNvPr id="21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3B3E5E3A-6ABE-4E44-B9D1-DEDA21176048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14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B8130765-6915-432F-979B-A09FB33BC23C}"/>
              </a:ext>
            </a:extLst>
          </p:cNvPr>
          <p:cNvSpPr/>
          <p:nvPr/>
        </p:nvSpPr>
        <p:spPr>
          <a:xfrm>
            <a:off x="1012201" y="1668666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๒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34251" y="378016"/>
            <a:ext cx="66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ข้อใดจัดเป็นตัวกลางโปร่งใสทั้งหมด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012201" y="1118256"/>
            <a:ext cx="6370188" cy="2086316"/>
            <a:chOff x="1121863" y="2174218"/>
            <a:chExt cx="637018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กระดาษลอกลาย กระจกใส กระจกฝ้า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อากาศ นํ้าเปล่า กระดาษแก้วใส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แผ่นไม้ แก้วใส เก้าอี้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สมุด นํ้าส้ม ตู้เสื้อผ้า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FB69C10-26AD-46AF-A984-A9D828426D05}"/>
              </a:ext>
            </a:extLst>
          </p:cNvPr>
          <p:cNvGrpSpPr/>
          <p:nvPr/>
        </p:nvGrpSpPr>
        <p:grpSpPr>
          <a:xfrm>
            <a:off x="1840231" y="3367296"/>
            <a:ext cx="6720840" cy="3032998"/>
            <a:chOff x="2711850" y="3824127"/>
            <a:chExt cx="6720840" cy="303299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652CD1D-3297-453B-8D86-B6E1590E8D93}"/>
                </a:ext>
              </a:extLst>
            </p:cNvPr>
            <p:cNvGrpSpPr/>
            <p:nvPr/>
          </p:nvGrpSpPr>
          <p:grpSpPr>
            <a:xfrm>
              <a:off x="2711850" y="3824127"/>
              <a:ext cx="6720840" cy="3032998"/>
              <a:chOff x="710521" y="4568483"/>
              <a:chExt cx="6720840" cy="3032998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FF2FDD8-2954-475B-B4F7-CFE75E0931D7}"/>
                  </a:ext>
                </a:extLst>
              </p:cNvPr>
              <p:cNvSpPr txBox="1"/>
              <p:nvPr/>
            </p:nvSpPr>
            <p:spPr>
              <a:xfrm>
                <a:off x="710521" y="4568483"/>
                <a:ext cx="6720840" cy="3032998"/>
              </a:xfrm>
              <a:prstGeom prst="roundRect">
                <a:avLst>
                  <a:gd name="adj" fmla="val 8207"/>
                </a:avLst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เหตุผล อากาศ นํ้าเปล่า กระดาษแก้วใส จัดเป็นตัวกลางโปร่งใส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ส่วน 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กระดาษลอกลาย กระจกฝ้า จัดเป็นตัวกลางโปร่งแสง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กระจกใส จัดเป็นตัวกลางโปร่งใส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แผ่นไม้ เก้าอี้ จัดเป็นวัตถุทึบแสง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แก้วใส จัดเป็นตัวกลางโปร่งใส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สมุด ตู้เสื้อผ้า จัดเป็นวัตถุทึบแสง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นํ้าส้ม จัดเป็นตัวกลางโปร่งแสง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8" name="แผนผังลำดับงาน: ตัวเชื่อมต่อ 4">
                <a:extLst>
                  <a:ext uri="{FF2B5EF4-FFF2-40B4-BE49-F238E27FC236}">
                    <a16:creationId xmlns="" xmlns:a16="http://schemas.microsoft.com/office/drawing/2014/main" id="{3A7D87EB-ABF2-4757-8C38-8C359595FA9B}"/>
                  </a:ext>
                </a:extLst>
              </p:cNvPr>
              <p:cNvSpPr/>
              <p:nvPr/>
            </p:nvSpPr>
            <p:spPr>
              <a:xfrm>
                <a:off x="1394404" y="4681564"/>
                <a:ext cx="342856" cy="342506"/>
              </a:xfrm>
              <a:prstGeom prst="flowChartConnector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/>
                    <a:ea typeface="+mn-ea"/>
                    <a:cs typeface="TH Sarabun New"/>
                  </a:rPr>
                  <a:t>๒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endParaRPr>
              </a:p>
            </p:txBody>
          </p:sp>
        </p:grp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4CFBE0E9-196C-46C2-AA2F-9BFB0F38AAFC}"/>
                </a:ext>
              </a:extLst>
            </p:cNvPr>
            <p:cNvSpPr/>
            <p:nvPr/>
          </p:nvSpPr>
          <p:spPr>
            <a:xfrm>
              <a:off x="3395732" y="5906069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5E6A78FE-81EF-448F-B20B-0D3A8934D6BF}"/>
                </a:ext>
              </a:extLst>
            </p:cNvPr>
            <p:cNvSpPr/>
            <p:nvPr/>
          </p:nvSpPr>
          <p:spPr>
            <a:xfrm>
              <a:off x="3395733" y="4394813"/>
              <a:ext cx="342855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6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1A76369A-EC00-431D-B5DB-E348C80B505A}"/>
                </a:ext>
              </a:extLst>
            </p:cNvPr>
            <p:cNvSpPr/>
            <p:nvPr/>
          </p:nvSpPr>
          <p:spPr>
            <a:xfrm>
              <a:off x="3395732" y="5133296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sp>
        <p:nvSpPr>
          <p:cNvPr id="20" name="วงรี 4">
            <a:extLst>
              <a:ext uri="{FF2B5EF4-FFF2-40B4-BE49-F238E27FC236}">
                <a16:creationId xmlns="" xmlns:a16="http://schemas.microsoft.com/office/drawing/2014/main" id="{B5FE1989-1E10-4EA1-8838-0D71F31C215B}"/>
              </a:ext>
            </a:extLst>
          </p:cNvPr>
          <p:cNvSpPr/>
          <p:nvPr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465D0E7C-BB11-40FE-941D-B5FAF2B9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403" y="6211778"/>
            <a:ext cx="488811" cy="365125"/>
          </a:xfrm>
        </p:spPr>
        <p:txBody>
          <a:bodyPr/>
          <a:lstStyle>
            <a:lvl1pPr algn="ctr"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D70E9302-E85F-420B-883A-48A296937B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7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852DAD22-914B-4FD9-8FE0-A3E71AED2629}"/>
              </a:ext>
            </a:extLst>
          </p:cNvPr>
          <p:cNvSpPr/>
          <p:nvPr/>
        </p:nvSpPr>
        <p:spPr>
          <a:xfrm>
            <a:off x="736315" y="2445347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16493" y="475638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๖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ข้อความใดกล่าวถูกต้อง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3CD832D-2EA4-415E-880C-53808F71AC77}"/>
              </a:ext>
            </a:extLst>
          </p:cNvPr>
          <p:cNvGrpSpPr/>
          <p:nvPr/>
        </p:nvGrpSpPr>
        <p:grpSpPr>
          <a:xfrm>
            <a:off x="1224642" y="4096049"/>
            <a:ext cx="5724798" cy="1369017"/>
            <a:chOff x="1224642" y="4096049"/>
            <a:chExt cx="5724798" cy="136901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0E6043A-832E-4E73-B435-3B97B471E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75" t="53033" r="23352" b="19096"/>
            <a:stretch/>
          </p:blipFill>
          <p:spPr>
            <a:xfrm>
              <a:off x="3517388" y="4614625"/>
              <a:ext cx="2511342" cy="85044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61114F7-52FB-47BC-A291-48E188270BC7}"/>
                </a:ext>
              </a:extLst>
            </p:cNvPr>
            <p:cNvGrpSpPr/>
            <p:nvPr/>
          </p:nvGrpSpPr>
          <p:grpSpPr>
            <a:xfrm>
              <a:off x="1224642" y="4096049"/>
              <a:ext cx="5724798" cy="1037153"/>
              <a:chOff x="1729762" y="4221847"/>
              <a:chExt cx="5724798" cy="1037153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F2917FA7-C17F-4F32-B738-824EAC25486C}"/>
                  </a:ext>
                </a:extLst>
              </p:cNvPr>
              <p:cNvSpPr txBox="1"/>
              <p:nvPr/>
            </p:nvSpPr>
            <p:spPr>
              <a:xfrm>
                <a:off x="1729762" y="4221847"/>
                <a:ext cx="5724798" cy="1037153"/>
              </a:xfrm>
              <a:prstGeom prst="roundRect">
                <a:avLst>
                  <a:gd name="adj" fmla="val 14353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 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เหตุผล แผ่นกระจกใส จัดเป็นตัวกลางโปร่งใส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แสงสามารถผ่านได้หมด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แผนผังลำดับงาน: ตัวเชื่อมต่อ 4">
                <a:extLst>
                  <a:ext uri="{FF2B5EF4-FFF2-40B4-BE49-F238E27FC236}">
                    <a16:creationId xmlns="" xmlns:a16="http://schemas.microsoft.com/office/drawing/2014/main" id="{C733D91F-FED8-4D28-9B93-45FAD04499B3}"/>
                  </a:ext>
                </a:extLst>
              </p:cNvPr>
              <p:cNvSpPr/>
              <p:nvPr/>
            </p:nvSpPr>
            <p:spPr>
              <a:xfrm>
                <a:off x="2419250" y="4340767"/>
                <a:ext cx="342856" cy="342506"/>
              </a:xfrm>
              <a:prstGeom prst="flowChartConnector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/>
                    <a:ea typeface="+mn-ea"/>
                    <a:cs typeface="TH Sarabun New"/>
                  </a:rPr>
                  <a:t>๓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96B371A-865E-4ADB-A5C3-5B3D0C03C39E}"/>
              </a:ext>
            </a:extLst>
          </p:cNvPr>
          <p:cNvGrpSpPr/>
          <p:nvPr/>
        </p:nvGrpSpPr>
        <p:grpSpPr>
          <a:xfrm>
            <a:off x="736315" y="1342684"/>
            <a:ext cx="7671369" cy="2086316"/>
            <a:chOff x="1121863" y="2174218"/>
            <a:chExt cx="7671369" cy="2086316"/>
          </a:xfrm>
        </p:grpSpPr>
        <p:sp>
          <p:nvSpPr>
            <p:cNvPr id="20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01ADCEC-6833-4E8D-8A2F-33AC194B5DE5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="" xmlns:a16="http://schemas.microsoft.com/office/drawing/2014/main" id="{ED9D6B90-80E4-499B-9B56-7387011FA4A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7269246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ผ้าขาวบาง เป็นตัวกลางโปร่งแสง แสงผ่านได้หมด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="" xmlns:a16="http://schemas.microsoft.com/office/drawing/2014/main" id="{C025D759-2D9E-4778-801E-9F1F3BF3F723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7269246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ขวดพลาสติกขุ่น เป็นวัตถุทึบแสง แสงผ่านไม่ได้เลย</a:t>
              </a:r>
            </a:p>
          </p:txBody>
        </p:sp>
        <p:sp>
          <p:nvSpPr>
            <p:cNvPr id="23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99436CBF-6676-4F16-8360-3BB682B8C6E1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8DD1C7C2-CA0F-4E06-855E-288673F9F841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="" xmlns:a16="http://schemas.microsoft.com/office/drawing/2014/main" id="{FAF0C680-74A0-4BDB-B566-BC8838CA8F1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7269246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แผ่นกระจกใส เป็นตัวกลางโปร่งใส แสงผ่านได้หมด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="" xmlns:a16="http://schemas.microsoft.com/office/drawing/2014/main" id="{5E794865-3CB2-4231-B799-6513743DDFFE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7269246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กระจกส่องฟันทันตแพทย์ เป็นวัตถุโปร่งแสง แสงผ่านได้บ้าง</a:t>
              </a:r>
            </a:p>
          </p:txBody>
        </p:sp>
        <p:sp>
          <p:nvSpPr>
            <p:cNvPr id="29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6F5BD8FD-AFFB-4BA6-BA30-E4333F2AA369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0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E8E38448-EC40-492C-BA15-A0F3ABB96F96}"/>
              </a:ext>
            </a:extLst>
          </p:cNvPr>
          <p:cNvSpPr/>
          <p:nvPr/>
        </p:nvSpPr>
        <p:spPr>
          <a:xfrm>
            <a:off x="1103589" y="2405135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๒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281838" y="541650"/>
            <a:ext cx="6798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ถ้าต้องการให้แสงเข้ามาในห้องนั่งเล่นได้บ้าง นักเรียนควร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344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เลือกใช้วัตถุในข้อใดจึงจะเหมาะสมที่สุด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802226D-E07D-4EB7-9498-597A60CA2329}"/>
              </a:ext>
            </a:extLst>
          </p:cNvPr>
          <p:cNvGrpSpPr/>
          <p:nvPr/>
        </p:nvGrpSpPr>
        <p:grpSpPr>
          <a:xfrm>
            <a:off x="1103589" y="1852739"/>
            <a:ext cx="6370188" cy="2086316"/>
            <a:chOff x="1121863" y="2174218"/>
            <a:chExt cx="6370188" cy="2086316"/>
          </a:xfrm>
        </p:grpSpPr>
        <p:sp>
          <p:nvSpPr>
            <p:cNvPr id="15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6A6F55E2-7C45-4E8A-BCA4-4D3443C38E42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="" xmlns:a16="http://schemas.microsoft.com/office/drawing/2014/main" id="{6E2C41F5-D2C6-43B4-AD8B-F17BE25A2945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กระจกแก้วใส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="" xmlns:a16="http://schemas.microsoft.com/office/drawing/2014/main" id="{A3D8AF87-50A4-41C3-8911-D800E83E42BF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กระจกฝ้า</a:t>
              </a:r>
            </a:p>
          </p:txBody>
        </p:sp>
        <p:sp>
          <p:nvSpPr>
            <p:cNvPr id="21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47FFEE24-9DB9-493A-B999-7075EB6D42D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2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4BEBE7BC-C6D3-4251-8AF7-5841C0FE9B8D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="" xmlns:a16="http://schemas.microsoft.com/office/drawing/2014/main" id="{A405EDA6-AF65-4800-819B-280E167430B2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แผ่นสังกะสี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="" xmlns:a16="http://schemas.microsoft.com/office/drawing/2014/main" id="{93BC8F70-29C1-4A72-B91E-EC9511B6064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แผ่นพลาสติกทึบแสง</a:t>
              </a:r>
            </a:p>
          </p:txBody>
        </p:sp>
        <p:sp>
          <p:nvSpPr>
            <p:cNvPr id="27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43EE665B-472E-44B0-A278-321F1B96B04C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744B588-1184-4CC8-82E9-BC9661234805}"/>
              </a:ext>
            </a:extLst>
          </p:cNvPr>
          <p:cNvGrpSpPr/>
          <p:nvPr/>
        </p:nvGrpSpPr>
        <p:grpSpPr>
          <a:xfrm>
            <a:off x="1496872" y="4406866"/>
            <a:ext cx="5583622" cy="1037153"/>
            <a:chOff x="1729762" y="4221847"/>
            <a:chExt cx="5583622" cy="103715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09C01F-862B-49C1-BB93-11DBF00994CE}"/>
                </a:ext>
              </a:extLst>
            </p:cNvPr>
            <p:cNvSpPr txBox="1"/>
            <p:nvPr/>
          </p:nvSpPr>
          <p:spPr>
            <a:xfrm>
              <a:off x="1729762" y="4221847"/>
              <a:ext cx="5583622" cy="1037153"/>
            </a:xfrm>
            <a:prstGeom prst="roundRect">
              <a:avLst>
                <a:gd name="adj" fmla="val 143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กระจกฝ้าเป็นตัวกลางโปร่งแสง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ที่ยอมให้แสงผ่านได้บ้าง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31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767174CA-79F4-42BB-B1F0-19EBCB041C05}"/>
                </a:ext>
              </a:extLst>
            </p:cNvPr>
            <p:cNvSpPr/>
            <p:nvPr/>
          </p:nvSpPr>
          <p:spPr>
            <a:xfrm>
              <a:off x="2443172" y="4335265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309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498526" y="2428541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๒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55467" y="477081"/>
            <a:ext cx="4708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ถ้าใช้เกณฑ์การยอมให้แสงผ่าน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284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	กระดาษไขจัดอยู่ในกลุ่มเดียวกับข้อใด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498526" y="1868806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อากาศ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ผ้าเช็ดหน้า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ขวดแก้วใส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แผ่นไม้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2A384B6-6953-4073-B4AC-FFC5A135C164}"/>
              </a:ext>
            </a:extLst>
          </p:cNvPr>
          <p:cNvGrpSpPr/>
          <p:nvPr/>
        </p:nvGrpSpPr>
        <p:grpSpPr>
          <a:xfrm>
            <a:off x="3375117" y="2916678"/>
            <a:ext cx="5143889" cy="1774627"/>
            <a:chOff x="1386905" y="4568483"/>
            <a:chExt cx="5143889" cy="1774627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DB7E2C3-A61E-4337-AAA5-4A83FEF73429}"/>
                </a:ext>
              </a:extLst>
            </p:cNvPr>
            <p:cNvSpPr txBox="1"/>
            <p:nvPr/>
          </p:nvSpPr>
          <p:spPr>
            <a:xfrm>
              <a:off x="1386905" y="4568483"/>
              <a:ext cx="5143889" cy="1774627"/>
            </a:xfrm>
            <a:prstGeom prst="roundRect">
              <a:avLst>
                <a:gd name="adj" fmla="val 8207"/>
              </a:avLst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	</a:t>
              </a:r>
              <a:r>
                <a:rPr kumimoji="0" lang="th-TH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ถ้าใช้เกณฑ์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การยอมให้แสงผ่าน กระดาษไข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จัดอยู่ในกลุ่มเดียวกับผ้าเช็ดหน้า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เพราะเป็นตัวกลางโปร่งแสงเหมือนกัน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7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D15CCC27-3BB1-4451-B787-8EE1D053A887}"/>
                </a:ext>
              </a:extLst>
            </p:cNvPr>
            <p:cNvSpPr/>
            <p:nvPr/>
          </p:nvSpPr>
          <p:spPr>
            <a:xfrm>
              <a:off x="2034484" y="4650701"/>
              <a:ext cx="342856" cy="342506"/>
            </a:xfrm>
            <a:prstGeom prst="flowChartConnector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93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237049" y="1709599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TH Sarabun New"/>
                <a:cs typeface="TH Sarabun New"/>
              </a:rPr>
              <a:t>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09315" y="415207"/>
            <a:ext cx="5713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เลนส์แว่นขยาย เลนส์กล้องจุลทรรศน์ทำมาจาก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ตัวกลางชนิดใด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237049" y="1680012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ตัวกลางโปร่งใส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ตัวกลางโปร่งแสง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วัตถุทึบแสง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ตัวกลางโปร่งแสงและวัตถุทึบแสง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0E4FC3-CD6C-4315-8A1D-00CB256F3854}"/>
              </a:ext>
            </a:extLst>
          </p:cNvPr>
          <p:cNvGrpSpPr/>
          <p:nvPr/>
        </p:nvGrpSpPr>
        <p:grpSpPr>
          <a:xfrm>
            <a:off x="1639170" y="4084095"/>
            <a:ext cx="5698890" cy="1000244"/>
            <a:chOff x="753293" y="4568483"/>
            <a:chExt cx="5698890" cy="10002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753293" y="4568483"/>
              <a:ext cx="5698890" cy="1000244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เพราะตัวกลางโปร่งใส เป็นตัวกลาง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ที่ยอมให้แสงผ่านได้ทั้งหมด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7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6D13C25-3A6F-4806-960C-09865D2DB4D0}"/>
                </a:ext>
              </a:extLst>
            </p:cNvPr>
            <p:cNvSpPr/>
            <p:nvPr/>
          </p:nvSpPr>
          <p:spPr>
            <a:xfrm>
              <a:off x="1433012" y="4653269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03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85FB6872-E16F-4FC7-BDD7-1B2B59178D70}"/>
              </a:ext>
            </a:extLst>
          </p:cNvPr>
          <p:cNvSpPr/>
          <p:nvPr/>
        </p:nvSpPr>
        <p:spPr>
          <a:xfrm>
            <a:off x="1043463" y="3557378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37456" y="387485"/>
            <a:ext cx="3392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๑๐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	  วัตถุ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Z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คือวัตถุในข้อใด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043463" y="2454715"/>
            <a:ext cx="6370188" cy="2086316"/>
            <a:chOff x="1121863" y="2174218"/>
            <a:chExt cx="637018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แก้วพลาสติกขุ่น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ขวดโหลใส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กระจกเงา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เลนส์แว่นตากันแดด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6B60388-4793-476A-80AB-03CAD439302E}"/>
              </a:ext>
            </a:extLst>
          </p:cNvPr>
          <p:cNvGrpSpPr/>
          <p:nvPr/>
        </p:nvGrpSpPr>
        <p:grpSpPr>
          <a:xfrm>
            <a:off x="1386319" y="4815915"/>
            <a:ext cx="6578556" cy="954107"/>
            <a:chOff x="3921070" y="4376660"/>
            <a:chExt cx="6578556" cy="95410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3921070" y="4376660"/>
              <a:ext cx="65785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กระจกเงา เป็นวัตถุทึบแสงไม่ยอมให้แสงผ่าน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ได้เลย และไม่สามารถมองเห็นแหล่งกำเนิดแสงผ่านวัตถุได้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1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3ABC841B-2254-438A-9A3B-71D9EEBF0BFE}"/>
                </a:ext>
              </a:extLst>
            </p:cNvPr>
            <p:cNvSpPr/>
            <p:nvPr/>
          </p:nvSpPr>
          <p:spPr>
            <a:xfrm>
              <a:off x="4571999" y="4434412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454BC7-E7A4-4E53-8BE2-FA0C2459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6155" r="22734" b="43434"/>
          <a:stretch/>
        </p:blipFill>
        <p:spPr>
          <a:xfrm>
            <a:off x="1047445" y="511131"/>
            <a:ext cx="5464958" cy="10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4211192E-D033-4FA1-B10E-70313BA3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36" y="2302033"/>
            <a:ext cx="6646012" cy="45559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F380D6-8214-416E-9B98-631CDBCF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7B525FDE-5A26-4DC1-B2F7-E128A962115C}"/>
              </a:ext>
            </a:extLst>
          </p:cNvPr>
          <p:cNvSpPr/>
          <p:nvPr/>
        </p:nvSpPr>
        <p:spPr>
          <a:xfrm>
            <a:off x="238835" y="129356"/>
            <a:ext cx="5090615" cy="668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ตัวกลางแสง</a:t>
            </a:r>
            <a:endParaRPr lang="en-US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F07DA109-A259-4096-9E7E-BE9964C2D858}"/>
              </a:ext>
            </a:extLst>
          </p:cNvPr>
          <p:cNvSpPr txBox="1"/>
          <p:nvPr/>
        </p:nvSpPr>
        <p:spPr>
          <a:xfrm>
            <a:off x="4271750" y="6266979"/>
            <a:ext cx="34597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การเคลื่อนที่ของแสงกระทบวัตถุทึบแสง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="" xmlns:a16="http://schemas.microsoft.com/office/drawing/2014/main" id="{14FD2364-2D67-43C3-8BA3-6681B6B05DB5}"/>
              </a:ext>
            </a:extLst>
          </p:cNvPr>
          <p:cNvSpPr/>
          <p:nvPr/>
        </p:nvSpPr>
        <p:spPr>
          <a:xfrm>
            <a:off x="238835" y="798095"/>
            <a:ext cx="7548001" cy="1856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spc="6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แสงเมื่อตกกระทบกับวัตถุบางชนิดจะทำให้เกิดเงาด้านหลังวัตถุนั้น 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เนื่องจากแสงไม่สามารถเคลื่อนที่ผ่านวัตถุนั้นได้ แต่วัตถุบางชนิด เช่น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กระจกใส แสงสามารถเคลื่อนที่ผ่านได้เราจึงไม่เห็นเงาของกระจก ดังนั้น </a:t>
            </a: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วัตถุแต่ละชนิดที่แสงตกกระทบจึงมีสมบัติในการกั้นแสงต่างกัน</a:t>
            </a:r>
            <a:endParaRPr lang="en-US" sz="2800" b="1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8" name="กลุ่ม 11">
            <a:extLst>
              <a:ext uri="{FF2B5EF4-FFF2-40B4-BE49-F238E27FC236}">
                <a16:creationId xmlns="" xmlns:a16="http://schemas.microsoft.com/office/drawing/2014/main" id="{056A5049-8380-42C5-9E15-D9A84D3125E0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9" name="สี่เหลี่ยมผืนผ้า 12">
              <a:extLst>
                <a:ext uri="{FF2B5EF4-FFF2-40B4-BE49-F238E27FC236}">
                  <a16:creationId xmlns="" xmlns:a16="http://schemas.microsoft.com/office/drawing/2014/main" id="{5FD88F0D-4C2C-4456-8C8C-6BB1C8B4273B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0" name="รูปภาพ 13">
              <a:extLst>
                <a:ext uri="{FF2B5EF4-FFF2-40B4-BE49-F238E27FC236}">
                  <a16:creationId xmlns="" xmlns:a16="http://schemas.microsoft.com/office/drawing/2014/main" id="{1978237F-7378-4901-8959-7E6AD5429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6" name="วงรี 14">
              <a:extLst>
                <a:ext uri="{FF2B5EF4-FFF2-40B4-BE49-F238E27FC236}">
                  <a16:creationId xmlns="" xmlns:a16="http://schemas.microsoft.com/office/drawing/2014/main" id="{9C3ECB85-88A7-41F2-AEB5-5ED6DF6AEF20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1D9BC3-B714-4603-A6DB-6D9C7569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37" y="3902635"/>
            <a:ext cx="2710331" cy="25800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วงรี 4">
            <a:extLst>
              <a:ext uri="{FF2B5EF4-FFF2-40B4-BE49-F238E27FC236}">
                <a16:creationId xmlns="" xmlns:a16="http://schemas.microsoft.com/office/drawing/2014/main" id="{7C88282F-CED1-4B00-A280-4BE90B13975D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4FEF39-492E-4480-974D-D327C4378A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5" t="4752" b="7561"/>
          <a:stretch/>
        </p:blipFill>
        <p:spPr>
          <a:xfrm>
            <a:off x="161132" y="3902633"/>
            <a:ext cx="2956792" cy="25813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83A3307E-4F7F-405C-B33B-9F7FD6E9C30A}"/>
              </a:ext>
            </a:extLst>
          </p:cNvPr>
          <p:cNvSpPr/>
          <p:nvPr/>
        </p:nvSpPr>
        <p:spPr>
          <a:xfrm>
            <a:off x="797999" y="375338"/>
            <a:ext cx="7548001" cy="32512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วัตถุบางชนิดยอมให้แสงผ่านได้มาก บางชนิดยอมให้แสงผ่านได้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บางส่วน บางชนิดแสงผ่านไม่ได้ เมื่อทดสอบโดยมองผ่านวัตถุกั้นแสง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ไปยังวัตถุเป้าหมาย</a:t>
            </a:r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พบว่าเราสามารถมองเห็นวัตถุเป้าหมายเมื่อมองเห็นผ่าน 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วัตถุที่ยอมให้แสงผ่านได้ แต่มองไม่เห็นวัตถุเป้าหมายเมื่อมองผ่านวัตถุ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7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ที่ไม่ยอมให้แสงผ่าน ดังนั้น จึงจัดกลุ่มวัตถุที่กั้นทางเดินแสงหรือตัวกลาง </a:t>
            </a:r>
            <a:endParaRPr lang="en-US" sz="2800" spc="7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โดยใช้เกณฑ์การผ่านของแสงออกเป็น ๓ กลุ่ม ได้แก่ ตัวกลางโปร่งใส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ตัวกลางโปร่งแสง และวัตถุทึบแสง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129C15-12A2-4A8A-8DC9-550F620C7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218008" y="3908544"/>
            <a:ext cx="2956792" cy="25800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08097C2F-B8AD-40E4-9CF4-079984D2A813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="" xmlns:a16="http://schemas.microsoft.com/office/drawing/2014/main" id="{22281ED8-4452-4698-8EDE-596480F43A7A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="" xmlns:a16="http://schemas.microsoft.com/office/drawing/2014/main" id="{8C482A3B-10BD-462F-AE7A-3E6D9F4BB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5" name="วงรี 14">
              <a:extLst>
                <a:ext uri="{FF2B5EF4-FFF2-40B4-BE49-F238E27FC236}">
                  <a16:creationId xmlns="" xmlns:a16="http://schemas.microsoft.com/office/drawing/2014/main" id="{1873E9C7-C05F-4D87-A735-0D0BF4841C6F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42A091D0-598C-41A9-8213-829B0895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7406"/>
            <a:ext cx="9144001" cy="6116934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3CCEE83D-D50D-4747-A185-8F94AFCF77B7}"/>
              </a:ext>
            </a:extLst>
          </p:cNvPr>
          <p:cNvSpPr/>
          <p:nvPr/>
        </p:nvSpPr>
        <p:spPr>
          <a:xfrm>
            <a:off x="0" y="0"/>
            <a:ext cx="9144000" cy="463660"/>
          </a:xfrm>
          <a:prstGeom prst="rect">
            <a:avLst/>
          </a:prstGeom>
          <a:solidFill>
            <a:srgbClr val="E4F0E2"/>
          </a:solidFill>
          <a:ln>
            <a:solidFill>
              <a:srgbClr val="E4F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="" xmlns:a16="http://schemas.microsoft.com/office/drawing/2014/main" id="{CCEF3B15-A281-4728-AE49-3B1894FC615A}"/>
              </a:ext>
            </a:extLst>
          </p:cNvPr>
          <p:cNvSpPr/>
          <p:nvPr/>
        </p:nvSpPr>
        <p:spPr>
          <a:xfrm>
            <a:off x="-40099" y="5858665"/>
            <a:ext cx="9144000" cy="1071349"/>
          </a:xfrm>
          <a:prstGeom prst="rect">
            <a:avLst/>
          </a:prstGeom>
          <a:solidFill>
            <a:srgbClr val="C1E1BC"/>
          </a:solidFill>
          <a:ln>
            <a:solidFill>
              <a:srgbClr val="C1E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23D4AC98-58B7-4C0E-901D-0A95FAFB3E37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22167C0C-F310-49F8-B291-D5A53AE2E30A}"/>
              </a:ext>
            </a:extLst>
          </p:cNvPr>
          <p:cNvSpPr txBox="1"/>
          <p:nvPr/>
        </p:nvSpPr>
        <p:spPr>
          <a:xfrm>
            <a:off x="3797367" y="6023956"/>
            <a:ext cx="154926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ตัวกลางโปร่งใส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" name="กลุ่ม 11">
            <a:extLst>
              <a:ext uri="{FF2B5EF4-FFF2-40B4-BE49-F238E27FC236}">
                <a16:creationId xmlns="" xmlns:a16="http://schemas.microsoft.com/office/drawing/2014/main" id="{E02B17A5-AD8A-48AE-987C-F13E1FE940E0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8" name="สี่เหลี่ยมผืนผ้า 12">
              <a:extLst>
                <a:ext uri="{FF2B5EF4-FFF2-40B4-BE49-F238E27FC236}">
                  <a16:creationId xmlns="" xmlns:a16="http://schemas.microsoft.com/office/drawing/2014/main" id="{72CEACC9-7B87-4384-B25D-892DBDB13537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9" name="รูปภาพ 13">
              <a:extLst>
                <a:ext uri="{FF2B5EF4-FFF2-40B4-BE49-F238E27FC236}">
                  <a16:creationId xmlns="" xmlns:a16="http://schemas.microsoft.com/office/drawing/2014/main" id="{9F9FF9AD-03C1-4DD3-9FDF-E13AAD8E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0" name="วงรี 14">
              <a:extLst>
                <a:ext uri="{FF2B5EF4-FFF2-40B4-BE49-F238E27FC236}">
                  <a16:creationId xmlns="" xmlns:a16="http://schemas.microsoft.com/office/drawing/2014/main" id="{2B7A658A-17AA-408B-9AE5-DA6D430F30CD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0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EB7037E6-D9FC-4319-AD87-DEABD63B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49"/>
            <a:ext cx="9144000" cy="6489902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AA856D87-796B-4CBB-A285-D63B16A08416}"/>
              </a:ext>
            </a:extLst>
          </p:cNvPr>
          <p:cNvSpPr/>
          <p:nvPr/>
        </p:nvSpPr>
        <p:spPr>
          <a:xfrm>
            <a:off x="0" y="0"/>
            <a:ext cx="9144000" cy="463660"/>
          </a:xfrm>
          <a:prstGeom prst="rect">
            <a:avLst/>
          </a:prstGeom>
          <a:solidFill>
            <a:srgbClr val="FFECD1"/>
          </a:solidFill>
          <a:ln>
            <a:solidFill>
              <a:srgbClr val="FFE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DDCF62A0-FEAB-4DFF-98DB-4CB842126E93}"/>
              </a:ext>
            </a:extLst>
          </p:cNvPr>
          <p:cNvSpPr/>
          <p:nvPr/>
        </p:nvSpPr>
        <p:spPr>
          <a:xfrm>
            <a:off x="0" y="6084748"/>
            <a:ext cx="9180275" cy="772509"/>
          </a:xfrm>
          <a:prstGeom prst="rect">
            <a:avLst/>
          </a:prstGeom>
          <a:solidFill>
            <a:srgbClr val="FED597"/>
          </a:solidFill>
          <a:ln>
            <a:solidFill>
              <a:srgbClr val="FED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23D4AC98-58B7-4C0E-901D-0A95FAFB3E37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838D8CAD-5EE3-4D0E-A6F5-019F08C1D5E9}"/>
              </a:ext>
            </a:extLst>
          </p:cNvPr>
          <p:cNvSpPr txBox="1"/>
          <p:nvPr/>
        </p:nvSpPr>
        <p:spPr>
          <a:xfrm>
            <a:off x="3761295" y="6204986"/>
            <a:ext cx="1659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ตัวกลางโปร่งแสง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7" name="กลุ่ม 11">
            <a:extLst>
              <a:ext uri="{FF2B5EF4-FFF2-40B4-BE49-F238E27FC236}">
                <a16:creationId xmlns="" xmlns:a16="http://schemas.microsoft.com/office/drawing/2014/main" id="{FEB9D894-A61D-40AA-B23B-A26EC4F7BFB0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8" name="สี่เหลี่ยมผืนผ้า 12">
              <a:extLst>
                <a:ext uri="{FF2B5EF4-FFF2-40B4-BE49-F238E27FC236}">
                  <a16:creationId xmlns="" xmlns:a16="http://schemas.microsoft.com/office/drawing/2014/main" id="{53564D8C-11F1-4F0C-92EC-A17E88132BA0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9" name="รูปภาพ 13">
              <a:extLst>
                <a:ext uri="{FF2B5EF4-FFF2-40B4-BE49-F238E27FC236}">
                  <a16:creationId xmlns="" xmlns:a16="http://schemas.microsoft.com/office/drawing/2014/main" id="{E7DB14A5-3898-4E92-AB60-F727455F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0" name="วงรี 14">
              <a:extLst>
                <a:ext uri="{FF2B5EF4-FFF2-40B4-BE49-F238E27FC236}">
                  <a16:creationId xmlns="" xmlns:a16="http://schemas.microsoft.com/office/drawing/2014/main" id="{C49761E9-98F4-457B-BADC-8AB189BF65DF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5A6C1B-4B06-48A2-8B2C-046BD55F12C0}"/>
              </a:ext>
            </a:extLst>
          </p:cNvPr>
          <p:cNvGrpSpPr/>
          <p:nvPr/>
        </p:nvGrpSpPr>
        <p:grpSpPr>
          <a:xfrm>
            <a:off x="-3103" y="0"/>
            <a:ext cx="9150206" cy="6858000"/>
            <a:chOff x="-3103" y="0"/>
            <a:chExt cx="9150206" cy="6858000"/>
          </a:xfrm>
        </p:grpSpPr>
        <p:pic>
          <p:nvPicPr>
            <p:cNvPr id="3" name="รูปภาพ 2">
              <a:extLst>
                <a:ext uri="{FF2B5EF4-FFF2-40B4-BE49-F238E27FC236}">
                  <a16:creationId xmlns="" xmlns:a16="http://schemas.microsoft.com/office/drawing/2014/main" id="{209BA8F8-72A5-453F-887E-B1D1FF2D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845" y="0"/>
              <a:ext cx="8566310" cy="6858000"/>
            </a:xfrm>
            <a:prstGeom prst="rect">
              <a:avLst/>
            </a:prstGeom>
          </p:spPr>
        </p:pic>
        <p:sp>
          <p:nvSpPr>
            <p:cNvPr id="14" name="สี่เหลี่ยมผืนผ้า 13">
              <a:extLst>
                <a:ext uri="{FF2B5EF4-FFF2-40B4-BE49-F238E27FC236}">
                  <a16:creationId xmlns="" xmlns:a16="http://schemas.microsoft.com/office/drawing/2014/main" id="{B636E3C1-32AD-442C-B133-7CE1DEA7D439}"/>
                </a:ext>
              </a:extLst>
            </p:cNvPr>
            <p:cNvSpPr/>
            <p:nvPr/>
          </p:nvSpPr>
          <p:spPr>
            <a:xfrm>
              <a:off x="0" y="6287563"/>
              <a:ext cx="9144000" cy="569694"/>
            </a:xfrm>
            <a:prstGeom prst="rect">
              <a:avLst/>
            </a:prstGeom>
            <a:solidFill>
              <a:srgbClr val="6DCFF6"/>
            </a:solidFill>
            <a:ln>
              <a:solidFill>
                <a:srgbClr val="6D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="" xmlns:a16="http://schemas.microsoft.com/office/drawing/2014/main" id="{E7601AF8-2081-4ACB-BFEA-AC80EAE254D8}"/>
                </a:ext>
              </a:extLst>
            </p:cNvPr>
            <p:cNvSpPr/>
            <p:nvPr/>
          </p:nvSpPr>
          <p:spPr>
            <a:xfrm rot="5400000">
              <a:off x="-1678843" y="4712515"/>
              <a:ext cx="3652737" cy="282638"/>
            </a:xfrm>
            <a:prstGeom prst="rect">
              <a:avLst/>
            </a:prstGeom>
            <a:solidFill>
              <a:srgbClr val="6DCFF6"/>
            </a:solidFill>
            <a:ln>
              <a:solidFill>
                <a:srgbClr val="6D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="" xmlns:a16="http://schemas.microsoft.com/office/drawing/2014/main" id="{164A1EEB-8851-4F73-A968-3910D9C43E0E}"/>
                </a:ext>
              </a:extLst>
            </p:cNvPr>
            <p:cNvSpPr/>
            <p:nvPr/>
          </p:nvSpPr>
          <p:spPr>
            <a:xfrm rot="5400000">
              <a:off x="7179415" y="4712515"/>
              <a:ext cx="3652737" cy="282638"/>
            </a:xfrm>
            <a:prstGeom prst="rect">
              <a:avLst/>
            </a:prstGeom>
            <a:solidFill>
              <a:srgbClr val="6DCFF6"/>
            </a:solidFill>
            <a:ln>
              <a:solidFill>
                <a:srgbClr val="6D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="" xmlns:a16="http://schemas.microsoft.com/office/drawing/2014/main" id="{CC18B842-8811-4510-BF22-79850A7AD388}"/>
                </a:ext>
              </a:extLst>
            </p:cNvPr>
            <p:cNvSpPr/>
            <p:nvPr/>
          </p:nvSpPr>
          <p:spPr>
            <a:xfrm rot="5400000">
              <a:off x="-1365989" y="1362886"/>
              <a:ext cx="3017720" cy="291947"/>
            </a:xfrm>
            <a:prstGeom prst="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="" xmlns:a16="http://schemas.microsoft.com/office/drawing/2014/main" id="{C0B90A63-87CB-47A5-BF11-2C35384E2571}"/>
                </a:ext>
              </a:extLst>
            </p:cNvPr>
            <p:cNvSpPr/>
            <p:nvPr/>
          </p:nvSpPr>
          <p:spPr>
            <a:xfrm rot="5400000">
              <a:off x="7491433" y="1359474"/>
              <a:ext cx="3010895" cy="291948"/>
            </a:xfrm>
            <a:prstGeom prst="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23D4AC98-58B7-4C0E-901D-0A95FAFB3E37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E4339F1B-0D58-492F-AA80-202E56FF042C}"/>
              </a:ext>
            </a:extLst>
          </p:cNvPr>
          <p:cNvSpPr/>
          <p:nvPr/>
        </p:nvSpPr>
        <p:spPr>
          <a:xfrm rot="10800000">
            <a:off x="279536" y="-9747"/>
            <a:ext cx="8639276" cy="128179"/>
          </a:xfrm>
          <a:prstGeom prst="rect">
            <a:avLst/>
          </a:prstGeom>
          <a:solidFill>
            <a:srgbClr val="C6EAFA"/>
          </a:solidFill>
          <a:ln>
            <a:solidFill>
              <a:srgbClr val="C6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E4E98C09-66B6-4289-8B3A-5EBD35627E56}"/>
              </a:ext>
            </a:extLst>
          </p:cNvPr>
          <p:cNvSpPr txBox="1"/>
          <p:nvPr/>
        </p:nvSpPr>
        <p:spPr>
          <a:xfrm>
            <a:off x="3972085" y="6243905"/>
            <a:ext cx="11998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วัตถุทึบแสง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5" name="กลุ่ม 11">
            <a:extLst>
              <a:ext uri="{FF2B5EF4-FFF2-40B4-BE49-F238E27FC236}">
                <a16:creationId xmlns="" xmlns:a16="http://schemas.microsoft.com/office/drawing/2014/main" id="{8B70572B-861F-4A0B-AC4A-71AFC556FFFA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26" name="สี่เหลี่ยมผืนผ้า 12">
              <a:extLst>
                <a:ext uri="{FF2B5EF4-FFF2-40B4-BE49-F238E27FC236}">
                  <a16:creationId xmlns="" xmlns:a16="http://schemas.microsoft.com/office/drawing/2014/main" id="{19077195-6129-4599-B44C-285BD71D1433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7" name="รูปภาพ 13">
              <a:extLst>
                <a:ext uri="{FF2B5EF4-FFF2-40B4-BE49-F238E27FC236}">
                  <a16:creationId xmlns="" xmlns:a16="http://schemas.microsoft.com/office/drawing/2014/main" id="{FCA8441C-5648-45ED-BE0E-D252B9AC0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8" name="วงรี 14">
              <a:extLst>
                <a:ext uri="{FF2B5EF4-FFF2-40B4-BE49-F238E27FC236}">
                  <a16:creationId xmlns="" xmlns:a16="http://schemas.microsoft.com/office/drawing/2014/main" id="{4BF993F3-F89F-40CB-8889-0D49E2808BCD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3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63CFF932-0821-46B8-9344-D17212BA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4" y="1127847"/>
            <a:ext cx="9144000" cy="315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23D4AC98-58B7-4C0E-901D-0A95FAFB3E37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638C63E6-3AF3-48CB-A876-EDB38BACE881}"/>
              </a:ext>
            </a:extLst>
          </p:cNvPr>
          <p:cNvSpPr txBox="1"/>
          <p:nvPr/>
        </p:nvSpPr>
        <p:spPr>
          <a:xfrm>
            <a:off x="3015709" y="5245598"/>
            <a:ext cx="29539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การเดินทางของแสงผ่านตัวกลาง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42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1B11BA0-007F-49E6-97C1-24461EEA44DF}"/>
              </a:ext>
            </a:extLst>
          </p:cNvPr>
          <p:cNvGrpSpPr/>
          <p:nvPr/>
        </p:nvGrpSpPr>
        <p:grpSpPr>
          <a:xfrm>
            <a:off x="666123" y="2650697"/>
            <a:ext cx="7811754" cy="1556607"/>
            <a:chOff x="666123" y="2587486"/>
            <a:chExt cx="7811754" cy="15566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F3C9ECD-576B-4DF1-9FD1-C5A329A67948}"/>
                </a:ext>
              </a:extLst>
            </p:cNvPr>
            <p:cNvSpPr txBox="1"/>
            <p:nvPr/>
          </p:nvSpPr>
          <p:spPr>
            <a:xfrm>
              <a:off x="1594596" y="3429004"/>
              <a:ext cx="5954807" cy="71508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หน่วยการเรียนรู้ที่ ๗ แสงและตัวกลางของแสง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5E079BD-B837-42F8-B616-0A41DB0EADB3}"/>
                </a:ext>
              </a:extLst>
            </p:cNvPr>
            <p:cNvSpPr txBox="1"/>
            <p:nvPr/>
          </p:nvSpPr>
          <p:spPr>
            <a:xfrm>
              <a:off x="666123" y="2587486"/>
              <a:ext cx="7811754" cy="71508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แบบสอบปรนัยเพื่อพัฒนาทักษะกระบวนการทางวิทยาศาสตร์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122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177623" y="3619708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265969" y="3600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ข้อใดกล่าวถูกต้อง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177623" y="2517472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ข้อ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A 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และ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B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B592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ข้อ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B 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และ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C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ข้อ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A 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และ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C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ข้อ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A B 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และ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C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0E4FC3-CD6C-4315-8A1D-00CB256F3854}"/>
              </a:ext>
            </a:extLst>
          </p:cNvPr>
          <p:cNvGrpSpPr/>
          <p:nvPr/>
        </p:nvGrpSpPr>
        <p:grpSpPr>
          <a:xfrm>
            <a:off x="1349051" y="4703669"/>
            <a:ext cx="4890068" cy="1451967"/>
            <a:chOff x="1386905" y="4568483"/>
            <a:chExt cx="4890068" cy="145196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1386905" y="4568483"/>
              <a:ext cx="4890068" cy="1451967"/>
            </a:xfrm>
            <a:prstGeom prst="roundRect">
              <a:avLst>
                <a:gd name="adj" fmla="val 8207"/>
              </a:avLst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แสงเคลื่อนที่เป็นแนวตรง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ออกจากแหล่งกำเนิดแสงทุกทิศทุกทาง แต่แสง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ไม่สามารถเคลื่อนที่ผ่านตัวกลางได้ทุกชนิด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7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6D13C25-3A6F-4806-960C-09865D2DB4D0}"/>
                </a:ext>
              </a:extLst>
            </p:cNvPr>
            <p:cNvSpPr/>
            <p:nvPr/>
          </p:nvSpPr>
          <p:spPr>
            <a:xfrm>
              <a:off x="2089806" y="4651009"/>
              <a:ext cx="342856" cy="342506"/>
            </a:xfrm>
            <a:prstGeom prst="flowChartConnector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499C0E-9C8C-4EDB-B65D-82EEC864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55486" r="32625" b="21134"/>
          <a:stretch/>
        </p:blipFill>
        <p:spPr>
          <a:xfrm>
            <a:off x="971668" y="991691"/>
            <a:ext cx="5306112" cy="13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ส้มแดง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5320</TotalTime>
  <Words>618</Words>
  <Application>Microsoft Office PowerPoint</Application>
  <PresentationFormat>On-screen Show (4:3)</PresentationFormat>
  <Paragraphs>204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Angsana New</vt:lpstr>
      <vt:lpstr>Trebuchet MS</vt:lpstr>
      <vt:lpstr>Cordia New</vt:lpstr>
      <vt:lpstr>IrisUPC</vt:lpstr>
      <vt:lpstr>TH SarabunIT๙</vt:lpstr>
      <vt:lpstr>Calibri</vt:lpstr>
      <vt:lpstr>Wingdings 3</vt:lpstr>
      <vt:lpstr>TH Sarabun New</vt:lpstr>
      <vt:lpstr>เหลี่ยมเพชร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 Deawdeaw</dc:creator>
  <cp:lastModifiedBy>Sopin</cp:lastModifiedBy>
  <cp:revision>202</cp:revision>
  <dcterms:created xsi:type="dcterms:W3CDTF">2019-03-01T15:19:18Z</dcterms:created>
  <dcterms:modified xsi:type="dcterms:W3CDTF">2019-11-22T12:09:46Z</dcterms:modified>
</cp:coreProperties>
</file>