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5" r:id="rId1"/>
    <p:sldMasterId id="2147483823" r:id="rId2"/>
  </p:sldMasterIdLst>
  <p:notesMasterIdLst>
    <p:notesMasterId r:id="rId29"/>
  </p:notesMasterIdLst>
  <p:handoutMasterIdLst>
    <p:handoutMasterId r:id="rId30"/>
  </p:handoutMasterIdLst>
  <p:sldIdLst>
    <p:sldId id="270" r:id="rId3"/>
    <p:sldId id="275" r:id="rId4"/>
    <p:sldId id="272" r:id="rId5"/>
    <p:sldId id="305" r:id="rId6"/>
    <p:sldId id="273" r:id="rId7"/>
    <p:sldId id="276" r:id="rId8"/>
    <p:sldId id="277" r:id="rId9"/>
    <p:sldId id="278" r:id="rId10"/>
    <p:sldId id="279" r:id="rId11"/>
    <p:sldId id="306" r:id="rId12"/>
    <p:sldId id="308" r:id="rId13"/>
    <p:sldId id="307" r:id="rId14"/>
    <p:sldId id="281" r:id="rId15"/>
    <p:sldId id="282" r:id="rId16"/>
    <p:sldId id="309" r:id="rId17"/>
    <p:sldId id="256" r:id="rId18"/>
    <p:sldId id="258" r:id="rId19"/>
    <p:sldId id="310" r:id="rId20"/>
    <p:sldId id="260" r:id="rId21"/>
    <p:sldId id="311" r:id="rId22"/>
    <p:sldId id="265" r:id="rId23"/>
    <p:sldId id="274" r:id="rId24"/>
    <p:sldId id="312" r:id="rId25"/>
    <p:sldId id="313" r:id="rId26"/>
    <p:sldId id="314" r:id="rId27"/>
    <p:sldId id="271" r:id="rId28"/>
  </p:sldIdLst>
  <p:sldSz cx="9144000" cy="6858000" type="screen4x3"/>
  <p:notesSz cx="6858000" cy="9144000"/>
  <p:embeddedFontLst>
    <p:embeddedFont>
      <p:font typeface="Angsana New" pitchFamily="18" charset="-34"/>
      <p:regular r:id="rId31"/>
      <p:bold r:id="rId32"/>
      <p:italic r:id="rId33"/>
      <p:boldItalic r:id="rId34"/>
    </p:embeddedFont>
    <p:embeddedFont>
      <p:font typeface="Trebuchet MS" pitchFamily="34" charset="0"/>
      <p:regular r:id="rId35"/>
      <p:bold r:id="rId36"/>
      <p:italic r:id="rId37"/>
      <p:boldItalic r:id="rId38"/>
    </p:embeddedFont>
    <p:embeddedFont>
      <p:font typeface="Cordia New" pitchFamily="34" charset="-34"/>
      <p:regular r:id="rId39"/>
      <p:bold r:id="rId40"/>
      <p:italic r:id="rId41"/>
      <p:boldItalic r:id="rId42"/>
    </p:embeddedFont>
    <p:embeddedFont>
      <p:font typeface="IrisUPC" pitchFamily="34" charset="-34"/>
      <p:regular r:id="rId43"/>
      <p:bold r:id="rId44"/>
      <p:italic r:id="rId45"/>
      <p:boldItalic r:id="rId46"/>
    </p:embeddedFont>
    <p:embeddedFont>
      <p:font typeface="TH SarabunIT๙" charset="-34"/>
      <p:regular r:id="rId47"/>
      <p:bold r:id="rId48"/>
      <p:italic r:id="rId49"/>
      <p:bold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Wingdings 3" pitchFamily="18" charset="2"/>
      <p:regular r:id="rId55"/>
    </p:embeddedFont>
    <p:embeddedFont>
      <p:font typeface="TH Sarabun New" pitchFamily="34" charset="-34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D5"/>
    <a:srgbClr val="F6FAE8"/>
    <a:srgbClr val="F69EC3"/>
    <a:srgbClr val="71D2F8"/>
    <a:srgbClr val="60CBF5"/>
    <a:srgbClr val="66CDF6"/>
    <a:srgbClr val="85C879"/>
    <a:srgbClr val="B7DB9E"/>
    <a:srgbClr val="ED3387"/>
    <a:srgbClr val="A9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2" autoAdjust="0"/>
    <p:restoredTop sz="93911" autoAdjust="0"/>
  </p:normalViewPr>
  <p:slideViewPr>
    <p:cSldViewPr snapToGrid="0">
      <p:cViewPr varScale="1">
        <p:scale>
          <a:sx n="88" d="100"/>
          <a:sy n="88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="" xmlns:a16="http://schemas.microsoft.com/office/drawing/2014/main" id="{516FC60F-0D35-4192-AD5F-FC2D3DAAD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C901A782-9704-49FD-8C92-8892791D1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931C-3184-4A68-A91B-6295A018317B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1E9E0C75-CE5B-4A7F-9267-1712641A4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07A9DB22-A1A2-4FCA-8D74-44B962854D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5BECA-186A-4203-BBB6-6632C8EA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3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E63F-4680-4E21-8C7C-52D3E37BC5CF}" type="datetimeFigureOut">
              <a:rPr lang="th-TH" smtClean="0"/>
              <a:t>22/11/62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29A-3130-429D-8588-D96E39512F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24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0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11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484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D729A-3130-429D-8588-D96E39512F5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17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53257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24511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0472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2611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5604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97079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64050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64076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4">
            <a:extLst>
              <a:ext uri="{FF2B5EF4-FFF2-40B4-BE49-F238E27FC236}">
                <a16:creationId xmlns="" xmlns:a16="http://schemas.microsoft.com/office/drawing/2014/main" id="{5B6E03AD-DF8F-4F72-91CE-231EC6929AE5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403" y="6211778"/>
            <a:ext cx="488811" cy="365125"/>
          </a:xfrm>
        </p:spPr>
        <p:txBody>
          <a:bodyPr/>
          <a:lstStyle>
            <a:lvl1pPr algn="ctr">
              <a:defRPr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D70E9302-E85F-420B-883A-48A296937B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กลุ่ม 11">
            <a:extLst>
              <a:ext uri="{FF2B5EF4-FFF2-40B4-BE49-F238E27FC236}">
                <a16:creationId xmlns="" xmlns:a16="http://schemas.microsoft.com/office/drawing/2014/main" id="{A408F9A6-404E-4F05-A257-2104AF298DC2}"/>
              </a:ext>
            </a:extLst>
          </p:cNvPr>
          <p:cNvGrpSpPr/>
          <p:nvPr userDrawn="1"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0" name="สี่เหลี่ยมผืนผ้า 12">
              <a:extLst>
                <a:ext uri="{FF2B5EF4-FFF2-40B4-BE49-F238E27FC236}">
                  <a16:creationId xmlns="" xmlns:a16="http://schemas.microsoft.com/office/drawing/2014/main" id="{6CE4B78C-05F4-4A73-A973-1210DD3CF765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2" name="รูปภาพ 13">
              <a:extLst>
                <a:ext uri="{FF2B5EF4-FFF2-40B4-BE49-F238E27FC236}">
                  <a16:creationId xmlns="" xmlns:a16="http://schemas.microsoft.com/office/drawing/2014/main" id="{EA9C4D12-CB73-4D39-ACE4-B8496BA3A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3" name="วงรี 14">
              <a:extLst>
                <a:ext uri="{FF2B5EF4-FFF2-40B4-BE49-F238E27FC236}">
                  <a16:creationId xmlns="" xmlns:a16="http://schemas.microsoft.com/office/drawing/2014/main" id="{0C63E240-EC02-4449-B88C-50A3B16D48A8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43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7FCB4-4795-45C8-8112-8D3D441E46D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FE221-FF41-4898-9765-1A8D278752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D84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AD84C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9" name="รูปภาพ 6">
            <a:extLst>
              <a:ext uri="{FF2B5EF4-FFF2-40B4-BE49-F238E27FC236}">
                <a16:creationId xmlns="" xmlns:a16="http://schemas.microsoft.com/office/drawing/2014/main" id="{AB012357-9F46-4FC8-8989-02AC8630A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4" b="96998" l="952" r="97884">
                        <a14:foregroundMark x1="47725" y1="25982" x2="63280" y2="43649"/>
                        <a14:foregroundMark x1="63280" y1="43649" x2="67302" y2="73903"/>
                        <a14:foregroundMark x1="49735" y1="24134" x2="70899" y2="31293"/>
                        <a14:foregroundMark x1="70899" y1="31293" x2="77037" y2="36259"/>
                        <a14:foregroundMark x1="53968" y1="18476" x2="77989" y2="33372"/>
                        <a14:foregroundMark x1="67090" y1="17783" x2="80635" y2="38453"/>
                        <a14:foregroundMark x1="80635" y1="38453" x2="82116" y2="44226"/>
                        <a14:foregroundMark x1="87619" y1="27945" x2="76402" y2="12702"/>
                        <a14:foregroundMark x1="76402" y1="12702" x2="60317" y2="4042"/>
                        <a14:foregroundMark x1="60317" y1="4042" x2="42857" y2="5889"/>
                        <a14:foregroundMark x1="42857" y1="5889" x2="28042" y2="15589"/>
                        <a14:foregroundMark x1="28042" y1="15589" x2="17037" y2="30139"/>
                        <a14:foregroundMark x1="17037" y1="30139" x2="13651" y2="51848"/>
                        <a14:foregroundMark x1="13651" y1="51848" x2="16931" y2="69861"/>
                        <a14:foregroundMark x1="16931" y1="69861" x2="27407" y2="86028"/>
                        <a14:foregroundMark x1="27407" y1="86028" x2="43704" y2="94111"/>
                        <a14:foregroundMark x1="43704" y1="94111" x2="60423" y2="93995"/>
                        <a14:foregroundMark x1="60423" y1="93995" x2="77672" y2="88337"/>
                        <a14:foregroundMark x1="77672" y1="88337" x2="88677" y2="74711"/>
                        <a14:foregroundMark x1="88677" y1="74711" x2="95450" y2="57852"/>
                        <a14:foregroundMark x1="95450" y1="57852" x2="94286" y2="38222"/>
                        <a14:foregroundMark x1="94286" y1="38222" x2="87937" y2="25520"/>
                        <a14:foregroundMark x1="93439" y1="39145" x2="95238" y2="58776"/>
                        <a14:foregroundMark x1="95344" y1="43418" x2="98095" y2="52194"/>
                        <a14:foregroundMark x1="77884" y1="16513" x2="61058" y2="5658"/>
                        <a14:foregroundMark x1="61058" y1="5658" x2="44444" y2="4850"/>
                        <a14:foregroundMark x1="44444" y1="4850" x2="34815" y2="9007"/>
                        <a14:foregroundMark x1="75556" y1="83949" x2="60741" y2="94111"/>
                        <a14:foregroundMark x1="60741" y1="94111" x2="43810" y2="92956"/>
                        <a14:foregroundMark x1="43810" y1="92956" x2="41799" y2="91686"/>
                        <a14:foregroundMark x1="43492" y1="92841" x2="60212" y2="95381"/>
                        <a14:foregroundMark x1="60212" y1="95381" x2="60847" y2="95266"/>
                        <a14:foregroundMark x1="27407" y1="77367" x2="40106" y2="89261"/>
                        <a14:foregroundMark x1="24127" y1="73557" x2="36931" y2="87760"/>
                        <a14:foregroundMark x1="36931" y1="87760" x2="40952" y2="89145"/>
                        <a14:foregroundMark x1="31111" y1="48152" x2="38624" y2="65012"/>
                        <a14:foregroundMark x1="38624" y1="65012" x2="63175" y2="87875"/>
                        <a14:foregroundMark x1="18519" y1="51155" x2="23492" y2="30370"/>
                        <a14:foregroundMark x1="23492" y1="30370" x2="37460" y2="15820"/>
                        <a14:foregroundMark x1="37460" y1="15820" x2="56720" y2="10624"/>
                        <a14:foregroundMark x1="56720" y1="10624" x2="62116" y2="11085"/>
                        <a14:foregroundMark x1="38307" y1="10508" x2="56190" y2="8199"/>
                        <a14:foregroundMark x1="56190" y1="8199" x2="56190" y2="8199"/>
                        <a14:foregroundMark x1="13439" y1="42379" x2="5608" y2="41686"/>
                        <a14:foregroundMark x1="29947" y1="33718" x2="30582" y2="59469"/>
                        <a14:foregroundMark x1="12275" y1="48961" x2="10476" y2="53811"/>
                        <a14:foregroundMark x1="12698" y1="52540" x2="12487" y2="65012"/>
                        <a14:foregroundMark x1="12593" y1="64434" x2="19788" y2="79561"/>
                        <a14:foregroundMark x1="19153" y1="77367" x2="29206" y2="89145"/>
                        <a14:foregroundMark x1="20741" y1="76328" x2="31217" y2="90416"/>
                        <a14:foregroundMark x1="31217" y1="90416" x2="31429" y2="90416"/>
                        <a14:foregroundMark x1="19471" y1="79099" x2="29418" y2="89376"/>
                        <a14:foregroundMark x1="54392" y1="67436" x2="62751" y2="80023"/>
                        <a14:foregroundMark x1="43280" y1="94919" x2="60000" y2="97113"/>
                        <a14:foregroundMark x1="60000" y1="97113" x2="64127" y2="96305"/>
                        <a14:foregroundMark x1="46243" y1="95497" x2="63175" y2="96074"/>
                        <a14:foregroundMark x1="63175" y1="96074" x2="71852" y2="93303"/>
                        <a14:foregroundMark x1="45291" y1="95727" x2="62011" y2="96998"/>
                        <a14:foregroundMark x1="62011" y1="96998" x2="70688" y2="93880"/>
                        <a14:foregroundMark x1="10688" y1="41570" x2="16825" y2="25058"/>
                        <a14:foregroundMark x1="16296" y1="25520" x2="27407" y2="12009"/>
                        <a14:foregroundMark x1="27407" y1="12009" x2="41481" y2="4273"/>
                        <a14:foregroundMark x1="40635" y1="4157" x2="57249" y2="2194"/>
                        <a14:foregroundMark x1="57249" y1="2194" x2="64550" y2="3695"/>
                        <a14:foregroundMark x1="3492" y1="41570" x2="952" y2="4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" y="6180195"/>
            <a:ext cx="721015" cy="65679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70A3AE7-A308-4393-94F6-BF928F96F9D1}"/>
              </a:ext>
            </a:extLst>
          </p:cNvPr>
          <p:cNvSpPr txBox="1">
            <a:spLocks/>
          </p:cNvSpPr>
          <p:nvPr userDrawn="1"/>
        </p:nvSpPr>
        <p:spPr>
          <a:xfrm>
            <a:off x="763284" y="6338183"/>
            <a:ext cx="2719439" cy="481013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แรงและการเคลื่อนที่ ป.๔</a:t>
            </a:r>
          </a:p>
        </p:txBody>
      </p:sp>
      <p:sp>
        <p:nvSpPr>
          <p:cNvPr id="20" name="วงรี 4">
            <a:extLst>
              <a:ext uri="{FF2B5EF4-FFF2-40B4-BE49-F238E27FC236}">
                <a16:creationId xmlns="" xmlns:a16="http://schemas.microsoft.com/office/drawing/2014/main" id="{52420727-386A-467E-9343-61AE78BA1A49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306857A4-3DA8-45C2-9199-8F1988C79A41}"/>
              </a:ext>
            </a:extLst>
          </p:cNvPr>
          <p:cNvSpPr txBox="1">
            <a:spLocks/>
          </p:cNvSpPr>
          <p:nvPr userDrawn="1"/>
        </p:nvSpPr>
        <p:spPr>
          <a:xfrm>
            <a:off x="8496403" y="6211778"/>
            <a:ext cx="488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E9302-E85F-420B-883A-48A296937BA5}" type="slidenum"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67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7FCB4-4795-45C8-8112-8D3D441E46D4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FE221-FF41-4898-9765-1A8D278752B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AD84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AD84C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79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09199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64177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30052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44079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03466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147127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82046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0010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961A2AC-4E04-4690-8423-C1243FEC56F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450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FCB4-4795-45C8-8112-8D3D441E46D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2FE221-FF41-4898-9765-1A8D278752B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รูปภาพ 6">
            <a:extLst>
              <a:ext uri="{FF2B5EF4-FFF2-40B4-BE49-F238E27FC236}">
                <a16:creationId xmlns="" xmlns:a16="http://schemas.microsoft.com/office/drawing/2014/main" id="{ACA0703C-6CE4-40FF-A560-A873A72D79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" b="96998" l="952" r="97884">
                        <a14:foregroundMark x1="47725" y1="25982" x2="63280" y2="43649"/>
                        <a14:foregroundMark x1="63280" y1="43649" x2="67302" y2="73903"/>
                        <a14:foregroundMark x1="49735" y1="24134" x2="70899" y2="31293"/>
                        <a14:foregroundMark x1="70899" y1="31293" x2="77037" y2="36259"/>
                        <a14:foregroundMark x1="53968" y1="18476" x2="77989" y2="33372"/>
                        <a14:foregroundMark x1="67090" y1="17783" x2="80635" y2="38453"/>
                        <a14:foregroundMark x1="80635" y1="38453" x2="82116" y2="44226"/>
                        <a14:foregroundMark x1="87619" y1="27945" x2="76402" y2="12702"/>
                        <a14:foregroundMark x1="76402" y1="12702" x2="60317" y2="4042"/>
                        <a14:foregroundMark x1="60317" y1="4042" x2="42857" y2="5889"/>
                        <a14:foregroundMark x1="42857" y1="5889" x2="28042" y2="15589"/>
                        <a14:foregroundMark x1="28042" y1="15589" x2="17037" y2="30139"/>
                        <a14:foregroundMark x1="17037" y1="30139" x2="13651" y2="51848"/>
                        <a14:foregroundMark x1="13651" y1="51848" x2="16931" y2="69861"/>
                        <a14:foregroundMark x1="16931" y1="69861" x2="27407" y2="86028"/>
                        <a14:foregroundMark x1="27407" y1="86028" x2="43704" y2="94111"/>
                        <a14:foregroundMark x1="43704" y1="94111" x2="60423" y2="93995"/>
                        <a14:foregroundMark x1="60423" y1="93995" x2="77672" y2="88337"/>
                        <a14:foregroundMark x1="77672" y1="88337" x2="88677" y2="74711"/>
                        <a14:foregroundMark x1="88677" y1="74711" x2="95450" y2="57852"/>
                        <a14:foregroundMark x1="95450" y1="57852" x2="94286" y2="38222"/>
                        <a14:foregroundMark x1="94286" y1="38222" x2="87937" y2="25520"/>
                        <a14:foregroundMark x1="93439" y1="39145" x2="95238" y2="58776"/>
                        <a14:foregroundMark x1="95344" y1="43418" x2="98095" y2="52194"/>
                        <a14:foregroundMark x1="77884" y1="16513" x2="61058" y2="5658"/>
                        <a14:foregroundMark x1="61058" y1="5658" x2="44444" y2="4850"/>
                        <a14:foregroundMark x1="44444" y1="4850" x2="34815" y2="9007"/>
                        <a14:foregroundMark x1="75556" y1="83949" x2="60741" y2="94111"/>
                        <a14:foregroundMark x1="60741" y1="94111" x2="43810" y2="92956"/>
                        <a14:foregroundMark x1="43810" y1="92956" x2="41799" y2="91686"/>
                        <a14:foregroundMark x1="43492" y1="92841" x2="60212" y2="95381"/>
                        <a14:foregroundMark x1="60212" y1="95381" x2="60847" y2="95266"/>
                        <a14:foregroundMark x1="27407" y1="77367" x2="40106" y2="89261"/>
                        <a14:foregroundMark x1="24127" y1="73557" x2="36931" y2="87760"/>
                        <a14:foregroundMark x1="36931" y1="87760" x2="40952" y2="89145"/>
                        <a14:foregroundMark x1="31111" y1="48152" x2="38624" y2="65012"/>
                        <a14:foregroundMark x1="38624" y1="65012" x2="63175" y2="87875"/>
                        <a14:foregroundMark x1="18519" y1="51155" x2="23492" y2="30370"/>
                        <a14:foregroundMark x1="23492" y1="30370" x2="37460" y2="15820"/>
                        <a14:foregroundMark x1="37460" y1="15820" x2="56720" y2="10624"/>
                        <a14:foregroundMark x1="56720" y1="10624" x2="62116" y2="11085"/>
                        <a14:foregroundMark x1="38307" y1="10508" x2="56190" y2="8199"/>
                        <a14:foregroundMark x1="56190" y1="8199" x2="56190" y2="8199"/>
                        <a14:foregroundMark x1="13439" y1="42379" x2="5608" y2="41686"/>
                        <a14:foregroundMark x1="29947" y1="33718" x2="30582" y2="59469"/>
                        <a14:foregroundMark x1="12275" y1="48961" x2="10476" y2="53811"/>
                        <a14:foregroundMark x1="12698" y1="52540" x2="12487" y2="65012"/>
                        <a14:foregroundMark x1="12593" y1="64434" x2="19788" y2="79561"/>
                        <a14:foregroundMark x1="19153" y1="77367" x2="29206" y2="89145"/>
                        <a14:foregroundMark x1="20741" y1="76328" x2="31217" y2="90416"/>
                        <a14:foregroundMark x1="31217" y1="90416" x2="31429" y2="90416"/>
                        <a14:foregroundMark x1="19471" y1="79099" x2="29418" y2="89376"/>
                        <a14:foregroundMark x1="54392" y1="67436" x2="62751" y2="80023"/>
                        <a14:foregroundMark x1="43280" y1="94919" x2="60000" y2="97113"/>
                        <a14:foregroundMark x1="60000" y1="97113" x2="64127" y2="96305"/>
                        <a14:foregroundMark x1="46243" y1="95497" x2="63175" y2="96074"/>
                        <a14:foregroundMark x1="63175" y1="96074" x2="71852" y2="93303"/>
                        <a14:foregroundMark x1="45291" y1="95727" x2="62011" y2="96998"/>
                        <a14:foregroundMark x1="62011" y1="96998" x2="70688" y2="93880"/>
                        <a14:foregroundMark x1="10688" y1="41570" x2="16825" y2="25058"/>
                        <a14:foregroundMark x1="16296" y1="25520" x2="27407" y2="12009"/>
                        <a14:foregroundMark x1="27407" y1="12009" x2="41481" y2="4273"/>
                        <a14:foregroundMark x1="40635" y1="4157" x2="57249" y2="2194"/>
                        <a14:foregroundMark x1="57249" y1="2194" x2="64550" y2="3695"/>
                        <a14:foregroundMark x1="3492" y1="41570" x2="952" y2="4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" y="6180195"/>
            <a:ext cx="721015" cy="656795"/>
          </a:xfrm>
          <a:prstGeom prst="rect">
            <a:avLst/>
          </a:prstGeom>
        </p:spPr>
      </p:pic>
      <p:sp>
        <p:nvSpPr>
          <p:cNvPr id="21" name="วงรี 4">
            <a:extLst>
              <a:ext uri="{FF2B5EF4-FFF2-40B4-BE49-F238E27FC236}">
                <a16:creationId xmlns="" xmlns:a16="http://schemas.microsoft.com/office/drawing/2014/main" id="{374B4BD4-0A30-4D74-93AA-3B82FEA3CEE3}"/>
              </a:ext>
            </a:extLst>
          </p:cNvPr>
          <p:cNvSpPr/>
          <p:nvPr userDrawn="1"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57EA2517-CE00-4592-98AF-6D16FE9C8417}"/>
              </a:ext>
            </a:extLst>
          </p:cNvPr>
          <p:cNvSpPr txBox="1">
            <a:spLocks/>
          </p:cNvSpPr>
          <p:nvPr userDrawn="1"/>
        </p:nvSpPr>
        <p:spPr>
          <a:xfrm>
            <a:off x="8496403" y="6211778"/>
            <a:ext cx="4888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0E9302-E85F-420B-883A-48A296937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68B2D79F-EF59-4539-8D56-69686639BBD9}"/>
              </a:ext>
            </a:extLst>
          </p:cNvPr>
          <p:cNvSpPr txBox="1">
            <a:spLocks/>
          </p:cNvSpPr>
          <p:nvPr userDrawn="1"/>
        </p:nvSpPr>
        <p:spPr>
          <a:xfrm>
            <a:off x="763284" y="6338183"/>
            <a:ext cx="2719439" cy="481013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แรงและการเคลื่อนที่ ป.๔</a:t>
            </a:r>
          </a:p>
        </p:txBody>
      </p:sp>
    </p:spTree>
    <p:extLst>
      <p:ext uri="{BB962C8B-B14F-4D97-AF65-F5344CB8AC3E}">
        <p14:creationId xmlns:p14="http://schemas.microsoft.com/office/powerpoint/2010/main" val="29074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77C49F05-4F29-4DEA-AFCA-8C250132209D}"/>
              </a:ext>
            </a:extLst>
          </p:cNvPr>
          <p:cNvSpPr/>
          <p:nvPr/>
        </p:nvSpPr>
        <p:spPr>
          <a:xfrm>
            <a:off x="471502" y="1544497"/>
            <a:ext cx="3157298" cy="55430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แผนผังหัวข้อหน่วยการเรียนรู้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ibbon: โค้งและเอียงลง 5">
            <a:extLst>
              <a:ext uri="{FF2B5EF4-FFF2-40B4-BE49-F238E27FC236}">
                <a16:creationId xmlns="" xmlns:a16="http://schemas.microsoft.com/office/drawing/2014/main" id="{B18579FC-5FF3-4EF6-84BB-112136E16D61}"/>
              </a:ext>
            </a:extLst>
          </p:cNvPr>
          <p:cNvSpPr/>
          <p:nvPr/>
        </p:nvSpPr>
        <p:spPr>
          <a:xfrm>
            <a:off x="462687" y="281097"/>
            <a:ext cx="8218625" cy="914405"/>
          </a:xfrm>
          <a:prstGeom prst="ellipseRibbon">
            <a:avLst>
              <a:gd name="adj1" fmla="val 26718"/>
              <a:gd name="adj2" fmla="val 72862"/>
              <a:gd name="adj3" fmla="val 14218"/>
            </a:avLst>
          </a:prstGeom>
          <a:solidFill>
            <a:schemeClr val="accent2"/>
          </a:solidFill>
          <a:ln w="38100">
            <a:solidFill>
              <a:srgbClr val="FFFF00"/>
            </a:solidFill>
          </a:ln>
          <a:effectLst>
            <a:outerShdw blurRad="38100" dist="50800" dir="1692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๖ แรงและการเคลื่อนที่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7B672B3-76F2-484F-856B-B3424971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70B38729-6ED3-4AEB-B22D-493701D56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6" b="95238" l="2281" r="95781">
                        <a14:foregroundMark x1="43615" y1="11255" x2="46400" y2="8599"/>
                        <a14:foregroundMark x1="48703" y1="7300" x2="57925" y2="11429"/>
                        <a14:foregroundMark x1="55758" y1="23550" x2="38483" y2="31255"/>
                        <a14:foregroundMark x1="38483" y1="31255" x2="43729" y2="34719"/>
                        <a14:foregroundMark x1="43729" y1="34719" x2="49829" y2="34459"/>
                        <a14:foregroundMark x1="49829" y1="34459" x2="56328" y2="34459"/>
                        <a14:foregroundMark x1="56328" y1="34459" x2="66249" y2="32900"/>
                        <a14:foregroundMark x1="50583" y1="4130" x2="52395" y2="3377"/>
                        <a14:foregroundMark x1="40935" y1="8139" x2="42867" y2="7336"/>
                        <a14:foregroundMark x1="52395" y1="3377" x2="58324" y2="4329"/>
                        <a14:foregroundMark x1="58324" y1="4329" x2="66705" y2="16017"/>
                        <a14:foregroundMark x1="66705" y1="16017" x2="66990" y2="16883"/>
                        <a14:foregroundMark x1="37856" y1="12554" x2="32098" y2="26580"/>
                        <a14:foregroundMark x1="32098" y1="26580" x2="31984" y2="27965"/>
                        <a14:foregroundMark x1="90707" y1="71342" x2="94242" y2="77229"/>
                        <a14:foregroundMark x1="94242" y1="77229" x2="94242" y2="93247"/>
                        <a14:foregroundMark x1="94242" y1="93247" x2="71950" y2="95325"/>
                        <a14:foregroundMark x1="71950" y1="95325" x2="66591" y2="93853"/>
                        <a14:foregroundMark x1="66591" y1="93853" x2="64994" y2="86320"/>
                        <a14:foregroundMark x1="64994" y1="86320" x2="65108" y2="73853"/>
                        <a14:foregroundMark x1="86602" y1="72208" x2="92246" y2="71515"/>
                        <a14:foregroundMark x1="92246" y1="71515" x2="94071" y2="79134"/>
                        <a14:foregroundMark x1="94071" y1="79134" x2="93900" y2="87273"/>
                        <a14:foregroundMark x1="93900" y1="87273" x2="88597" y2="91255"/>
                        <a14:foregroundMark x1="88597" y1="91255" x2="88027" y2="91255"/>
                        <a14:foregroundMark x1="91106" y1="76883" x2="76454" y2="82338"/>
                        <a14:foregroundMark x1="67104" y1="75325" x2="78563" y2="77662"/>
                        <a14:foregroundMark x1="78563" y1="77662" x2="83181" y2="83810"/>
                        <a14:foregroundMark x1="83181" y1="83810" x2="80958" y2="91169"/>
                        <a14:foregroundMark x1="80958" y1="91169" x2="74686" y2="91429"/>
                        <a14:foregroundMark x1="74686" y1="91429" x2="71836" y2="84069"/>
                        <a14:foregroundMark x1="71836" y1="84069" x2="75770" y2="82338"/>
                        <a14:foregroundMark x1="63797" y1="73766" x2="65507" y2="90996"/>
                        <a14:foregroundMark x1="65507" y1="90996" x2="81414" y2="95498"/>
                        <a14:foregroundMark x1="81414" y1="95498" x2="92303" y2="94805"/>
                        <a14:foregroundMark x1="92303" y1="94805" x2="95724" y2="86840"/>
                        <a14:foregroundMark x1="95724" y1="86840" x2="95895" y2="76364"/>
                        <a14:foregroundMark x1="11631" y1="70390" x2="4574" y2="73461"/>
                        <a14:foregroundMark x1="6556" y1="73160" x2="5302" y2="81385"/>
                        <a14:foregroundMark x1="5302" y1="81385" x2="5986" y2="89351"/>
                        <a14:foregroundMark x1="5986" y1="89351" x2="34322" y2="92294"/>
                        <a14:foregroundMark x1="34322" y1="92294" x2="36317" y2="74978"/>
                        <a14:foregroundMark x1="36317" y1="74978" x2="36203" y2="74286"/>
                        <a14:foregroundMark x1="30559" y1="84329" x2="24572" y2="80260"/>
                        <a14:foregroundMark x1="24572" y1="80260" x2="12714" y2="80519"/>
                        <a14:foregroundMark x1="12714" y1="80519" x2="20296" y2="84329"/>
                        <a14:foregroundMark x1="20296" y1="84329" x2="37571" y2="83117"/>
                        <a14:foregroundMark x1="35918" y1="77922" x2="8894" y2="78268"/>
                        <a14:foregroundMark x1="8894" y1="78268" x2="4162" y2="81645"/>
                        <a14:foregroundMark x1="4162" y1="81645" x2="4105" y2="89610"/>
                        <a14:foregroundMark x1="4105" y1="89610" x2="8210" y2="94892"/>
                        <a14:foregroundMark x1="8210" y1="94892" x2="30331" y2="96277"/>
                        <a14:foregroundMark x1="30331" y1="96277" x2="35576" y2="95238"/>
                        <a14:foregroundMark x1="35576" y1="95238" x2="37799" y2="74805"/>
                        <a14:backgroundMark x1="2908" y1="72727" x2="2737" y2="76364"/>
                        <a14:backgroundMark x1="43786" y1="7532" x2="49316" y2="5628"/>
                        <a14:backgroundMark x1="43615" y1="7619" x2="43330" y2="7965"/>
                        <a14:backgroundMark x1="44014" y1="7273" x2="43615" y2="7273"/>
                        <a14:backgroundMark x1="50000" y1="4848" x2="49316" y2="4848"/>
                        <a14:backgroundMark x1="44242" y1="6926" x2="42930" y2="7879"/>
                        <a14:backgroundMark x1="50855" y1="4762" x2="49430" y2="4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72" y="1807201"/>
            <a:ext cx="6510055" cy="42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วงรี 4">
            <a:extLst>
              <a:ext uri="{FF2B5EF4-FFF2-40B4-BE49-F238E27FC236}">
                <a16:creationId xmlns="" xmlns:a16="http://schemas.microsoft.com/office/drawing/2014/main" id="{EF761E9F-FA68-4902-8631-E91AA8775700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B94A71E-F6BA-4CF7-A930-D511EEB4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="" xmlns:a16="http://schemas.microsoft.com/office/drawing/2014/main" id="{98C202B8-5999-44E9-8737-3AF44EB7481A}"/>
              </a:ext>
            </a:extLst>
          </p:cNvPr>
          <p:cNvSpPr/>
          <p:nvPr/>
        </p:nvSpPr>
        <p:spPr>
          <a:xfrm>
            <a:off x="1016872" y="403440"/>
            <a:ext cx="7183927" cy="2274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spc="6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เมื่อปล่อยวัตถุที่มีมวลต่างกันจากระดับความสูงเท่ากันในแนวดิ่ง </a:t>
            </a:r>
          </a:p>
          <a:p>
            <a:r>
              <a:rPr lang="th-TH" sz="2800" spc="6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ลงสู่พื้นผิวโลก โดยมีถาดบรรจุทรายรองรับอยู่ วัตถุที่มีมวลมากจะถูก </a:t>
            </a:r>
          </a:p>
          <a:p>
            <a:r>
              <a:rPr lang="th-TH" sz="2800" spc="6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แรงโน้มถ่วงของโลกกระทำมากกว่าวัตถุที่มีมวลน้อย สังเกตได้จาก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รอยยุบบนพื้นทราย จึงสรุปได้ว่าวัตถุที่มีมวลมากจะถูกแรงโน้มถ่วงของโลก กระทำต่อวัตถุนั้นมาก ทำให้วัตถุนั้นมีน้ำหนักมาก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คำบรรยายภาพ: สี่เหลี่ยมมุมมน 8">
            <a:extLst>
              <a:ext uri="{FF2B5EF4-FFF2-40B4-BE49-F238E27FC236}">
                <a16:creationId xmlns="" xmlns:a16="http://schemas.microsoft.com/office/drawing/2014/main" id="{8B8D205B-7B89-4C28-9DA0-63DD53CE2187}"/>
              </a:ext>
            </a:extLst>
          </p:cNvPr>
          <p:cNvSpPr/>
          <p:nvPr/>
        </p:nvSpPr>
        <p:spPr>
          <a:xfrm>
            <a:off x="1277037" y="3067557"/>
            <a:ext cx="4781809" cy="1079877"/>
          </a:xfrm>
          <a:prstGeom prst="wedgeRoundRectCallout">
            <a:avLst>
              <a:gd name="adj1" fmla="val 67705"/>
              <a:gd name="adj2" fmla="val 81185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น้ำหนักของวัตถุ คือ แรงโน้มถ่วงของโลก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ที่กระทำต่อมวลของวัตถุนั้น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21">
            <a:extLst>
              <a:ext uri="{FF2B5EF4-FFF2-40B4-BE49-F238E27FC236}">
                <a16:creationId xmlns="" xmlns:a16="http://schemas.microsoft.com/office/drawing/2014/main" id="{935A7C7F-BD17-4935-B0D3-0C981E9DA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29" y="3532532"/>
            <a:ext cx="2676034" cy="2640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F0D8F0-D82C-4B43-BCC2-F2C1E2FA9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3" b="97385" l="9779" r="96508">
                        <a14:foregroundMark x1="87078" y1="23385" x2="87078" y2="23385"/>
                        <a14:foregroundMark x1="87078" y1="23385" x2="84866" y2="23077"/>
                        <a14:foregroundMark x1="78813" y1="22615" x2="63912" y2="22308"/>
                        <a14:foregroundMark x1="68568" y1="18154" x2="50873" y2="15385"/>
                        <a14:foregroundMark x1="51804" y1="18308" x2="46333" y2="24000"/>
                        <a14:foregroundMark x1="54016" y1="29231" x2="45634" y2="29846"/>
                        <a14:foregroundMark x1="54249" y1="30462" x2="63912" y2="373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007" y="4198208"/>
            <a:ext cx="3417445" cy="2585959"/>
          </a:xfrm>
          <a:prstGeom prst="rect">
            <a:avLst/>
          </a:prstGeom>
        </p:spPr>
      </p:pic>
      <p:grpSp>
        <p:nvGrpSpPr>
          <p:cNvPr id="13" name="กลุ่ม 11">
            <a:extLst>
              <a:ext uri="{FF2B5EF4-FFF2-40B4-BE49-F238E27FC236}">
                <a16:creationId xmlns="" xmlns:a16="http://schemas.microsoft.com/office/drawing/2014/main" id="{FBE70F1D-18E0-46C8-AD92-59A357DBA50D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4" name="สี่เหลี่ยมผืนผ้า 12">
              <a:extLst>
                <a:ext uri="{FF2B5EF4-FFF2-40B4-BE49-F238E27FC236}">
                  <a16:creationId xmlns="" xmlns:a16="http://schemas.microsoft.com/office/drawing/2014/main" id="{7A561052-58E4-463A-A00C-3C68DF620955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8" name="รูปภาพ 13">
              <a:extLst>
                <a:ext uri="{FF2B5EF4-FFF2-40B4-BE49-F238E27FC236}">
                  <a16:creationId xmlns="" xmlns:a16="http://schemas.microsoft.com/office/drawing/2014/main" id="{20E1F5BB-7F42-4CD6-BB88-391A3239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0" name="วงรี 14">
              <a:extLst>
                <a:ext uri="{FF2B5EF4-FFF2-40B4-BE49-F238E27FC236}">
                  <a16:creationId xmlns="" xmlns:a16="http://schemas.microsoft.com/office/drawing/2014/main" id="{1DFCD5EC-7B8C-420C-B90E-2F4EEB437B32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9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วงรี 4">
            <a:extLst>
              <a:ext uri="{FF2B5EF4-FFF2-40B4-BE49-F238E27FC236}">
                <a16:creationId xmlns="" xmlns:a16="http://schemas.microsoft.com/office/drawing/2014/main" id="{FB7B9558-8409-48A4-BCFC-44E90BF37E89}"/>
              </a:ext>
            </a:extLst>
          </p:cNvPr>
          <p:cNvSpPr/>
          <p:nvPr/>
        </p:nvSpPr>
        <p:spPr>
          <a:xfrm>
            <a:off x="8425697" y="6133505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9E4E24-46FE-4C84-8B8B-3C73C4E8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90CC3E8-667E-49C6-85FA-CEC18B8A366F}"/>
              </a:ext>
            </a:extLst>
          </p:cNvPr>
          <p:cNvSpPr/>
          <p:nvPr/>
        </p:nvSpPr>
        <p:spPr>
          <a:xfrm>
            <a:off x="358293" y="317039"/>
            <a:ext cx="7655307" cy="18772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วัตถุที่มีมวลมากกว่า เมื่อนำมาชั่งบนเครื่องชั่งสปริงจะมีน้ำหนักมากกว่า โดยแรงโน้มถ่วงของโลกจะกระทำต่อวัตถุที่มีมวลมาก มากกว่าวัตถุที่มีมวลน้อย</a:t>
            </a:r>
          </a:p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วัตถุที่มีมวลมาก วัตถุนั้นจะมีน้ำหนักมาก วัตถุที่มีมวลน้อย วัตถุนั้นก็จะมีน้ำหนักน้อย ดังนั้น น้ำหนักของวัตถุจึงขึ้นอยู่กับมวลของวัตถุนั้น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3E0A2DD3-7208-4031-84A9-81600905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8063" y="3733218"/>
            <a:ext cx="2059360" cy="2945151"/>
          </a:xfrm>
          <a:prstGeom prst="rect">
            <a:avLst/>
          </a:prstGeom>
        </p:spPr>
      </p:pic>
      <p:sp>
        <p:nvSpPr>
          <p:cNvPr id="19" name="คำบรรยายภาพ: สี่เหลี่ยมมุมมน 18">
            <a:extLst>
              <a:ext uri="{FF2B5EF4-FFF2-40B4-BE49-F238E27FC236}">
                <a16:creationId xmlns="" xmlns:a16="http://schemas.microsoft.com/office/drawing/2014/main" id="{8B687E25-1795-440E-BA1E-403DAF88FA07}"/>
              </a:ext>
            </a:extLst>
          </p:cNvPr>
          <p:cNvSpPr/>
          <p:nvPr/>
        </p:nvSpPr>
        <p:spPr>
          <a:xfrm>
            <a:off x="1043115" y="2883882"/>
            <a:ext cx="4536771" cy="2512399"/>
          </a:xfrm>
          <a:prstGeom prst="wedgeRoundRectCallout">
            <a:avLst>
              <a:gd name="adj1" fmla="val 80295"/>
              <a:gd name="adj2" fmla="val 17374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0" bIns="0" rtlCol="0" anchor="ctr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น้ำหนักของวัตถุขึ้นอยู่กับมวลของวัตถุนั้น เช่น มวลของรถมีมากกว่ามวลของมนุษย์ แรงดึงดูดที่โลกกระทำต่อรถมากกว่า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แรงดึงดูดที่โลกกระทำต่อมนุษย์ ดังนั้น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น้ำหนักของรถจึงมากกว่าน้ำหนักของมนุษย์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94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วงรี 4">
            <a:extLst>
              <a:ext uri="{FF2B5EF4-FFF2-40B4-BE49-F238E27FC236}">
                <a16:creationId xmlns="" xmlns:a16="http://schemas.microsoft.com/office/drawing/2014/main" id="{FB7B9558-8409-48A4-BCFC-44E90BF37E89}"/>
              </a:ext>
            </a:extLst>
          </p:cNvPr>
          <p:cNvSpPr/>
          <p:nvPr/>
        </p:nvSpPr>
        <p:spPr>
          <a:xfrm>
            <a:off x="8425697" y="6133505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9E4E24-46FE-4C84-8B8B-3C73C4E8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90CC3E8-667E-49C6-85FA-CEC18B8A366F}"/>
              </a:ext>
            </a:extLst>
          </p:cNvPr>
          <p:cNvSpPr/>
          <p:nvPr/>
        </p:nvSpPr>
        <p:spPr>
          <a:xfrm>
            <a:off x="1007205" y="641410"/>
            <a:ext cx="7129589" cy="18772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ดวงจันทร์มีมวลน้อยกว่าโลก แรงดึงดูดของดวงจันทร์จึงน้อยกว่าโลก </a:t>
            </a: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ดวงจันทร์มีแรงดึงดูดน้อยกว่าโลก ๖ เท่า ดังนั้น หากเราชั่งน้ำหนัก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ของวัตถุชนิดหนึ่งบนพื้นผิวโลกได้ ๖ นิวตัน เมื่อนำวัตถุนั้นซึ่งมีมวลเท่าเดิม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ไปชั่งบนดวงจันทร์ วัตถุนั้นจะหนักเพียง ๑ นิวตันเท่านั้นเอง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AFF930-280F-445A-81E0-67283A49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95858" l="10000" r="90000">
                        <a14:foregroundMark x1="67111" y1="63314" x2="73778" y2="710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0776" y="1183907"/>
            <a:ext cx="5978057" cy="4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4E33BC6D-C3D2-4E1E-917D-47FCCE86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75" y="3468393"/>
            <a:ext cx="5415919" cy="291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วงรี 4">
            <a:extLst>
              <a:ext uri="{FF2B5EF4-FFF2-40B4-BE49-F238E27FC236}">
                <a16:creationId xmlns="" xmlns:a16="http://schemas.microsoft.com/office/drawing/2014/main" id="{F3EE0966-81FF-4E60-831E-4EF2B3F66CB7}"/>
              </a:ext>
            </a:extLst>
          </p:cNvPr>
          <p:cNvSpPr/>
          <p:nvPr/>
        </p:nvSpPr>
        <p:spPr>
          <a:xfrm>
            <a:off x="8435082" y="6134421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335ADD9-97BA-4AEC-94CB-5A549454B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7" y="3429000"/>
            <a:ext cx="2543405" cy="298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CE8ECE-550A-4BCA-AD20-E9AC0F7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="" xmlns:a16="http://schemas.microsoft.com/office/drawing/2014/main" id="{74A15325-B972-4724-9916-A9287A111C65}"/>
              </a:ext>
            </a:extLst>
          </p:cNvPr>
          <p:cNvSpPr/>
          <p:nvPr/>
        </p:nvSpPr>
        <p:spPr>
          <a:xfrm>
            <a:off x="1098261" y="916764"/>
            <a:ext cx="7059339" cy="2402436"/>
          </a:xfrm>
          <a:prstGeom prst="roundRect">
            <a:avLst>
              <a:gd name="adj" fmla="val 2506"/>
            </a:avLst>
          </a:prstGeom>
          <a:solidFill>
            <a:srgbClr val="A9E1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0" bIns="91440" rtlCol="0" anchor="b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ในชีวิตประจำวันเราออกแรงกระทำต่อวัตถุ ทำให้วัตถุเปลี่ยนแปลง 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 เช่น การออกแรงผลักประตูให้เปิดออก การลากเก้าอี้ </a:t>
            </a: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การหยุดรถเข็น ขนาดของแรงที่ใช้ใน</a:t>
            </a:r>
            <a:r>
              <a:rPr lang="th-TH" sz="2800" spc="100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ให้วัตถุจากหยุดนิ่ง </a:t>
            </a: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ให้เคลื่อนที่ หรือจากเคลื่อนที่ให้หยุดนิ่งนั้น ขึ้นอยู่กับมวลของวัตถุ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ถ้าต้องลากเก้าอี้ที่มีมวลมากขึ้นหรือลากเก้าอี้ให้เร็วขึ้น ต้องออกแรงมากขึ้น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="" xmlns:a16="http://schemas.microsoft.com/office/drawing/2014/main" id="{1D7FB556-52DD-4AB2-AB45-E1963A53C084}"/>
              </a:ext>
            </a:extLst>
          </p:cNvPr>
          <p:cNvSpPr/>
          <p:nvPr/>
        </p:nvSpPr>
        <p:spPr>
          <a:xfrm>
            <a:off x="454835" y="279695"/>
            <a:ext cx="736979" cy="709684"/>
          </a:xfrm>
          <a:prstGeom prst="ellipse">
            <a:avLst/>
          </a:prstGeom>
          <a:solidFill>
            <a:srgbClr val="A9E1FA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๒.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="" xmlns:a16="http://schemas.microsoft.com/office/drawing/2014/main" id="{35354077-7854-4F4F-A286-4337C8DF3433}"/>
              </a:ext>
            </a:extLst>
          </p:cNvPr>
          <p:cNvSpPr/>
          <p:nvPr/>
        </p:nvSpPr>
        <p:spPr>
          <a:xfrm>
            <a:off x="1098262" y="294567"/>
            <a:ext cx="5201738" cy="709684"/>
          </a:xfrm>
          <a:prstGeom prst="roundRect">
            <a:avLst/>
          </a:prstGeom>
          <a:solidFill>
            <a:srgbClr val="A9E1FA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มวลของวัตถุที่มีผลต่อการเปลี่ยนแปลงการเคลื่อนที่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57F6A23B-5D25-4D85-948F-DA2A91C5BCFB}"/>
              </a:ext>
            </a:extLst>
          </p:cNvPr>
          <p:cNvSpPr txBox="1"/>
          <p:nvPr/>
        </p:nvSpPr>
        <p:spPr>
          <a:xfrm>
            <a:off x="4160303" y="6254725"/>
            <a:ext cx="37788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การออกแรงกระทำต่อวัตถุในชีวิตประจำวัน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4" name="กลุ่ม 11">
            <a:extLst>
              <a:ext uri="{FF2B5EF4-FFF2-40B4-BE49-F238E27FC236}">
                <a16:creationId xmlns="" xmlns:a16="http://schemas.microsoft.com/office/drawing/2014/main" id="{A68A157D-5B67-4F2D-9871-39DCFEAC32A0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7" name="สี่เหลี่ยมผืนผ้า 12">
              <a:extLst>
                <a:ext uri="{FF2B5EF4-FFF2-40B4-BE49-F238E27FC236}">
                  <a16:creationId xmlns="" xmlns:a16="http://schemas.microsoft.com/office/drawing/2014/main" id="{E6EFB69B-84A7-4334-9B4A-BD5A5BF65F6B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8" name="รูปภาพ 13">
              <a:extLst>
                <a:ext uri="{FF2B5EF4-FFF2-40B4-BE49-F238E27FC236}">
                  <a16:creationId xmlns="" xmlns:a16="http://schemas.microsoft.com/office/drawing/2014/main" id="{06171055-7441-46A9-B522-09B192B46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9" name="วงรี 14">
              <a:extLst>
                <a:ext uri="{FF2B5EF4-FFF2-40B4-BE49-F238E27FC236}">
                  <a16:creationId xmlns="" xmlns:a16="http://schemas.microsoft.com/office/drawing/2014/main" id="{3357154C-20DD-49CE-A1A2-0B04FB6AFABD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0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: มุมมน 14">
            <a:extLst>
              <a:ext uri="{FF2B5EF4-FFF2-40B4-BE49-F238E27FC236}">
                <a16:creationId xmlns="" xmlns:a16="http://schemas.microsoft.com/office/drawing/2014/main" id="{0434C1CE-74FC-4859-8FE1-A81825CBBDCF}"/>
              </a:ext>
            </a:extLst>
          </p:cNvPr>
          <p:cNvSpPr/>
          <p:nvPr/>
        </p:nvSpPr>
        <p:spPr>
          <a:xfrm>
            <a:off x="678473" y="427880"/>
            <a:ext cx="7910873" cy="1572440"/>
          </a:xfrm>
          <a:prstGeom prst="roundRect">
            <a:avLst/>
          </a:prstGeom>
          <a:solidFill>
            <a:srgbClr val="BFEAF9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tlCol="0" anchor="t"/>
          <a:lstStyle/>
          <a:p>
            <a:pPr algn="thaiDist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เมื่อออกแรงกระทำที่เท่ากันต่อวัตถุที่มีมวลต่างกันวัตถุนั้นเคลื่อนที่ได้ไม่เท่ากัน โดยวัตถุที่มีมวลน้อยกว่าจะเคลื่อนที่ได้ง่ายกว่าวัตถุที่มีมวลมาก เนื่องจากวัตถุที่มีมวลมากจะต้านการเปลี่ยนแปลงการเคลื่อนที่ได้มากกว่าวัตถุที่มีมวลน้อย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วงรี 4">
            <a:extLst>
              <a:ext uri="{FF2B5EF4-FFF2-40B4-BE49-F238E27FC236}">
                <a16:creationId xmlns="" xmlns:a16="http://schemas.microsoft.com/office/drawing/2014/main" id="{A528C5FA-47AC-431D-96AD-30E4222E6130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7CE8ECE-550A-4BCA-AD20-E9AC0F7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252AE323-BC04-4064-8C12-4E0060FCE4EC}"/>
              </a:ext>
            </a:extLst>
          </p:cNvPr>
          <p:cNvSpPr/>
          <p:nvPr/>
        </p:nvSpPr>
        <p:spPr>
          <a:xfrm>
            <a:off x="0" y="6858000"/>
            <a:ext cx="9144000" cy="11280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คำบรรยายภาพ: สี่เหลี่ยมมุมมน 10">
            <a:extLst>
              <a:ext uri="{FF2B5EF4-FFF2-40B4-BE49-F238E27FC236}">
                <a16:creationId xmlns="" xmlns:a16="http://schemas.microsoft.com/office/drawing/2014/main" id="{F4225605-A2EF-43B0-87E1-782506B64666}"/>
              </a:ext>
            </a:extLst>
          </p:cNvPr>
          <p:cNvSpPr/>
          <p:nvPr/>
        </p:nvSpPr>
        <p:spPr>
          <a:xfrm>
            <a:off x="3154966" y="2428200"/>
            <a:ext cx="4505834" cy="2001599"/>
          </a:xfrm>
          <a:prstGeom prst="wedgeRoundRectCallout">
            <a:avLst>
              <a:gd name="adj1" fmla="val -75629"/>
              <a:gd name="adj2" fmla="val 36946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มวลมีความสัมพันธ์กับการเปลี่ยนแปลง การเคลื่อนที่ของวัตถุ โดยวัตถุที่มีมวลมาก จะเปลี่ยนแปลงการเคลื่อนที่ได้ยากและทำให้ หยุดได้ยากกว่าวัตถุที่มีมวลน้อย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21">
            <a:extLst>
              <a:ext uri="{FF2B5EF4-FFF2-40B4-BE49-F238E27FC236}">
                <a16:creationId xmlns="" xmlns:a16="http://schemas.microsoft.com/office/drawing/2014/main" id="{F9010C26-C048-42A2-9C13-21EC485D8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389" y="3216006"/>
            <a:ext cx="2807527" cy="28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วงรี 4">
            <a:extLst>
              <a:ext uri="{FF2B5EF4-FFF2-40B4-BE49-F238E27FC236}">
                <a16:creationId xmlns="" xmlns:a16="http://schemas.microsoft.com/office/drawing/2014/main" id="{FB7B9558-8409-48A4-BCFC-44E90BF37E89}"/>
              </a:ext>
            </a:extLst>
          </p:cNvPr>
          <p:cNvSpPr/>
          <p:nvPr/>
        </p:nvSpPr>
        <p:spPr>
          <a:xfrm>
            <a:off x="8425697" y="6133505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9E4E24-46FE-4C84-8B8B-3C73C4E8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90CC3E8-667E-49C6-85FA-CEC18B8A366F}"/>
              </a:ext>
            </a:extLst>
          </p:cNvPr>
          <p:cNvSpPr/>
          <p:nvPr/>
        </p:nvSpPr>
        <p:spPr>
          <a:xfrm>
            <a:off x="555924" y="507989"/>
            <a:ext cx="7626389" cy="25197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มวล คือ ปริมาณของเนื้อวัตถุ ซึ่งมีผลต่อความยากง่ายในการเปลี่ยนแปลง </a:t>
            </a:r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การเคลื่อนที่ของวัตถุ วัตถุที่มีมวลมากจะเปลี่ยนแปลงการเคลื่อนที่ได้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1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ยากกว่าวัตถุที่มีมวลน้อย ดังนั้น มวลของวัตถุนอกจากจะหมายถึง </a:t>
            </a:r>
            <a:endParaRPr lang="en-US" sz="2800" spc="1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ปริมาณของเนื้อวัตถุนั้นแล้ว ยังหมายถึงการต้านการเปลี่ยนแปลงการเคลื่อนที่ ของวัตถุนั้นด้วย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890D6B-2A88-4621-9549-CB28B00E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11" y="3650110"/>
            <a:ext cx="3679056" cy="201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50E07-38A4-4E54-9015-AE265AE6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63"/>
          <a:stretch/>
        </p:blipFill>
        <p:spPr>
          <a:xfrm>
            <a:off x="4702696" y="3657895"/>
            <a:ext cx="3837731" cy="20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1B11BA0-007F-49E6-97C1-24461EEA44DF}"/>
              </a:ext>
            </a:extLst>
          </p:cNvPr>
          <p:cNvGrpSpPr/>
          <p:nvPr/>
        </p:nvGrpSpPr>
        <p:grpSpPr>
          <a:xfrm>
            <a:off x="666123" y="2650697"/>
            <a:ext cx="7811754" cy="1556607"/>
            <a:chOff x="666123" y="2587486"/>
            <a:chExt cx="7811754" cy="1556607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F3C9ECD-576B-4DF1-9FD1-C5A329A67948}"/>
                </a:ext>
              </a:extLst>
            </p:cNvPr>
            <p:cNvSpPr txBox="1"/>
            <p:nvPr/>
          </p:nvSpPr>
          <p:spPr>
            <a:xfrm>
              <a:off x="1824424" y="3429004"/>
              <a:ext cx="5495151" cy="71508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หน่วยการเรียนรู้ที่ ๖ แรงและการเคลื่อนที่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5E079BD-B837-42F8-B616-0A41DB0EADB3}"/>
                </a:ext>
              </a:extLst>
            </p:cNvPr>
            <p:cNvSpPr txBox="1"/>
            <p:nvPr/>
          </p:nvSpPr>
          <p:spPr>
            <a:xfrm>
              <a:off x="666123" y="2587486"/>
              <a:ext cx="7811754" cy="71508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แบบสอบปรนัยเพื่อพัฒนาทักษะกระบวนการทางวิทยาศาสตร์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65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177623" y="3618748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260417" y="1131066"/>
            <a:ext cx="6968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วัตถุทุก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ชนิดบนโลก เมื่อปล่อยให้ตกอย่างอิสระ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จะมีทิศทาง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การเคลื่อนที่เข้าหาพื้นผิวโลกเสมอเนื่องจากแรงในข้อใด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177623" y="2517472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แรงลอยตัว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AD84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แรงเสียดทาน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แรงโน้มถ่วงของโลก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แรงต้านการเคลื่อนที่ของวัตถุ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0E4FC3-CD6C-4315-8A1D-00CB256F3854}"/>
              </a:ext>
            </a:extLst>
          </p:cNvPr>
          <p:cNvGrpSpPr/>
          <p:nvPr/>
        </p:nvGrpSpPr>
        <p:grpSpPr>
          <a:xfrm>
            <a:off x="1579744" y="4912976"/>
            <a:ext cx="4890068" cy="1000244"/>
            <a:chOff x="1386905" y="4568483"/>
            <a:chExt cx="4890068" cy="1000244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1386905" y="4568483"/>
              <a:ext cx="4890068" cy="1000244"/>
            </a:xfrm>
            <a:prstGeom prst="roundRect">
              <a:avLst>
                <a:gd name="adj" fmla="val 8207"/>
              </a:avLst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แรงโน้มถ่วงของโลก คือ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แรงที่ดึงดูดวัตถุบนโลกให้ยึดติดอยู่กับพื้นผิวโลก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7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6D13C25-3A6F-4806-960C-09865D2DB4D0}"/>
                </a:ext>
              </a:extLst>
            </p:cNvPr>
            <p:cNvSpPr/>
            <p:nvPr/>
          </p:nvSpPr>
          <p:spPr>
            <a:xfrm>
              <a:off x="2089806" y="4616719"/>
              <a:ext cx="342856" cy="342506"/>
            </a:xfrm>
            <a:prstGeom prst="flowChartConnector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246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114613" y="2294426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๒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127612" y="808364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๒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การเคลื่อนที่ในข้อใดมีทิศทางตรงข้ามกับแรงโน้มถ่วงของโลก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108944" y="1741942"/>
            <a:ext cx="5100158" cy="2086316"/>
            <a:chOff x="1121863" y="2174218"/>
            <a:chExt cx="510015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มะพร้าวหล่นจากต้น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เดินขึ้นบันได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กระโดดร่ม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ลงลิฟต์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0294186-6B2C-4E43-86A2-A4129152923C}"/>
              </a:ext>
            </a:extLst>
          </p:cNvPr>
          <p:cNvGrpSpPr/>
          <p:nvPr/>
        </p:nvGrpSpPr>
        <p:grpSpPr>
          <a:xfrm>
            <a:off x="1319034" y="4072900"/>
            <a:ext cx="4890068" cy="1000244"/>
            <a:chOff x="1386905" y="4568483"/>
            <a:chExt cx="4890068" cy="1000244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7BFDBEC-B859-4502-86C8-BA600FAF8E34}"/>
                </a:ext>
              </a:extLst>
            </p:cNvPr>
            <p:cNvSpPr txBox="1"/>
            <p:nvPr/>
          </p:nvSpPr>
          <p:spPr>
            <a:xfrm>
              <a:off x="1386905" y="4568483"/>
              <a:ext cx="4890068" cy="1000244"/>
            </a:xfrm>
            <a:prstGeom prst="roundRect">
              <a:avLst>
                <a:gd name="adj" fmla="val 8207"/>
              </a:avLst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</a:t>
              </a: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เดินขึ้นบันได เป็นการเคลื่อนที่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ที่มีทิศทางตรงข้ามกับแรงโน้มถ่วงของโลก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41DAC85C-DA6B-4123-B0CF-3F1E96B41801}"/>
                </a:ext>
              </a:extLst>
            </p:cNvPr>
            <p:cNvSpPr/>
            <p:nvPr/>
          </p:nvSpPr>
          <p:spPr>
            <a:xfrm>
              <a:off x="2066183" y="4668478"/>
              <a:ext cx="342856" cy="342506"/>
            </a:xfrm>
            <a:prstGeom prst="flowChartConnector">
              <a:avLst/>
            </a:prstGeom>
            <a:grp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12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2DCE1F4D-C9E6-4090-8DDA-E61C3BE4EC26}"/>
              </a:ext>
            </a:extLst>
          </p:cNvPr>
          <p:cNvSpPr/>
          <p:nvPr/>
        </p:nvSpPr>
        <p:spPr>
          <a:xfrm>
            <a:off x="998565" y="3335031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96205" y="851300"/>
            <a:ext cx="6567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นักวิทยาศาสตร์ท่านใดเป็นผู้ค้นพบแรงโน้มถ่วงของโลก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85E0EE0-1D25-444D-9BA9-6DE0DC195E74}"/>
              </a:ext>
            </a:extLst>
          </p:cNvPr>
          <p:cNvGrpSpPr/>
          <p:nvPr/>
        </p:nvGrpSpPr>
        <p:grpSpPr>
          <a:xfrm>
            <a:off x="1400686" y="4267332"/>
            <a:ext cx="4540627" cy="1055608"/>
            <a:chOff x="1386906" y="4438274"/>
            <a:chExt cx="4540627" cy="105560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1386906" y="4438274"/>
              <a:ext cx="4540627" cy="10556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นักวิทยาศาสตร์ที่ค้นพบ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แรงโน้มถ่วงของโลก คือ ไอแซก นิวตัน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0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0A43D41D-737A-4D6F-A738-33E40E8471BE}"/>
                </a:ext>
              </a:extLst>
            </p:cNvPr>
            <p:cNvSpPr/>
            <p:nvPr/>
          </p:nvSpPr>
          <p:spPr>
            <a:xfrm>
              <a:off x="2081177" y="4546871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2AEAFF3-10F8-452C-81CD-14A7E4DC3824}"/>
              </a:ext>
            </a:extLst>
          </p:cNvPr>
          <p:cNvGrpSpPr/>
          <p:nvPr/>
        </p:nvGrpSpPr>
        <p:grpSpPr>
          <a:xfrm>
            <a:off x="998565" y="1709559"/>
            <a:ext cx="5100158" cy="2086316"/>
            <a:chOff x="1121863" y="2174218"/>
            <a:chExt cx="5100158" cy="2086316"/>
          </a:xfrm>
        </p:grpSpPr>
        <p:sp>
          <p:nvSpPr>
            <p:cNvPr id="31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61D1FE3B-30FF-4484-8146-3B918C6F8533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="" xmlns:a16="http://schemas.microsoft.com/office/drawing/2014/main" id="{412FEAB8-2E52-47B4-9EFD-24DD01ED8ED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ดอลตัน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="" xmlns:a16="http://schemas.microsoft.com/office/drawing/2014/main" id="{6B02A67A-731F-4199-B611-53908326E924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ทอมสัน</a:t>
              </a:r>
            </a:p>
          </p:txBody>
        </p:sp>
        <p:sp>
          <p:nvSpPr>
            <p:cNvPr id="34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0A9D991-C7AD-4037-BA75-C591A29407CE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35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36D774EB-3555-40C8-8812-75BB5AB5688D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="" xmlns:a16="http://schemas.microsoft.com/office/drawing/2014/main" id="{2BCEC2AC-34B9-4EAF-AF1F-23FB5D41CA23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นิว อาร์มสตรอง</a:t>
              </a: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="" xmlns:a16="http://schemas.microsoft.com/office/drawing/2014/main" id="{A66AD81C-1F67-4406-BEBF-A29E8F3344CF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ไอแซก นิวตัน</a:t>
              </a:r>
            </a:p>
          </p:txBody>
        </p:sp>
        <p:sp>
          <p:nvSpPr>
            <p:cNvPr id="38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9DB22542-6B7A-4D65-8A06-AAE363C7E70C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002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5F380D6-8214-416E-9B98-631CDBCF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7B525FDE-5A26-4DC1-B2F7-E128A962115C}"/>
              </a:ext>
            </a:extLst>
          </p:cNvPr>
          <p:cNvSpPr/>
          <p:nvPr/>
        </p:nvSpPr>
        <p:spPr>
          <a:xfrm>
            <a:off x="238835" y="129356"/>
            <a:ext cx="5090615" cy="668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แรงและการเคลื่อนที่</a:t>
            </a:r>
            <a:endParaRPr lang="en-US" sz="3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="" xmlns:a16="http://schemas.microsoft.com/office/drawing/2014/main" id="{F07DA109-A259-4096-9E7E-BE9964C2D858}"/>
              </a:ext>
            </a:extLst>
          </p:cNvPr>
          <p:cNvSpPr txBox="1"/>
          <p:nvPr/>
        </p:nvSpPr>
        <p:spPr>
          <a:xfrm>
            <a:off x="5744609" y="6122773"/>
            <a:ext cx="18893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ฝนตกลงสู่พื้นผิวโลก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="" xmlns:a16="http://schemas.microsoft.com/office/drawing/2014/main" id="{E6064D12-37F4-4362-82CE-E6B038064372}"/>
              </a:ext>
            </a:extLst>
          </p:cNvPr>
          <p:cNvSpPr/>
          <p:nvPr/>
        </p:nvSpPr>
        <p:spPr>
          <a:xfrm>
            <a:off x="795962" y="1983031"/>
            <a:ext cx="3312404" cy="2812866"/>
          </a:xfrm>
          <a:prstGeom prst="roundRect">
            <a:avLst>
              <a:gd name="adj" fmla="val 2506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31520" bIns="91440" rtlCol="0" anchor="b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วัตถุที่ตกจากที่สูงอย่างอิสระ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จะเคลื่อนที่ลงสู่พื้นผิวโลกไม่หลุด ลอยไปไหน ไม่ว่าวัตถุนั้นจะมี ขนาดเล็กหรือใหญ่ จะมีแรงมา กระทำให้วัตถุเหล่านั้นตกลงสู่ พื้นผิวโลกเสมอ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="" xmlns:a16="http://schemas.microsoft.com/office/drawing/2014/main" id="{96841121-FEB0-43DE-BA9B-4414D2187D17}"/>
              </a:ext>
            </a:extLst>
          </p:cNvPr>
          <p:cNvSpPr/>
          <p:nvPr/>
        </p:nvSpPr>
        <p:spPr>
          <a:xfrm>
            <a:off x="238835" y="798095"/>
            <a:ext cx="736979" cy="7096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๑.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="" xmlns:a16="http://schemas.microsoft.com/office/drawing/2014/main" id="{B7D3C276-D441-4078-B592-C7A6E5460F08}"/>
              </a:ext>
            </a:extLst>
          </p:cNvPr>
          <p:cNvSpPr/>
          <p:nvPr/>
        </p:nvSpPr>
        <p:spPr>
          <a:xfrm>
            <a:off x="882262" y="812967"/>
            <a:ext cx="4776938" cy="7096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แรงโน้มถ่วงของโลก มวล และน้ำหนักของวัตถุ</a:t>
            </a:r>
            <a:endPara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2DEC0FBB-CA8D-452E-B29A-42CC5749F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02" y="1656000"/>
            <a:ext cx="4168151" cy="4222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45FB4EAF-8EF6-4BDA-9325-49BFA037F75A}"/>
              </a:ext>
            </a:extLst>
          </p:cNvPr>
          <p:cNvSpPr/>
          <p:nvPr/>
        </p:nvSpPr>
        <p:spPr>
          <a:xfrm>
            <a:off x="1210599" y="2324865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25943" y="613452"/>
            <a:ext cx="6319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๔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ทดลองปล่อยวัตถุ ๓ ชนิด คือ ลูกฟุตบอล ลูกตะกร้อ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284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	ลูกเปตอง ลงสู่พื้นผิวโลกพร้อมกัน ข้อใดแสดงทิศทาง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284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	การเคลื่อนที่ของวัตถุได้ถูกต้อง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3FCA12C-84CC-40C8-AFA0-64643642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0" t="39536" r="77736" b="25765"/>
          <a:stretch/>
        </p:blipFill>
        <p:spPr>
          <a:xfrm>
            <a:off x="1819328" y="2268331"/>
            <a:ext cx="509818" cy="210984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A6F0C88-04CD-4959-B0EE-41DEFB59EC18}"/>
              </a:ext>
            </a:extLst>
          </p:cNvPr>
          <p:cNvGrpSpPr/>
          <p:nvPr/>
        </p:nvGrpSpPr>
        <p:grpSpPr>
          <a:xfrm>
            <a:off x="1210599" y="2321444"/>
            <a:ext cx="342857" cy="1938391"/>
            <a:chOff x="1121863" y="2203805"/>
            <a:chExt cx="342857" cy="1938391"/>
          </a:xfrm>
        </p:grpSpPr>
        <p:sp>
          <p:nvSpPr>
            <p:cNvPr id="25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E1D6DDFF-64D1-4B9E-9032-4E5E2C063D09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8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842FBE72-B600-4E99-AABD-70B98BAF0215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E47181A0-398F-493A-9E7E-6711A46733F6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3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A9F2D7B1-5A34-41B1-82A5-ABA2CDDC30C9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C897362-C13A-4585-B182-D7923FA44573}"/>
              </a:ext>
            </a:extLst>
          </p:cNvPr>
          <p:cNvGrpSpPr/>
          <p:nvPr/>
        </p:nvGrpSpPr>
        <p:grpSpPr>
          <a:xfrm>
            <a:off x="1005143" y="4674889"/>
            <a:ext cx="7133714" cy="1055608"/>
            <a:chOff x="1386906" y="4438274"/>
            <a:chExt cx="7133714" cy="1055608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FF5295C-B330-4B16-9EC4-F65CAB25642D}"/>
                </a:ext>
              </a:extLst>
            </p:cNvPr>
            <p:cNvSpPr txBox="1"/>
            <p:nvPr/>
          </p:nvSpPr>
          <p:spPr>
            <a:xfrm>
              <a:off x="1386906" y="4438274"/>
              <a:ext cx="7133714" cy="105560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</a:t>
              </a: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วัตถุทุกชนิด เมื่อปล่อยให้ลงสู่พื้นผิวโลก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แรงดึงดูดของโลกจะกระทำต่อวัตถุให้ตกลงสู่พื้นผิวโลกเสมอ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36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519D4609-7081-467D-BB21-E4312B783E35}"/>
                </a:ext>
              </a:extLst>
            </p:cNvPr>
            <p:cNvSpPr/>
            <p:nvPr/>
          </p:nvSpPr>
          <p:spPr>
            <a:xfrm>
              <a:off x="2082809" y="4533619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7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B8130765-6915-432F-979B-A09FB33BC23C}"/>
              </a:ext>
            </a:extLst>
          </p:cNvPr>
          <p:cNvSpPr/>
          <p:nvPr/>
        </p:nvSpPr>
        <p:spPr>
          <a:xfrm>
            <a:off x="1903741" y="2402619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๒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2C57CA-539C-4394-BA30-28A92C535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46" y="275418"/>
            <a:ext cx="611665" cy="3153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1028611" y="594831"/>
            <a:ext cx="660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จากภาพเป็นเครื่องชั่งสปริงที่ใช้วัดนํ้าหนักของวัตถุ</a:t>
            </a:r>
          </a:p>
          <a:p>
            <a:pPr marL="0" marR="0" lvl="0" indent="0" algn="l" defTabSz="344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	อยากทราบว่า หน่วยที่ใช้วัดนํ้าหนักของวัตถุคือข้อใด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903741" y="1852209"/>
            <a:ext cx="6370188" cy="2086316"/>
            <a:chOff x="1121863" y="2174218"/>
            <a:chExt cx="637018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กรัม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นิวตัน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กิโลกรัม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ตัน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5F136B8-629B-482F-963B-28DB4B094D57}"/>
              </a:ext>
            </a:extLst>
          </p:cNvPr>
          <p:cNvGrpSpPr/>
          <p:nvPr/>
        </p:nvGrpSpPr>
        <p:grpSpPr>
          <a:xfrm>
            <a:off x="2305862" y="4118685"/>
            <a:ext cx="7133714" cy="1532334"/>
            <a:chOff x="1386906" y="4438274"/>
            <a:chExt cx="7133714" cy="153233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2A3FB6F-359F-4BA6-8949-D3CA8D697E3F}"/>
                </a:ext>
              </a:extLst>
            </p:cNvPr>
            <p:cNvSpPr txBox="1"/>
            <p:nvPr/>
          </p:nvSpPr>
          <p:spPr>
            <a:xfrm>
              <a:off x="1386906" y="4438274"/>
              <a:ext cx="7133714" cy="15323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เครื่องชั่งสปริงเป็นเครื่องมือ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ที่ใช้วัดแรงดึงดูดของโลกหรือน้ำหนักของวัตถุ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มีหน่วยเป็นนิวตัน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1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33B299AA-03E7-4312-BD1C-998AEBF2201C}"/>
                </a:ext>
              </a:extLst>
            </p:cNvPr>
            <p:cNvSpPr/>
            <p:nvPr/>
          </p:nvSpPr>
          <p:spPr>
            <a:xfrm>
              <a:off x="2124341" y="4552473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32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852DAD22-914B-4FD9-8FE0-A3E71AED2629}"/>
              </a:ext>
            </a:extLst>
          </p:cNvPr>
          <p:cNvSpPr/>
          <p:nvPr/>
        </p:nvSpPr>
        <p:spPr>
          <a:xfrm>
            <a:off x="1056356" y="5179277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25331" y="297846"/>
            <a:ext cx="677300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๖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ตาราง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นํ้าหนักของวัตถุต่าง ๆ ที่ชั่งโดยเครื่องชั่งสปริง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ข้อใดเรียงลำดับนํ้าหนักของวัตถุจากมากไปน้อยได้ถูกต้อง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1114F7-52FB-47BC-A291-48E188270BC7}"/>
              </a:ext>
            </a:extLst>
          </p:cNvPr>
          <p:cNvGrpSpPr/>
          <p:nvPr/>
        </p:nvGrpSpPr>
        <p:grpSpPr>
          <a:xfrm>
            <a:off x="3522073" y="4159881"/>
            <a:ext cx="3913897" cy="1505545"/>
            <a:chOff x="1729762" y="4221847"/>
            <a:chExt cx="3913897" cy="150554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1729762" y="4221847"/>
              <a:ext cx="3913897" cy="1505545"/>
            </a:xfrm>
            <a:prstGeom prst="roundRect">
              <a:avLst>
                <a:gd name="adj" fmla="val 143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A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มีน้ำหนักมากที่สุด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คือ ๒ กิโลกรัม หรือ ๒,๐๐๐ กรัม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รองลงมา คือ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C B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และ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D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ตามลำดับ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26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733D91F-FED8-4D28-9B93-45FAD04499B3}"/>
                </a:ext>
              </a:extLst>
            </p:cNvPr>
            <p:cNvSpPr/>
            <p:nvPr/>
          </p:nvSpPr>
          <p:spPr>
            <a:xfrm>
              <a:off x="2451362" y="4316411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9A2D2D-506C-47F9-9D2D-6DA85FE35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4" t="34646" r="26415" b="21727"/>
          <a:stretch/>
        </p:blipFill>
        <p:spPr>
          <a:xfrm>
            <a:off x="951271" y="898269"/>
            <a:ext cx="5469148" cy="22428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96B371A-865E-4ADB-A5C3-5B3D0C03C39E}"/>
              </a:ext>
            </a:extLst>
          </p:cNvPr>
          <p:cNvGrpSpPr/>
          <p:nvPr/>
        </p:nvGrpSpPr>
        <p:grpSpPr>
          <a:xfrm>
            <a:off x="1056356" y="4076614"/>
            <a:ext cx="5100158" cy="2086316"/>
            <a:chOff x="1121863" y="2174218"/>
            <a:chExt cx="5100158" cy="2086316"/>
          </a:xfrm>
        </p:grpSpPr>
        <p:sp>
          <p:nvSpPr>
            <p:cNvPr id="20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01ADCEC-6833-4E8D-8A2F-33AC194B5DE5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="" xmlns:a16="http://schemas.microsoft.com/office/drawing/2014/main" id="{ED9D6B90-80E4-499B-9B56-7387011FA4A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D &gt; C &gt; B &gt; A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="" xmlns:a16="http://schemas.microsoft.com/office/drawing/2014/main" id="{C025D759-2D9E-4778-801E-9F1F3BF3F723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C &gt; B &gt; D &gt; A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3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99436CBF-6676-4F16-8360-3BB682B8C6E1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8DD1C7C2-CA0F-4E06-855E-288673F9F841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7" name="Text Placeholder 2">
              <a:extLst>
                <a:ext uri="{FF2B5EF4-FFF2-40B4-BE49-F238E27FC236}">
                  <a16:creationId xmlns="" xmlns:a16="http://schemas.microsoft.com/office/drawing/2014/main" id="{FAF0C680-74A0-4BDB-B566-BC8838CA8F1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A &gt; C &gt; B &gt; D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="" xmlns:a16="http://schemas.microsoft.com/office/drawing/2014/main" id="{5E794865-3CB2-4231-B799-6513743DDFFE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C &gt; B &gt; A &gt; D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9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6F5BD8FD-AFFB-4BA6-BA30-E4333F2AA369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698ED67-8A84-4B41-88F2-04CF1B5AB625}"/>
              </a:ext>
            </a:extLst>
          </p:cNvPr>
          <p:cNvSpPr/>
          <p:nvPr/>
        </p:nvSpPr>
        <p:spPr>
          <a:xfrm>
            <a:off x="4539394" y="1459364"/>
            <a:ext cx="466239" cy="273377"/>
          </a:xfrm>
          <a:prstGeom prst="roundRect">
            <a:avLst/>
          </a:prstGeom>
          <a:solidFill>
            <a:srgbClr val="F6FAE8"/>
          </a:solidFill>
          <a:ln>
            <a:solidFill>
              <a:srgbClr val="F6F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1449B05-4EFB-4B37-87FE-16973B09BD89}"/>
              </a:ext>
            </a:extLst>
          </p:cNvPr>
          <p:cNvSpPr/>
          <p:nvPr/>
        </p:nvSpPr>
        <p:spPr>
          <a:xfrm>
            <a:off x="4539393" y="1897132"/>
            <a:ext cx="466239" cy="273377"/>
          </a:xfrm>
          <a:prstGeom prst="roundRect">
            <a:avLst/>
          </a:prstGeom>
          <a:solidFill>
            <a:srgbClr val="F6FAE8"/>
          </a:solidFill>
          <a:ln>
            <a:solidFill>
              <a:srgbClr val="F6F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A3969764-F586-428C-BC1F-7D6EC9DE7564}"/>
              </a:ext>
            </a:extLst>
          </p:cNvPr>
          <p:cNvSpPr/>
          <p:nvPr/>
        </p:nvSpPr>
        <p:spPr>
          <a:xfrm>
            <a:off x="4525137" y="2326837"/>
            <a:ext cx="466239" cy="273377"/>
          </a:xfrm>
          <a:prstGeom prst="roundRect">
            <a:avLst/>
          </a:prstGeom>
          <a:solidFill>
            <a:srgbClr val="F6FAE8"/>
          </a:solidFill>
          <a:ln>
            <a:solidFill>
              <a:srgbClr val="F6F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37265AA-06E0-4AA4-BCC2-E477C5DCE0F7}"/>
              </a:ext>
            </a:extLst>
          </p:cNvPr>
          <p:cNvSpPr/>
          <p:nvPr/>
        </p:nvSpPr>
        <p:spPr>
          <a:xfrm>
            <a:off x="4517757" y="2798166"/>
            <a:ext cx="466239" cy="273377"/>
          </a:xfrm>
          <a:prstGeom prst="roundRect">
            <a:avLst/>
          </a:prstGeom>
          <a:solidFill>
            <a:srgbClr val="F6FAE8"/>
          </a:solidFill>
          <a:ln>
            <a:solidFill>
              <a:srgbClr val="F6F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E08D0B-56CB-4B8D-A039-B9AFA09020DB}"/>
              </a:ext>
            </a:extLst>
          </p:cNvPr>
          <p:cNvSpPr txBox="1"/>
          <p:nvPr/>
        </p:nvSpPr>
        <p:spPr>
          <a:xfrm>
            <a:off x="4692766" y="1320166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FE3994-9C8F-4F5B-983B-45593A2F979E}"/>
              </a:ext>
            </a:extLst>
          </p:cNvPr>
          <p:cNvSpPr txBox="1"/>
          <p:nvPr/>
        </p:nvSpPr>
        <p:spPr>
          <a:xfrm>
            <a:off x="4384424" y="1766772"/>
            <a:ext cx="81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๑๖๐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E8AFDDD-D01B-441D-B84C-A70EB7A76601}"/>
              </a:ext>
            </a:extLst>
          </p:cNvPr>
          <p:cNvSpPr txBox="1"/>
          <p:nvPr/>
        </p:nvSpPr>
        <p:spPr>
          <a:xfrm>
            <a:off x="4387570" y="2223882"/>
            <a:ext cx="81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๓๓๐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1FCE-A1C9-41C0-9881-D97C94504423}"/>
              </a:ext>
            </a:extLst>
          </p:cNvPr>
          <p:cNvSpPr txBox="1"/>
          <p:nvPr/>
        </p:nvSpPr>
        <p:spPr>
          <a:xfrm>
            <a:off x="4548960" y="2660748"/>
            <a:ext cx="81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๙๐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492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E8E38448-EC40-492C-BA15-A0F3ABB96F96}"/>
              </a:ext>
            </a:extLst>
          </p:cNvPr>
          <p:cNvSpPr/>
          <p:nvPr/>
        </p:nvSpPr>
        <p:spPr>
          <a:xfrm>
            <a:off x="1243341" y="1935270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430428" y="563615"/>
            <a:ext cx="5061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วัตถุเอหนัก ๖๐ นิวตัน จะมีนํ้าหนักเท่าไร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เมื่ออยู่บนดวงจันทร์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802226D-E07D-4EB7-9498-597A60CA2329}"/>
              </a:ext>
            </a:extLst>
          </p:cNvPr>
          <p:cNvGrpSpPr/>
          <p:nvPr/>
        </p:nvGrpSpPr>
        <p:grpSpPr>
          <a:xfrm>
            <a:off x="1243341" y="1903009"/>
            <a:ext cx="6370188" cy="2086316"/>
            <a:chOff x="1121863" y="2174218"/>
            <a:chExt cx="6370188" cy="2086316"/>
          </a:xfrm>
        </p:grpSpPr>
        <p:sp>
          <p:nvSpPr>
            <p:cNvPr id="15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6A6F55E2-7C45-4E8A-BCA4-4D3443C38E42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="" xmlns:a16="http://schemas.microsoft.com/office/drawing/2014/main" id="{6E2C41F5-D2C6-43B4-AD8B-F17BE25A2945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๑๐ นิว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ตัน</a:t>
              </a: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="" xmlns:a16="http://schemas.microsoft.com/office/drawing/2014/main" id="{A3D8AF87-50A4-41C3-8911-D800E83E42BF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๑๕ นิว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ตัน</a:t>
              </a:r>
            </a:p>
          </p:txBody>
        </p:sp>
        <p:sp>
          <p:nvSpPr>
            <p:cNvPr id="21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47FFEE24-9DB9-493A-B999-7075EB6D42D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2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4BEBE7BC-C6D3-4251-8AF7-5841C0FE9B8D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="" xmlns:a16="http://schemas.microsoft.com/office/drawing/2014/main" id="{A405EDA6-AF65-4800-819B-280E167430B2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๒๐ นิวตัน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="" xmlns:a16="http://schemas.microsoft.com/office/drawing/2014/main" id="{93BC8F70-29C1-4A72-B91E-EC9511B6064C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๒๕ นิวตัน</a:t>
              </a:r>
            </a:p>
          </p:txBody>
        </p:sp>
        <p:sp>
          <p:nvSpPr>
            <p:cNvPr id="27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43EE665B-472E-44B0-A278-321F1B96B04C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744B588-1184-4CC8-82E9-BC9661234805}"/>
              </a:ext>
            </a:extLst>
          </p:cNvPr>
          <p:cNvGrpSpPr/>
          <p:nvPr/>
        </p:nvGrpSpPr>
        <p:grpSpPr>
          <a:xfrm>
            <a:off x="1645462" y="4166836"/>
            <a:ext cx="4349985" cy="1973937"/>
            <a:chOff x="1729762" y="4221847"/>
            <a:chExt cx="4349985" cy="1973937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E09C01F-862B-49C1-BB93-11DBF00994CE}"/>
                </a:ext>
              </a:extLst>
            </p:cNvPr>
            <p:cNvSpPr txBox="1"/>
            <p:nvPr/>
          </p:nvSpPr>
          <p:spPr>
            <a:xfrm>
              <a:off x="1729762" y="4221847"/>
              <a:ext cx="4349985" cy="1973937"/>
            </a:xfrm>
            <a:prstGeom prst="roundRect">
              <a:avLst>
                <a:gd name="adj" fmla="val 14353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ดวงจันทร์มีแรงดึงดูด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น้อยกว่าโลก ๖ เท่า วัตถุเอหนัก ๖๐ นิวตัน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หากวัตถุเอไปชั่งน้ำหนักบนดวงจันทร์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จะหนักเพียง ๑๐ นิวตัน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31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767174CA-79F4-42BB-B1F0-19EBCB041C05}"/>
                </a:ext>
              </a:extLst>
            </p:cNvPr>
            <p:cNvSpPr/>
            <p:nvPr/>
          </p:nvSpPr>
          <p:spPr>
            <a:xfrm>
              <a:off x="2488892" y="4335265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05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915596" y="1372612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250903" y="667377"/>
            <a:ext cx="681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๘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การกระทำในข้อใด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ทำให้วัตถุเปลี่ยนแปลงการเคลื่อนที่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915596" y="1342684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การผลักกำแพง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การเข็นรถเข็น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การลากกล่องกระดาษ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การผลักหน้าต่างให้เปิดออก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1B76533-74F0-4105-9867-95343249533F}"/>
              </a:ext>
            </a:extLst>
          </p:cNvPr>
          <p:cNvGrpSpPr/>
          <p:nvPr/>
        </p:nvGrpSpPr>
        <p:grpSpPr>
          <a:xfrm>
            <a:off x="1758940" y="3488836"/>
            <a:ext cx="5143889" cy="2613541"/>
            <a:chOff x="3388234" y="3824127"/>
            <a:chExt cx="5143889" cy="2613541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2A384B6-6953-4073-B4AC-FFC5A135C164}"/>
                </a:ext>
              </a:extLst>
            </p:cNvPr>
            <p:cNvGrpSpPr/>
            <p:nvPr/>
          </p:nvGrpSpPr>
          <p:grpSpPr>
            <a:xfrm>
              <a:off x="3388234" y="3824127"/>
              <a:ext cx="5143889" cy="2613541"/>
              <a:chOff x="1386905" y="4568483"/>
              <a:chExt cx="5143889" cy="26135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2DB7E2C3-A61E-4337-AAA5-4A83FEF73429}"/>
                  </a:ext>
                </a:extLst>
              </p:cNvPr>
              <p:cNvSpPr txBox="1"/>
              <p:nvPr/>
            </p:nvSpPr>
            <p:spPr>
              <a:xfrm>
                <a:off x="1386905" y="4568483"/>
                <a:ext cx="5143889" cy="2613541"/>
              </a:xfrm>
              <a:prstGeom prst="roundRect">
                <a:avLst>
                  <a:gd name="adj" fmla="val 8207"/>
                </a:avLst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	</a:t>
                </a: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เหตุผล การผลักกำแพง กำแพงไม่มี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การเปลี่ยนแปลงการเคลื่อนที่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ส่วน  	การเข็นรถเข็น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		การลากกล่องกระดาษ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และ 		การผลักหน้าต่างให้เปิดออก เป็นการกระทำ</a:t>
                </a:r>
              </a:p>
              <a:p>
                <a:pPr marL="0" marR="0" lvl="0" indent="0" algn="thai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		ที่ทำให้วัตถุเปลี่ยนแปลงการเคลื่อนที่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7" name="แผนผังลำดับงาน: ตัวเชื่อมต่อ 4">
                <a:extLst>
                  <a:ext uri="{FF2B5EF4-FFF2-40B4-BE49-F238E27FC236}">
                    <a16:creationId xmlns="" xmlns:a16="http://schemas.microsoft.com/office/drawing/2014/main" id="{D15CCC27-3BB1-4451-B787-8EE1D053A887}"/>
                  </a:ext>
                </a:extLst>
              </p:cNvPr>
              <p:cNvSpPr/>
              <p:nvPr/>
            </p:nvSpPr>
            <p:spPr>
              <a:xfrm>
                <a:off x="2057344" y="4684991"/>
                <a:ext cx="342856" cy="342506"/>
              </a:xfrm>
              <a:prstGeom prst="flowChartConnector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/>
                    <a:ea typeface="+mn-ea"/>
                    <a:cs typeface="TH Sarabun New"/>
                  </a:rPr>
                  <a:t>๑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endParaRPr>
              </a:p>
            </p:txBody>
          </p:sp>
        </p:grp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18F4A99C-97A9-42C0-8409-AB28694A9414}"/>
                </a:ext>
              </a:extLst>
            </p:cNvPr>
            <p:cNvSpPr/>
            <p:nvPr/>
          </p:nvSpPr>
          <p:spPr>
            <a:xfrm>
              <a:off x="4045410" y="5584562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4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9A6B887-3D79-4E86-9CB9-B17797AE3809}"/>
                </a:ext>
              </a:extLst>
            </p:cNvPr>
            <p:cNvSpPr/>
            <p:nvPr/>
          </p:nvSpPr>
          <p:spPr>
            <a:xfrm>
              <a:off x="4045411" y="4745135"/>
              <a:ext cx="342855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5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7FC3361E-94D3-4A5D-8FEB-BBC9DD9C8B92}"/>
                </a:ext>
              </a:extLst>
            </p:cNvPr>
            <p:cNvSpPr/>
            <p:nvPr/>
          </p:nvSpPr>
          <p:spPr>
            <a:xfrm>
              <a:off x="4045410" y="5176933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473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11E5B6-CDA7-4447-AA54-E74D02BF6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0" t="33864" r="34138" b="27924"/>
          <a:stretch/>
        </p:blipFill>
        <p:spPr>
          <a:xfrm>
            <a:off x="1195760" y="945548"/>
            <a:ext cx="4352633" cy="2022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C611F8-BBC6-4775-B71D-8E01CD61CA16}"/>
              </a:ext>
            </a:extLst>
          </p:cNvPr>
          <p:cNvSpPr/>
          <p:nvPr/>
        </p:nvSpPr>
        <p:spPr>
          <a:xfrm>
            <a:off x="2976112" y="1090072"/>
            <a:ext cx="235671" cy="1753386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C795BF5-D478-458A-A3C5-82F32C344CDE}"/>
              </a:ext>
            </a:extLst>
          </p:cNvPr>
          <p:cNvSpPr txBox="1"/>
          <p:nvPr/>
        </p:nvSpPr>
        <p:spPr>
          <a:xfrm>
            <a:off x="2904723" y="1475220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374727" y="347704"/>
            <a:ext cx="57118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ทดลองลากถุงพลาสติกที่บรรจุทราย ๔ ถุง ดังนี้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ถุงพลาสติกใบใดออกแรงในการลากน้อยที่สุด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019879" y="3645972"/>
            <a:ext cx="5795772" cy="2086316"/>
            <a:chOff x="1121863" y="2174218"/>
            <a:chExt cx="5795772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ถุงพลาสติกใบที่ </a:t>
              </a:r>
              <a:r>
                <a:rPr kumimoji="0" lang="th-TH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ถุงพลาสติกใบที่ </a:t>
              </a:r>
              <a:r>
                <a:rPr lang="th-TH" dirty="0">
                  <a:solidFill>
                    <a:prstClr val="black"/>
                  </a:solidFill>
                  <a:latin typeface="TH Sarabun New"/>
                  <a:cs typeface="TH Sarabun New"/>
                </a:rPr>
                <a:t>๒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469803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ถุงพลาสติกใบที่ </a:t>
              </a:r>
              <a:r>
                <a:rPr lang="th-TH" dirty="0">
                  <a:solidFill>
                    <a:prstClr val="black"/>
                  </a:solidFill>
                  <a:latin typeface="TH Sarabun New"/>
                  <a:cs typeface="TH Sarabun New"/>
                </a:rPr>
                <a:t>๓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393651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ถุงพลาสติกใบที่ </a:t>
              </a:r>
              <a:r>
                <a:rPr lang="th-TH" dirty="0">
                  <a:solidFill>
                    <a:prstClr val="black"/>
                  </a:solidFill>
                  <a:latin typeface="TH Sarabun New"/>
                  <a:cs typeface="TH Sarabun New"/>
                </a:rPr>
                <a:t>๔</a:t>
              </a:r>
              <a:endParaRPr kumimoji="0" lang="th-T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0E4FC3-CD6C-4315-8A1D-00CB256F3854}"/>
              </a:ext>
            </a:extLst>
          </p:cNvPr>
          <p:cNvGrpSpPr/>
          <p:nvPr/>
        </p:nvGrpSpPr>
        <p:grpSpPr>
          <a:xfrm>
            <a:off x="3771018" y="3795752"/>
            <a:ext cx="3669029" cy="1451967"/>
            <a:chOff x="976331" y="4568483"/>
            <a:chExt cx="3669029" cy="145196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17FA7-C17F-4F32-B738-824EAC25486C}"/>
                </a:ext>
              </a:extLst>
            </p:cNvPr>
            <p:cNvSpPr txBox="1"/>
            <p:nvPr/>
          </p:nvSpPr>
          <p:spPr>
            <a:xfrm>
              <a:off x="976331" y="4568483"/>
              <a:ext cx="3669029" cy="1451967"/>
            </a:xfrm>
            <a:prstGeom prst="roundRect">
              <a:avLst>
                <a:gd name="adj" fmla="val 8207"/>
              </a:avLst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      </a:t>
              </a: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เหตุผล ถุงพลาสติกใบที่ 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บรรจุรายในปริมาณน้อยที่สุด</a:t>
              </a:r>
            </a:p>
            <a:p>
              <a:pPr marL="0" marR="0" lvl="0" indent="0" algn="thai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คือ ๑ ใน ๔ ส่วนของถุงเท่านั้น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  <p:sp>
          <p:nvSpPr>
            <p:cNvPr id="17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96D13C25-3A6F-4806-960C-09865D2DB4D0}"/>
                </a:ext>
              </a:extLst>
            </p:cNvPr>
            <p:cNvSpPr/>
            <p:nvPr/>
          </p:nvSpPr>
          <p:spPr>
            <a:xfrm>
              <a:off x="1666543" y="4635603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33AE250-E0AF-4525-9F7A-EE205C89D105}"/>
              </a:ext>
            </a:extLst>
          </p:cNvPr>
          <p:cNvSpPr txBox="1"/>
          <p:nvPr/>
        </p:nvSpPr>
        <p:spPr>
          <a:xfrm>
            <a:off x="2904724" y="965374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A072593-1A3A-42FA-A814-CAADC9419AD6}"/>
              </a:ext>
            </a:extLst>
          </p:cNvPr>
          <p:cNvSpPr txBox="1"/>
          <p:nvPr/>
        </p:nvSpPr>
        <p:spPr>
          <a:xfrm>
            <a:off x="2921468" y="1910861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BDAE201-8338-4F29-8411-490F34950283}"/>
              </a:ext>
            </a:extLst>
          </p:cNvPr>
          <p:cNvSpPr txBox="1"/>
          <p:nvPr/>
        </p:nvSpPr>
        <p:spPr>
          <a:xfrm>
            <a:off x="2904722" y="2345917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6242E5E-B40D-4B93-85BD-E7A88F4D3519}"/>
              </a:ext>
            </a:extLst>
          </p:cNvPr>
          <p:cNvSpPr/>
          <p:nvPr/>
        </p:nvSpPr>
        <p:spPr>
          <a:xfrm>
            <a:off x="4377580" y="993616"/>
            <a:ext cx="298115" cy="241293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459A319-DA95-4865-B4EA-92FEA37AE5F1}"/>
              </a:ext>
            </a:extLst>
          </p:cNvPr>
          <p:cNvSpPr/>
          <p:nvPr/>
        </p:nvSpPr>
        <p:spPr>
          <a:xfrm>
            <a:off x="4393985" y="1305684"/>
            <a:ext cx="298115" cy="241293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D22C0CD-6A26-4E31-A1C5-4A091124A465}"/>
              </a:ext>
            </a:extLst>
          </p:cNvPr>
          <p:cNvSpPr txBox="1"/>
          <p:nvPr/>
        </p:nvSpPr>
        <p:spPr>
          <a:xfrm>
            <a:off x="4316172" y="816377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5C5BCB0-B24B-4DB3-9590-90E07B0B5D37}"/>
              </a:ext>
            </a:extLst>
          </p:cNvPr>
          <p:cNvSpPr/>
          <p:nvPr/>
        </p:nvSpPr>
        <p:spPr>
          <a:xfrm>
            <a:off x="4405443" y="1910674"/>
            <a:ext cx="298115" cy="241293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D32C8FE-CB1F-4BE2-85A1-B5CEF66649A8}"/>
              </a:ext>
            </a:extLst>
          </p:cNvPr>
          <p:cNvSpPr/>
          <p:nvPr/>
        </p:nvSpPr>
        <p:spPr>
          <a:xfrm>
            <a:off x="4396016" y="2233150"/>
            <a:ext cx="298115" cy="241293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7CF9B9EE-A2E2-4CDA-91A6-322B2BA6E9D7}"/>
              </a:ext>
            </a:extLst>
          </p:cNvPr>
          <p:cNvSpPr/>
          <p:nvPr/>
        </p:nvSpPr>
        <p:spPr>
          <a:xfrm>
            <a:off x="4399159" y="2462789"/>
            <a:ext cx="276536" cy="182852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CB1F3DC-9533-4DEF-8BDB-871A5BC97145}"/>
              </a:ext>
            </a:extLst>
          </p:cNvPr>
          <p:cNvSpPr/>
          <p:nvPr/>
        </p:nvSpPr>
        <p:spPr>
          <a:xfrm>
            <a:off x="4458836" y="2710416"/>
            <a:ext cx="298115" cy="241293"/>
          </a:xfrm>
          <a:prstGeom prst="rect">
            <a:avLst/>
          </a:prstGeom>
          <a:solidFill>
            <a:srgbClr val="F0F6D5"/>
          </a:solidFill>
          <a:ln>
            <a:solidFill>
              <a:srgbClr val="F0F6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9348FB4-42F3-4427-838D-95C4BFEBE0BF}"/>
              </a:ext>
            </a:extLst>
          </p:cNvPr>
          <p:cNvSpPr txBox="1"/>
          <p:nvPr/>
        </p:nvSpPr>
        <p:spPr>
          <a:xfrm>
            <a:off x="4340905" y="1121243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C5AAABA-F2BD-4D92-8549-2E0A1A3DFB4B}"/>
              </a:ext>
            </a:extLst>
          </p:cNvPr>
          <p:cNvSpPr txBox="1"/>
          <p:nvPr/>
        </p:nvSpPr>
        <p:spPr>
          <a:xfrm>
            <a:off x="4316171" y="1763440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20036FB-BB46-4A5F-8E91-00383BD79902}"/>
              </a:ext>
            </a:extLst>
          </p:cNvPr>
          <p:cNvSpPr txBox="1"/>
          <p:nvPr/>
        </p:nvSpPr>
        <p:spPr>
          <a:xfrm>
            <a:off x="4337133" y="2034675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F0A3579-96DE-41A9-822C-6CF8473CEE67}"/>
              </a:ext>
            </a:extLst>
          </p:cNvPr>
          <p:cNvSpPr txBox="1"/>
          <p:nvPr/>
        </p:nvSpPr>
        <p:spPr>
          <a:xfrm>
            <a:off x="4321501" y="2257177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463434-D934-4E46-85D3-1788D6289215}"/>
              </a:ext>
            </a:extLst>
          </p:cNvPr>
          <p:cNvSpPr txBox="1"/>
          <p:nvPr/>
        </p:nvSpPr>
        <p:spPr>
          <a:xfrm>
            <a:off x="4339684" y="2507488"/>
            <a:ext cx="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F6D55F7E-C104-4B44-83CD-5140C1EF10B6}"/>
              </a:ext>
            </a:extLst>
          </p:cNvPr>
          <p:cNvSpPr/>
          <p:nvPr/>
        </p:nvSpPr>
        <p:spPr>
          <a:xfrm>
            <a:off x="1019878" y="5271444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๔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</p:spTree>
    <p:extLst>
      <p:ext uri="{BB962C8B-B14F-4D97-AF65-F5344CB8AC3E}">
        <p14:creationId xmlns:p14="http://schemas.microsoft.com/office/powerpoint/2010/main" val="1726611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85FB6872-E16F-4FC7-BDD7-1B2B59178D70}"/>
              </a:ext>
            </a:extLst>
          </p:cNvPr>
          <p:cNvSpPr/>
          <p:nvPr/>
        </p:nvSpPr>
        <p:spPr>
          <a:xfrm>
            <a:off x="1047445" y="2962694"/>
            <a:ext cx="342856" cy="342506"/>
          </a:xfrm>
          <a:prstGeom prst="flowChartConnector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rPr>
              <a:t>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/>
              <a:ea typeface="+mn-ea"/>
              <a:cs typeface="TH Sarabun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5CF51C-529F-4C68-83B9-1255F89B76BD}"/>
              </a:ext>
            </a:extLst>
          </p:cNvPr>
          <p:cNvSpPr txBox="1"/>
          <p:nvPr/>
        </p:nvSpPr>
        <p:spPr>
          <a:xfrm>
            <a:off x="225948" y="1080830"/>
            <a:ext cx="600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๑๐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ปัจจัยในข้อใดที่</a:t>
            </a: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ไม่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ส่งผลต่อการเคลื่อนที่ของวัตถุ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4B5A6D2-5605-4A24-9929-DACFB8BD3760}"/>
              </a:ext>
            </a:extLst>
          </p:cNvPr>
          <p:cNvGrpSpPr/>
          <p:nvPr/>
        </p:nvGrpSpPr>
        <p:grpSpPr>
          <a:xfrm>
            <a:off x="1047445" y="1860031"/>
            <a:ext cx="6370188" cy="2086316"/>
            <a:chOff x="1121863" y="2174218"/>
            <a:chExt cx="6370188" cy="2086316"/>
          </a:xfrm>
        </p:grpSpPr>
        <p:sp>
          <p:nvSpPr>
            <p:cNvPr id="9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22E6D23-55AD-4ABC-9D2E-6082A4F9D7DD}"/>
                </a:ext>
              </a:extLst>
            </p:cNvPr>
            <p:cNvSpPr/>
            <p:nvPr/>
          </p:nvSpPr>
          <p:spPr>
            <a:xfrm>
              <a:off x="1121864" y="2726614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="" xmlns:a16="http://schemas.microsoft.com/office/drawing/2014/main" id="{9E4BD6EA-0CD2-4CE7-952A-4D20A08E3288}"/>
                </a:ext>
              </a:extLst>
            </p:cNvPr>
            <p:cNvSpPr txBox="1">
              <a:spLocks/>
            </p:cNvSpPr>
            <p:nvPr/>
          </p:nvSpPr>
          <p:spPr>
            <a:xfrm>
              <a:off x="1523986" y="217421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มวลของวัตถุ</a:t>
              </a: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="" xmlns:a16="http://schemas.microsoft.com/office/drawing/2014/main" id="{EF8601CB-47FB-49ED-B6F7-A8895644F631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2682258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แรงที่กระทำของวัตถุ</a:t>
              </a:r>
            </a:p>
          </p:txBody>
        </p:sp>
        <p:sp>
          <p:nvSpPr>
            <p:cNvPr id="12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29C39359-281F-4930-B732-92D643A4F27F}"/>
                </a:ext>
              </a:extLst>
            </p:cNvPr>
            <p:cNvSpPr/>
            <p:nvPr/>
          </p:nvSpPr>
          <p:spPr>
            <a:xfrm>
              <a:off x="1121864" y="2203805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CB331FA6-6629-4A9A-B8D2-5B87151827A5}"/>
                </a:ext>
              </a:extLst>
            </p:cNvPr>
            <p:cNvSpPr/>
            <p:nvPr/>
          </p:nvSpPr>
          <p:spPr>
            <a:xfrm>
              <a:off x="1121863" y="3799690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="" xmlns:a16="http://schemas.microsoft.com/office/drawing/2014/main" id="{67D05D95-5174-4553-958B-E14C487111F9}"/>
                </a:ext>
              </a:extLst>
            </p:cNvPr>
            <p:cNvSpPr txBox="1">
              <a:spLocks/>
            </p:cNvSpPr>
            <p:nvPr/>
          </p:nvSpPr>
          <p:spPr>
            <a:xfrm>
              <a:off x="1523985" y="324729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ทิศทางการเคลื่อนที่ของวัตถุ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="" xmlns:a16="http://schemas.microsoft.com/office/drawing/2014/main" id="{E95886C6-BA22-4963-B53C-F05BBBECFB5A}"/>
                </a:ext>
              </a:extLst>
            </p:cNvPr>
            <p:cNvSpPr txBox="1">
              <a:spLocks/>
            </p:cNvSpPr>
            <p:nvPr/>
          </p:nvSpPr>
          <p:spPr>
            <a:xfrm>
              <a:off x="1523984" y="3755334"/>
              <a:ext cx="5968065" cy="5052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F6FC6"/>
                </a:buClr>
                <a:buSzPct val="80000"/>
                <a:buFont typeface="Wingdings 3" charset="2"/>
                <a:buNone/>
                <a:tabLst/>
                <a:defRPr/>
              </a:pP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ความฝืดระหว่างผิวสัมผัสของพื้นกับวัตถุ</a:t>
              </a:r>
            </a:p>
          </p:txBody>
        </p:sp>
        <p:sp>
          <p:nvSpPr>
            <p:cNvPr id="16" name="แผนผังลำดับงาน: ตัวเชื่อมต่อ 9">
              <a:extLst>
                <a:ext uri="{FF2B5EF4-FFF2-40B4-BE49-F238E27FC236}">
                  <a16:creationId xmlns="" xmlns:a16="http://schemas.microsoft.com/office/drawing/2014/main" id="{EA51A429-7D06-42D2-986B-FDBF5DD16A8A}"/>
                </a:ext>
              </a:extLst>
            </p:cNvPr>
            <p:cNvSpPr/>
            <p:nvPr/>
          </p:nvSpPr>
          <p:spPr>
            <a:xfrm>
              <a:off x="1121863" y="3276881"/>
              <a:ext cx="342856" cy="34250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๓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00E9EE4-1068-49EA-8C6D-5D23EFA50F35}"/>
              </a:ext>
            </a:extLst>
          </p:cNvPr>
          <p:cNvGrpSpPr/>
          <p:nvPr/>
        </p:nvGrpSpPr>
        <p:grpSpPr>
          <a:xfrm>
            <a:off x="1449566" y="4140773"/>
            <a:ext cx="6578556" cy="1815882"/>
            <a:chOff x="1449566" y="4140773"/>
            <a:chExt cx="6578556" cy="1815882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6B60388-4793-476A-80AB-03CAD439302E}"/>
                </a:ext>
              </a:extLst>
            </p:cNvPr>
            <p:cNvGrpSpPr/>
            <p:nvPr/>
          </p:nvGrpSpPr>
          <p:grpSpPr>
            <a:xfrm>
              <a:off x="1449566" y="4140773"/>
              <a:ext cx="6578556" cy="1815882"/>
              <a:chOff x="3921070" y="4376660"/>
              <a:chExt cx="6578556" cy="1815882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F2917FA7-C17F-4F32-B738-824EAC25486C}"/>
                  </a:ext>
                </a:extLst>
              </p:cNvPr>
              <p:cNvSpPr txBox="1"/>
              <p:nvPr/>
            </p:nvSpPr>
            <p:spPr>
              <a:xfrm>
                <a:off x="3921070" y="4376660"/>
                <a:ext cx="65785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เฉลย     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เหตุผล ปัจจัยที่ส่งผลต่อการเคลื่อนที่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ของวัตถุ มีดังนี้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   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มวลของวัตถุ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 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แรงที่กระทำ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ของวัตถุ และ 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    </a:t>
                </a: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ความฝืดระหว่างผิวสัมผัสของพื้น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rPr>
                  <a:t>กับวัตถุ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1" name="แผนผังลำดับงาน: ตัวเชื่อมต่อ 4">
                <a:extLst>
                  <a:ext uri="{FF2B5EF4-FFF2-40B4-BE49-F238E27FC236}">
                    <a16:creationId xmlns="" xmlns:a16="http://schemas.microsoft.com/office/drawing/2014/main" id="{3ABC841B-2254-438A-9A3B-71D9EEBF0BFE}"/>
                  </a:ext>
                </a:extLst>
              </p:cNvPr>
              <p:cNvSpPr/>
              <p:nvPr/>
            </p:nvSpPr>
            <p:spPr>
              <a:xfrm>
                <a:off x="4571999" y="4434412"/>
                <a:ext cx="342856" cy="342506"/>
              </a:xfrm>
              <a:prstGeom prst="flowChartConnector">
                <a:avLst/>
              </a:prstGeom>
              <a:noFill/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CC"/>
                    </a:solidFill>
                    <a:effectLst/>
                    <a:uLnTx/>
                    <a:uFillTx/>
                    <a:latin typeface="TH Sarabun New"/>
                    <a:ea typeface="+mn-ea"/>
                    <a:cs typeface="TH Sarabun New"/>
                  </a:rPr>
                  <a:t>๓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endParaRPr>
              </a:p>
            </p:txBody>
          </p:sp>
        </p:grpSp>
        <p:sp>
          <p:nvSpPr>
            <p:cNvPr id="20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AB507297-ED37-4EBE-AEDE-EA0D10B213D9}"/>
                </a:ext>
              </a:extLst>
            </p:cNvPr>
            <p:cNvSpPr/>
            <p:nvPr/>
          </p:nvSpPr>
          <p:spPr>
            <a:xfrm>
              <a:off x="2964323" y="4617817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2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08B95CE6-17A2-4DCD-949F-96193102F408}"/>
                </a:ext>
              </a:extLst>
            </p:cNvPr>
            <p:cNvSpPr/>
            <p:nvPr/>
          </p:nvSpPr>
          <p:spPr>
            <a:xfrm>
              <a:off x="4598412" y="4618682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๒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  <p:sp>
          <p:nvSpPr>
            <p:cNvPr id="23" name="แผนผังลำดับงาน: ตัวเชื่อมต่อ 4">
              <a:extLst>
                <a:ext uri="{FF2B5EF4-FFF2-40B4-BE49-F238E27FC236}">
                  <a16:creationId xmlns="" xmlns:a16="http://schemas.microsoft.com/office/drawing/2014/main" id="{72E9EC75-2FAB-4B4F-A2A1-CE94F759BB92}"/>
                </a:ext>
              </a:extLst>
            </p:cNvPr>
            <p:cNvSpPr/>
            <p:nvPr/>
          </p:nvSpPr>
          <p:spPr>
            <a:xfrm>
              <a:off x="2823891" y="5034028"/>
              <a:ext cx="342856" cy="342506"/>
            </a:xfrm>
            <a:prstGeom prst="flowChartConnector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CC"/>
                  </a:solidFill>
                  <a:effectLst/>
                  <a:uLnTx/>
                  <a:uFillTx/>
                  <a:latin typeface="TH Sarabun New"/>
                  <a:ea typeface="+mn-ea"/>
                  <a:cs typeface="TH Sarabun New"/>
                </a:rPr>
                <a:t>๔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H Sarabun New"/>
                <a:ea typeface="+mn-ea"/>
                <a:cs typeface="TH Sarabun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63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310A416F-8575-4681-B785-5658C89D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118"/>
            <a:ext cx="9144000" cy="583166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7883E5F0-F106-4A38-B582-91D5585F96C4}"/>
              </a:ext>
            </a:extLst>
          </p:cNvPr>
          <p:cNvSpPr/>
          <p:nvPr/>
        </p:nvSpPr>
        <p:spPr>
          <a:xfrm>
            <a:off x="0" y="6211778"/>
            <a:ext cx="9144000" cy="646222"/>
          </a:xfrm>
          <a:prstGeom prst="rect">
            <a:avLst/>
          </a:prstGeom>
          <a:solidFill>
            <a:srgbClr val="B7DB9E"/>
          </a:solidFill>
          <a:ln>
            <a:solidFill>
              <a:srgbClr val="B7D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23D4AC98-58B7-4C0E-901D-0A95FAFB3E37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2DF2786D-CE42-4022-AF92-9A3A4EDCB164}"/>
              </a:ext>
            </a:extLst>
          </p:cNvPr>
          <p:cNvSpPr txBox="1"/>
          <p:nvPr/>
        </p:nvSpPr>
        <p:spPr>
          <a:xfrm>
            <a:off x="2274209" y="5626070"/>
            <a:ext cx="460179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82880" rIns="91440" rtlCol="0" anchor="ctr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ผลไม้หล่นจากต้นลงสู่พื้นผิวโลก</a:t>
            </a:r>
            <a:endParaRPr lang="en-US" sz="24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2A282B17-B4A3-4BC3-9A8F-5958CAF0B5F9}"/>
              </a:ext>
            </a:extLst>
          </p:cNvPr>
          <p:cNvSpPr/>
          <p:nvPr/>
        </p:nvSpPr>
        <p:spPr>
          <a:xfrm>
            <a:off x="7912800" y="0"/>
            <a:ext cx="1231200" cy="461664"/>
          </a:xfrm>
          <a:prstGeom prst="rect">
            <a:avLst/>
          </a:prstGeom>
          <a:solidFill>
            <a:srgbClr val="66CDF6"/>
          </a:solidFill>
          <a:ln>
            <a:solidFill>
              <a:srgbClr val="60C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D7C65815-4C0E-4F10-BADD-D86F38E02D1C}"/>
              </a:ext>
            </a:extLst>
          </p:cNvPr>
          <p:cNvSpPr/>
          <p:nvPr/>
        </p:nvSpPr>
        <p:spPr>
          <a:xfrm>
            <a:off x="0" y="0"/>
            <a:ext cx="7984800" cy="461664"/>
          </a:xfrm>
          <a:prstGeom prst="rect">
            <a:avLst/>
          </a:prstGeom>
          <a:solidFill>
            <a:srgbClr val="85C879"/>
          </a:solidFill>
          <a:ln>
            <a:solidFill>
              <a:srgbClr val="85C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กลุ่ม 11">
            <a:extLst>
              <a:ext uri="{FF2B5EF4-FFF2-40B4-BE49-F238E27FC236}">
                <a16:creationId xmlns="" xmlns:a16="http://schemas.microsoft.com/office/drawing/2014/main" id="{EC01543F-1E38-4C48-B14F-33A44A3C71E3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6" name="สี่เหลี่ยมผืนผ้า 12">
              <a:extLst>
                <a:ext uri="{FF2B5EF4-FFF2-40B4-BE49-F238E27FC236}">
                  <a16:creationId xmlns="" xmlns:a16="http://schemas.microsoft.com/office/drawing/2014/main" id="{84691807-DFAC-47B9-913D-D97854D6E4B7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7" name="รูปภาพ 13">
              <a:extLst>
                <a:ext uri="{FF2B5EF4-FFF2-40B4-BE49-F238E27FC236}">
                  <a16:creationId xmlns="" xmlns:a16="http://schemas.microsoft.com/office/drawing/2014/main" id="{8E6F08E7-865E-4F46-882A-8C1C5E714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18" name="วงรี 14">
              <a:extLst>
                <a:ext uri="{FF2B5EF4-FFF2-40B4-BE49-F238E27FC236}">
                  <a16:creationId xmlns="" xmlns:a16="http://schemas.microsoft.com/office/drawing/2014/main" id="{C8726689-5734-422B-A0CF-F1679971DD8C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0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91144C0-2C6C-4C22-B9A4-59207B2D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="" xmlns:a16="http://schemas.microsoft.com/office/drawing/2014/main" id="{83A3307E-4F7F-405C-B33B-9F7FD6E9C30A}"/>
              </a:ext>
            </a:extLst>
          </p:cNvPr>
          <p:cNvSpPr/>
          <p:nvPr/>
        </p:nvSpPr>
        <p:spPr>
          <a:xfrm>
            <a:off x="880605" y="177798"/>
            <a:ext cx="7548001" cy="42177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kern="1300" spc="13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เมื่อปล่อยวัตถุจากที่สูงในแนวดิ่ง โดยเปรียบเทียบวัตถุที่มีขนาด </a:t>
            </a:r>
            <a:r>
              <a:rPr lang="th-TH" sz="2800" kern="1300" spc="15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ใกล้เคียงกันแต่มวลต่างกัน วัตถุที่มีมวลเท่ากันแต่รูปร่างต่างกัน </a:t>
            </a:r>
          </a:p>
          <a:p>
            <a:r>
              <a:rPr lang="th-TH" sz="2800" spc="7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และวัตถุที่มีปริมาตรใกล้เคียงกันแต่มีสถานะต่างกัน พบว่าวัตถุทุกชนิด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จะมีทิศทางการเคลื่อนที่เข้าหาพื้นผิวโลก และเมื่อทดลองปล่อยวัตถุสองชนิด </a:t>
            </a:r>
            <a:r>
              <a:rPr lang="th-TH" sz="2800" spc="15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ที่มีขนาดเท่ากัน โดยกำหนดทิศทางการปล่อยต่างกัน คือ ปล่อย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ในแนวดิ่งและปล่อยในแนวขนานกับพื้นผิวโลก พบว่าวัตถุทั้งสองมีทิศทาง การเคลื่อนที่เข้าหาพื้นผิวโลก ดังนั้น เราสามารถสรุปได้ว่าวัตถุทุกชนิด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บนโลก เมื่อปล่อยให้ตกอย่างอิสระ วัตถุเหล่านั้นจะตกลงในแนวดิ่ง มีทิศทาง การเคลื่อนที่เข้าหาพื้นผิวโลกเสมอ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B331C4-254C-4D35-ADE9-7063F928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08" y="3787060"/>
            <a:ext cx="1708878" cy="2789843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8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วงรี 4">
            <a:extLst>
              <a:ext uri="{FF2B5EF4-FFF2-40B4-BE49-F238E27FC236}">
                <a16:creationId xmlns="" xmlns:a16="http://schemas.microsoft.com/office/drawing/2014/main" id="{B4F97CC3-12AF-4479-ACDD-A65D5917EF7B}"/>
              </a:ext>
            </a:extLst>
          </p:cNvPr>
          <p:cNvSpPr/>
          <p:nvPr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600B0EC-0D73-4873-94E3-BB3A2BB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วงรี 4">
            <a:extLst>
              <a:ext uri="{FF2B5EF4-FFF2-40B4-BE49-F238E27FC236}">
                <a16:creationId xmlns="" xmlns:a16="http://schemas.microsoft.com/office/drawing/2014/main" id="{AA2926DC-57FF-4E8A-A703-0A7959A7BA6A}"/>
              </a:ext>
            </a:extLst>
          </p:cNvPr>
          <p:cNvSpPr/>
          <p:nvPr/>
        </p:nvSpPr>
        <p:spPr>
          <a:xfrm>
            <a:off x="8428636" y="6131562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2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841D105-CF0A-4515-8018-A5B7C3F0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04" b="92762" l="2174" r="89752">
                        <a14:foregroundMark x1="44099" y1="26440" x2="35093" y2="32644"/>
                        <a14:foregroundMark x1="35093" y1="32644" x2="32298" y2="41064"/>
                        <a14:foregroundMark x1="3727" y1="33826" x2="2795" y2="33678"/>
                        <a14:foregroundMark x1="36957" y1="10340" x2="50932" y2="6204"/>
                        <a14:foregroundMark x1="50932" y1="6204" x2="62112" y2="11817"/>
                        <a14:foregroundMark x1="62112" y1="11817" x2="62112" y2="15066"/>
                        <a14:foregroundMark x1="15839" y1="41359" x2="28571" y2="45643"/>
                        <a14:foregroundMark x1="28571" y1="45643" x2="41304" y2="40768"/>
                        <a14:foregroundMark x1="41304" y1="40768" x2="45342" y2="46972"/>
                        <a14:foregroundMark x1="42236" y1="32939" x2="44410" y2="38996"/>
                        <a14:foregroundMark x1="53106" y1="29247" x2="68634" y2="32939"/>
                        <a14:foregroundMark x1="68634" y1="32939" x2="78261" y2="38996"/>
                        <a14:foregroundMark x1="78261" y1="38996" x2="88820" y2="70162"/>
                        <a14:foregroundMark x1="88820" y1="70162" x2="69876" y2="75480"/>
                        <a14:foregroundMark x1="67702" y1="33530" x2="60870" y2="50074"/>
                        <a14:foregroundMark x1="60870" y1="50074" x2="67702" y2="64993"/>
                        <a14:foregroundMark x1="64907" y1="48892" x2="56832" y2="35894"/>
                        <a14:foregroundMark x1="43789" y1="41211" x2="47826" y2="48597"/>
                        <a14:foregroundMark x1="47826" y1="48597" x2="43789" y2="58050"/>
                        <a14:foregroundMark x1="57764" y1="83309" x2="50932" y2="90547"/>
                        <a14:foregroundMark x1="50932" y1="90547" x2="66460" y2="92762"/>
                        <a14:foregroundMark x1="66460" y1="92762" x2="70497" y2="89365"/>
                        <a14:foregroundMark x1="45342" y1="56278" x2="43478" y2="63220"/>
                        <a14:backgroundMark x1="22050" y1="3693" x2="16770" y2="148"/>
                        <a14:backgroundMark x1="16770" y1="148" x2="16770" y2="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0722" y="667784"/>
            <a:ext cx="2177677" cy="4605128"/>
          </a:xfrm>
          <a:prstGeom prst="rect">
            <a:avLst/>
          </a:prstGeom>
        </p:spPr>
      </p:pic>
      <p:sp>
        <p:nvSpPr>
          <p:cNvPr id="21" name="คำบรรยายภาพ: สี่เหลี่ยมมุมมน 20">
            <a:extLst>
              <a:ext uri="{FF2B5EF4-FFF2-40B4-BE49-F238E27FC236}">
                <a16:creationId xmlns="" xmlns:a16="http://schemas.microsoft.com/office/drawing/2014/main" id="{28CD89C1-F18D-4DA9-9D6D-B62C18C90FA0}"/>
              </a:ext>
            </a:extLst>
          </p:cNvPr>
          <p:cNvSpPr/>
          <p:nvPr/>
        </p:nvSpPr>
        <p:spPr>
          <a:xfrm>
            <a:off x="2999167" y="869384"/>
            <a:ext cx="4380833" cy="3335416"/>
          </a:xfrm>
          <a:prstGeom prst="wedgeRoundRectCallout">
            <a:avLst>
              <a:gd name="adj1" fmla="val -77472"/>
              <a:gd name="adj2" fmla="val -25141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วัตถุทุกชนิด ไม่ว่าจะมีขนาดเล็ก หรือ </a:t>
            </a:r>
            <a:r>
              <a:rPr lang="th-TH" sz="2800" spc="14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ขนาดใหญ่ มวลมาก หรือมวลน้อย </a:t>
            </a:r>
            <a:endParaRPr lang="en-US" sz="2800" spc="14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spc="14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เมื่อปล่อยให้ตกอย่างอิสระจากที่สูง </a:t>
            </a:r>
            <a:endParaRPr lang="en-US" sz="2800" spc="14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หรือออกแรงโยนวัตถุนั้นให้ลอยในอากาศ วัตถุเหล่านั้นจะถูก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แรงดึงดูดของโลก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แรงโน้มถ่วงของโลก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กระทำให้เคลื่อนที่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ลงสู่พื้นผิวโลก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6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วงรี 4">
            <a:extLst>
              <a:ext uri="{FF2B5EF4-FFF2-40B4-BE49-F238E27FC236}">
                <a16:creationId xmlns="" xmlns:a16="http://schemas.microsoft.com/office/drawing/2014/main" id="{EF761E9F-FA68-4902-8631-E91AA8775700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B94A71E-F6BA-4CF7-A930-D511EEB4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="" xmlns:a16="http://schemas.microsoft.com/office/drawing/2014/main" id="{98C202B8-5999-44E9-8737-3AF44EB7481A}"/>
              </a:ext>
            </a:extLst>
          </p:cNvPr>
          <p:cNvSpPr/>
          <p:nvPr/>
        </p:nvSpPr>
        <p:spPr>
          <a:xfrm>
            <a:off x="1016871" y="403440"/>
            <a:ext cx="7665215" cy="1979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pPr algn="thaiDist"/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spc="14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การเคลื่อนที่ในทิศทางตรงข้ามกับแรงโน้มถ่วงของโลก เช่น </a:t>
            </a:r>
            <a:endParaRPr lang="en-US" sz="2800" spc="14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spc="14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การกระโดดขึ้น การเดินขึ้นบันได เราจะต้องออกแรงเพื่อต้านกับ </a:t>
            </a:r>
            <a:endParaRPr lang="en-US" sz="2800" spc="14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แรงดึงดูดของโลก และเมื่อเพิ่มมวล เช่น การผูกวัตถุไว้กับตัว การสะพายกระเป๋า การถือสิ่งของ เราจะรู้สึกถึงการออกแรงเพื่อต้านกับแรงดึงดูดของโลกมากขึ้น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4798E4-6996-40F8-BFE5-1A56AEEF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" b="99134" l="10000" r="90000">
                        <a14:foregroundMark x1="49730" y1="85859" x2="49459" y2="93651"/>
                        <a14:foregroundMark x1="55946" y1="86436" x2="59459" y2="94805"/>
                        <a14:backgroundMark x1="41081" y1="16017" x2="41081" y2="16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972" y="2029275"/>
            <a:ext cx="2320488" cy="43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0017 0.07871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7871 L -4.72222E-6 2.22222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0017 0.078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วงรี 4">
            <a:extLst>
              <a:ext uri="{FF2B5EF4-FFF2-40B4-BE49-F238E27FC236}">
                <a16:creationId xmlns="" xmlns:a16="http://schemas.microsoft.com/office/drawing/2014/main" id="{2E0770C4-6592-4EC6-918D-5F09CF7BA34E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85A2149-3D40-4E04-940B-F91290B9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506A7835-F6BA-4F16-A526-892F5EF83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4" b="92762" l="2174" r="89752">
                        <a14:foregroundMark x1="44099" y1="26440" x2="35093" y2="32644"/>
                        <a14:foregroundMark x1="35093" y1="32644" x2="32298" y2="41064"/>
                        <a14:foregroundMark x1="3727" y1="33826" x2="2795" y2="33678"/>
                        <a14:foregroundMark x1="36957" y1="10340" x2="50932" y2="6204"/>
                        <a14:foregroundMark x1="50932" y1="6204" x2="62112" y2="11817"/>
                        <a14:foregroundMark x1="62112" y1="11817" x2="62112" y2="15066"/>
                        <a14:foregroundMark x1="15839" y1="41359" x2="28571" y2="45643"/>
                        <a14:foregroundMark x1="28571" y1="45643" x2="41304" y2="40768"/>
                        <a14:foregroundMark x1="41304" y1="40768" x2="45342" y2="46972"/>
                        <a14:foregroundMark x1="42236" y1="32939" x2="44410" y2="38996"/>
                        <a14:foregroundMark x1="53106" y1="29247" x2="68634" y2="32939"/>
                        <a14:foregroundMark x1="68634" y1="32939" x2="78261" y2="38996"/>
                        <a14:foregroundMark x1="78261" y1="38996" x2="88820" y2="70162"/>
                        <a14:foregroundMark x1="88820" y1="70162" x2="69876" y2="75480"/>
                        <a14:foregroundMark x1="67702" y1="33530" x2="60870" y2="50074"/>
                        <a14:foregroundMark x1="60870" y1="50074" x2="67702" y2="64993"/>
                        <a14:foregroundMark x1="64907" y1="48892" x2="56832" y2="35894"/>
                        <a14:foregroundMark x1="43789" y1="41211" x2="47826" y2="48597"/>
                        <a14:foregroundMark x1="47826" y1="48597" x2="43789" y2="58050"/>
                        <a14:foregroundMark x1="57764" y1="83309" x2="50932" y2="90547"/>
                        <a14:foregroundMark x1="50932" y1="90547" x2="66460" y2="92762"/>
                        <a14:foregroundMark x1="66460" y1="92762" x2="70497" y2="89365"/>
                        <a14:foregroundMark x1="45342" y1="56278" x2="43478" y2="63220"/>
                        <a14:backgroundMark x1="22050" y1="3693" x2="16770" y2="148"/>
                        <a14:backgroundMark x1="16770" y1="148" x2="16770" y2="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7998" y="1214984"/>
            <a:ext cx="2203201" cy="4605128"/>
          </a:xfrm>
          <a:prstGeom prst="rect">
            <a:avLst/>
          </a:prstGeom>
        </p:spPr>
      </p:pic>
      <p:sp>
        <p:nvSpPr>
          <p:cNvPr id="17" name="คำบรรยายภาพ: สี่เหลี่ยมมุมมน 16">
            <a:extLst>
              <a:ext uri="{FF2B5EF4-FFF2-40B4-BE49-F238E27FC236}">
                <a16:creationId xmlns="" xmlns:a16="http://schemas.microsoft.com/office/drawing/2014/main" id="{BD6C2806-4682-44A2-8498-EE00B12F02C7}"/>
              </a:ext>
            </a:extLst>
          </p:cNvPr>
          <p:cNvSpPr/>
          <p:nvPr/>
        </p:nvSpPr>
        <p:spPr>
          <a:xfrm>
            <a:off x="466411" y="568800"/>
            <a:ext cx="5140800" cy="3895200"/>
          </a:xfrm>
          <a:prstGeom prst="wedgeRoundRectCallout">
            <a:avLst>
              <a:gd name="adj1" fmla="val 73672"/>
              <a:gd name="adj2" fmla="val -7046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วัตถุและสิ่งมีชีวิตต่าง ๆ ที่อยู่บนพื้นผิวโลก 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ไม่หลุดลอยไปในอากาศ เป็นเพราะสิ่งมีชีวิต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และวัตถุทุกชนิดถูกแรงดึงดูดของโลกกระทำให้ ยึดติดอยู่กับโลกใบนี้ เมื่อเรากระโดดขึ้นในแนวดิ่ง เราจะต้องใช้แรงเพื่อให้ร่างกายลอยขึ้น และเมื่อ เพิ่มมวลให้แก่ร่างกาย ทำให้เราต้องใช้แรงมากขึ้น ในการกระโดด เพื่อเอาชนะแรงดึงดูดของโลก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ที่มีค่ามากขึ้นหลังจากที่เราเพิ่มมวลให้กับร่างกาย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55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วงรี 4">
            <a:extLst>
              <a:ext uri="{FF2B5EF4-FFF2-40B4-BE49-F238E27FC236}">
                <a16:creationId xmlns="" xmlns:a16="http://schemas.microsoft.com/office/drawing/2014/main" id="{FB7B9558-8409-48A4-BCFC-44E90BF37E89}"/>
              </a:ext>
            </a:extLst>
          </p:cNvPr>
          <p:cNvSpPr/>
          <p:nvPr/>
        </p:nvSpPr>
        <p:spPr>
          <a:xfrm>
            <a:off x="8425697" y="6133505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9E4E24-46FE-4C84-8B8B-3C73C4E8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="" xmlns:a16="http://schemas.microsoft.com/office/drawing/2014/main" id="{390CC3E8-667E-49C6-85FA-CEC18B8A366F}"/>
              </a:ext>
            </a:extLst>
          </p:cNvPr>
          <p:cNvSpPr/>
          <p:nvPr/>
        </p:nvSpPr>
        <p:spPr>
          <a:xfrm>
            <a:off x="358293" y="317040"/>
            <a:ext cx="8114418" cy="102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แรงโน้มถ่วงของโลกหรือแรงดึงดูดของโลกกระทำต่อวัตถุทุกชิ้นบนโลก ด้วยการดึงดูดให้วัตถุตกลงมา ปริมาณของแรงดึงดูดของโลกที่กระทำต่อวัตถุเรียกว่า 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="" xmlns:a16="http://schemas.microsoft.com/office/drawing/2014/main" id="{52570D31-2CEE-460C-AAD7-95E8CA567BF6}"/>
              </a:ext>
            </a:extLst>
          </p:cNvPr>
          <p:cNvSpPr/>
          <p:nvPr/>
        </p:nvSpPr>
        <p:spPr>
          <a:xfrm>
            <a:off x="1215093" y="4958298"/>
            <a:ext cx="6935307" cy="1022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rtlCol="0" anchor="t"/>
          <a:lstStyle/>
          <a:p>
            <a:r>
              <a:rPr lang="en-US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มวล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เป็นปริมาณของเนื้อวัตถุ ส่วน</a:t>
            </a: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น้ำหนัก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เป็นปริมาณของแรงดึงดูด ของโลกที่กระทำต่อวัตถุ</a:t>
            </a:r>
            <a:endParaRPr lang="en-US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3E0A2DD3-7208-4031-84A9-81600905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8" y="2033901"/>
            <a:ext cx="2263830" cy="2924397"/>
          </a:xfrm>
          <a:prstGeom prst="rect">
            <a:avLst/>
          </a:prstGeom>
        </p:spPr>
      </p:pic>
      <p:sp>
        <p:nvSpPr>
          <p:cNvPr id="19" name="คำบรรยายภาพ: สี่เหลี่ยมมุมมน 18">
            <a:extLst>
              <a:ext uri="{FF2B5EF4-FFF2-40B4-BE49-F238E27FC236}">
                <a16:creationId xmlns="" xmlns:a16="http://schemas.microsoft.com/office/drawing/2014/main" id="{8B687E25-1795-440E-BA1E-403DAF88FA07}"/>
              </a:ext>
            </a:extLst>
          </p:cNvPr>
          <p:cNvSpPr/>
          <p:nvPr/>
        </p:nvSpPr>
        <p:spPr>
          <a:xfrm>
            <a:off x="2821516" y="2332800"/>
            <a:ext cx="3608084" cy="604800"/>
          </a:xfrm>
          <a:prstGeom prst="wedgeRoundRectCallout">
            <a:avLst>
              <a:gd name="adj1" fmla="val -87765"/>
              <a:gd name="adj2" fmla="val 39523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มวลและน้ำหนักของวัตถุเป็นอย่างไร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7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คำบรรยายภาพ: สี่เหลี่ยมมุมมน 12">
            <a:extLst>
              <a:ext uri="{FF2B5EF4-FFF2-40B4-BE49-F238E27FC236}">
                <a16:creationId xmlns="" xmlns:a16="http://schemas.microsoft.com/office/drawing/2014/main" id="{CEE63017-C04A-483B-9CBB-FB268DA32C7E}"/>
              </a:ext>
            </a:extLst>
          </p:cNvPr>
          <p:cNvSpPr/>
          <p:nvPr/>
        </p:nvSpPr>
        <p:spPr>
          <a:xfrm>
            <a:off x="4282881" y="5060589"/>
            <a:ext cx="4781809" cy="1079877"/>
          </a:xfrm>
          <a:prstGeom prst="wedgeRoundRectCallout">
            <a:avLst>
              <a:gd name="adj1" fmla="val -60129"/>
              <a:gd name="adj2" fmla="val -824"/>
              <a:gd name="adj3" fmla="val 16667"/>
            </a:avLst>
          </a:prstGeom>
          <a:solidFill>
            <a:srgbClr val="F7E7A3"/>
          </a:solidFill>
          <a:ln w="28575">
            <a:solidFill>
              <a:srgbClr val="FFA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ในชีวิตประจำวัน มักใช้หน่วยของมวล</a:t>
            </a:r>
          </a:p>
          <a:p>
            <a:pPr algn="ctr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แทนหน่วยของน้ำหนัก เช่น ส้มหนัก ๑ กิโลกรัม</a:t>
            </a:r>
            <a:endParaRPr lang="en-US" sz="28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วงรี 4">
            <a:extLst>
              <a:ext uri="{FF2B5EF4-FFF2-40B4-BE49-F238E27FC236}">
                <a16:creationId xmlns="" xmlns:a16="http://schemas.microsoft.com/office/drawing/2014/main" id="{D9087519-9DB5-466F-96A7-2822BFE2D7B8}"/>
              </a:ext>
            </a:extLst>
          </p:cNvPr>
          <p:cNvSpPr/>
          <p:nvPr/>
        </p:nvSpPr>
        <p:spPr>
          <a:xfrm>
            <a:off x="8426898" y="6133329"/>
            <a:ext cx="637792" cy="606237"/>
          </a:xfrm>
          <a:prstGeom prst="ellipse">
            <a:avLst/>
          </a:prstGeom>
          <a:solidFill>
            <a:srgbClr val="4BD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5FC6354-041A-40E8-9444-3C11DCD3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711" y="6211778"/>
            <a:ext cx="512504" cy="365125"/>
          </a:xfrm>
        </p:spPr>
        <p:txBody>
          <a:bodyPr/>
          <a:lstStyle/>
          <a:p>
            <a:fld id="{D70E9302-E85F-420B-883A-48A296937BA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21">
            <a:extLst>
              <a:ext uri="{FF2B5EF4-FFF2-40B4-BE49-F238E27FC236}">
                <a16:creationId xmlns="" xmlns:a16="http://schemas.microsoft.com/office/drawing/2014/main" id="{8B420DBD-BE44-4390-AD77-3868D6D1A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8073" y="5015807"/>
            <a:ext cx="1797003" cy="18541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75F6369-C143-4C17-A1E1-077B9E9C13CB}"/>
              </a:ext>
            </a:extLst>
          </p:cNvPr>
          <p:cNvGrpSpPr/>
          <p:nvPr/>
        </p:nvGrpSpPr>
        <p:grpSpPr>
          <a:xfrm>
            <a:off x="466411" y="281097"/>
            <a:ext cx="8299961" cy="4684807"/>
            <a:chOff x="466411" y="281097"/>
            <a:chExt cx="8299961" cy="4684807"/>
          </a:xfrm>
        </p:grpSpPr>
        <p:pic>
          <p:nvPicPr>
            <p:cNvPr id="5" name="รูปภาพ 4">
              <a:extLst>
                <a:ext uri="{FF2B5EF4-FFF2-40B4-BE49-F238E27FC236}">
                  <a16:creationId xmlns="" xmlns:a16="http://schemas.microsoft.com/office/drawing/2014/main" id="{4D33EF49-E200-4A5E-AC05-66FC5B08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411" y="281097"/>
              <a:ext cx="8299961" cy="46848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94DE699-86C8-4C24-99C5-1351FF3DB76F}"/>
                </a:ext>
              </a:extLst>
            </p:cNvPr>
            <p:cNvSpPr/>
            <p:nvPr/>
          </p:nvSpPr>
          <p:spPr>
            <a:xfrm>
              <a:off x="5052766" y="2780907"/>
              <a:ext cx="3035431" cy="367646"/>
            </a:xfrm>
            <a:prstGeom prst="rect">
              <a:avLst/>
            </a:prstGeom>
            <a:solidFill>
              <a:srgbClr val="71D2F8"/>
            </a:solidFill>
            <a:ln>
              <a:solidFill>
                <a:srgbClr val="71D2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870517F-A821-4859-828E-094F80AF1FDA}"/>
                </a:ext>
              </a:extLst>
            </p:cNvPr>
            <p:cNvSpPr/>
            <p:nvPr/>
          </p:nvSpPr>
          <p:spPr>
            <a:xfrm>
              <a:off x="1129277" y="4343817"/>
              <a:ext cx="3035431" cy="367646"/>
            </a:xfrm>
            <a:prstGeom prst="rect">
              <a:avLst/>
            </a:prstGeom>
            <a:solidFill>
              <a:srgbClr val="F69EC3"/>
            </a:solidFill>
            <a:ln>
              <a:solidFill>
                <a:srgbClr val="F69E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รูปภาพ 4">
              <a:extLst>
                <a:ext uri="{FF2B5EF4-FFF2-40B4-BE49-F238E27FC236}">
                  <a16:creationId xmlns="" xmlns:a16="http://schemas.microsoft.com/office/drawing/2014/main" id="{45A171AE-0610-4AFD-B8C8-5800DB434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860" t="53219" r="10091" b="38475"/>
            <a:stretch/>
          </p:blipFill>
          <p:spPr>
            <a:xfrm>
              <a:off x="5821694" y="2780907"/>
              <a:ext cx="1498060" cy="389106"/>
            </a:xfrm>
            <a:prstGeom prst="rect">
              <a:avLst/>
            </a:prstGeom>
          </p:spPr>
        </p:pic>
        <p:pic>
          <p:nvPicPr>
            <p:cNvPr id="14" name="รูปภาพ 4">
              <a:extLst>
                <a:ext uri="{FF2B5EF4-FFF2-40B4-BE49-F238E27FC236}">
                  <a16:creationId xmlns="" xmlns:a16="http://schemas.microsoft.com/office/drawing/2014/main" id="{37DE15BD-3DB3-4873-A4E5-161091BE9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068" t="86649" r="56305" b="5045"/>
            <a:stretch/>
          </p:blipFill>
          <p:spPr>
            <a:xfrm>
              <a:off x="1790958" y="4333087"/>
              <a:ext cx="1712068" cy="389106"/>
            </a:xfrm>
            <a:prstGeom prst="rect">
              <a:avLst/>
            </a:prstGeom>
          </p:spPr>
        </p:pic>
      </p:grpSp>
      <p:grpSp>
        <p:nvGrpSpPr>
          <p:cNvPr id="17" name="กลุ่ม 11">
            <a:extLst>
              <a:ext uri="{FF2B5EF4-FFF2-40B4-BE49-F238E27FC236}">
                <a16:creationId xmlns="" xmlns:a16="http://schemas.microsoft.com/office/drawing/2014/main" id="{8B935856-2CF4-4ADE-BB7C-9D849A7F8A90}"/>
              </a:ext>
            </a:extLst>
          </p:cNvPr>
          <p:cNvGrpSpPr/>
          <p:nvPr/>
        </p:nvGrpSpPr>
        <p:grpSpPr>
          <a:xfrm>
            <a:off x="0" y="6131562"/>
            <a:ext cx="3468599" cy="652605"/>
            <a:chOff x="281237" y="58440"/>
            <a:chExt cx="7697252" cy="1551688"/>
          </a:xfrm>
        </p:grpSpPr>
        <p:sp>
          <p:nvSpPr>
            <p:cNvPr id="18" name="สี่เหลี่ยมผืนผ้า 12">
              <a:extLst>
                <a:ext uri="{FF2B5EF4-FFF2-40B4-BE49-F238E27FC236}">
                  <a16:creationId xmlns="" xmlns:a16="http://schemas.microsoft.com/office/drawing/2014/main" id="{43E3F3BB-1389-467C-8B95-072C1FDA2290}"/>
                </a:ext>
              </a:extLst>
            </p:cNvPr>
            <p:cNvSpPr/>
            <p:nvPr/>
          </p:nvSpPr>
          <p:spPr>
            <a:xfrm>
              <a:off x="1552717" y="424183"/>
              <a:ext cx="5303801" cy="933572"/>
            </a:xfrm>
            <a:prstGeom prst="rect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/>
              <a:r>
                <a:rPr lang="th-TH" sz="22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วิทยาศาสตร์และเทคโนโลยี</a:t>
              </a:r>
              <a:endParaRPr lang="en-US" sz="22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4" name="รูปภาพ 13">
              <a:extLst>
                <a:ext uri="{FF2B5EF4-FFF2-40B4-BE49-F238E27FC236}">
                  <a16:creationId xmlns="" xmlns:a16="http://schemas.microsoft.com/office/drawing/2014/main" id="{1FB2D895-2AAB-43E8-B768-01A9EC12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94" b="96998" l="952" r="97884">
                          <a14:foregroundMark x1="47725" y1="25982" x2="63280" y2="43649"/>
                          <a14:foregroundMark x1="63280" y1="43649" x2="67302" y2="73903"/>
                          <a14:foregroundMark x1="49735" y1="24134" x2="70899" y2="31293"/>
                          <a14:foregroundMark x1="70899" y1="31293" x2="77037" y2="36259"/>
                          <a14:foregroundMark x1="53968" y1="18476" x2="77989" y2="33372"/>
                          <a14:foregroundMark x1="67090" y1="17783" x2="80635" y2="38453"/>
                          <a14:foregroundMark x1="80635" y1="38453" x2="82116" y2="44226"/>
                          <a14:foregroundMark x1="87619" y1="27945" x2="76402" y2="12702"/>
                          <a14:foregroundMark x1="76402" y1="12702" x2="60317" y2="4042"/>
                          <a14:foregroundMark x1="60317" y1="4042" x2="42857" y2="5889"/>
                          <a14:foregroundMark x1="42857" y1="5889" x2="28042" y2="15589"/>
                          <a14:foregroundMark x1="28042" y1="15589" x2="17037" y2="30139"/>
                          <a14:foregroundMark x1="17037" y1="30139" x2="13651" y2="51848"/>
                          <a14:foregroundMark x1="13651" y1="51848" x2="16931" y2="69861"/>
                          <a14:foregroundMark x1="16931" y1="69861" x2="27407" y2="86028"/>
                          <a14:foregroundMark x1="27407" y1="86028" x2="43704" y2="94111"/>
                          <a14:foregroundMark x1="43704" y1="94111" x2="60423" y2="93995"/>
                          <a14:foregroundMark x1="60423" y1="93995" x2="77672" y2="88337"/>
                          <a14:foregroundMark x1="77672" y1="88337" x2="88677" y2="74711"/>
                          <a14:foregroundMark x1="88677" y1="74711" x2="95450" y2="57852"/>
                          <a14:foregroundMark x1="95450" y1="57852" x2="94286" y2="38222"/>
                          <a14:foregroundMark x1="94286" y1="38222" x2="87937" y2="25520"/>
                          <a14:foregroundMark x1="93439" y1="39145" x2="95238" y2="58776"/>
                          <a14:foregroundMark x1="95344" y1="43418" x2="98095" y2="52194"/>
                          <a14:foregroundMark x1="77884" y1="16513" x2="61058" y2="5658"/>
                          <a14:foregroundMark x1="61058" y1="5658" x2="44444" y2="4850"/>
                          <a14:foregroundMark x1="44444" y1="4850" x2="34815" y2="9007"/>
                          <a14:foregroundMark x1="75556" y1="83949" x2="60741" y2="94111"/>
                          <a14:foregroundMark x1="60741" y1="94111" x2="43810" y2="92956"/>
                          <a14:foregroundMark x1="43810" y1="92956" x2="41799" y2="91686"/>
                          <a14:foregroundMark x1="43492" y1="92841" x2="60212" y2="95381"/>
                          <a14:foregroundMark x1="60212" y1="95381" x2="60847" y2="95266"/>
                          <a14:foregroundMark x1="27407" y1="77367" x2="40106" y2="89261"/>
                          <a14:foregroundMark x1="24127" y1="73557" x2="36931" y2="87760"/>
                          <a14:foregroundMark x1="36931" y1="87760" x2="40952" y2="89145"/>
                          <a14:foregroundMark x1="31111" y1="48152" x2="38624" y2="65012"/>
                          <a14:foregroundMark x1="38624" y1="65012" x2="63175" y2="87875"/>
                          <a14:foregroundMark x1="18519" y1="51155" x2="23492" y2="30370"/>
                          <a14:foregroundMark x1="23492" y1="30370" x2="37460" y2="15820"/>
                          <a14:foregroundMark x1="37460" y1="15820" x2="56720" y2="10624"/>
                          <a14:foregroundMark x1="56720" y1="10624" x2="62116" y2="11085"/>
                          <a14:foregroundMark x1="38307" y1="10508" x2="56190" y2="8199"/>
                          <a14:foregroundMark x1="56190" y1="8199" x2="56190" y2="8199"/>
                          <a14:foregroundMark x1="13439" y1="42379" x2="5608" y2="41686"/>
                          <a14:foregroundMark x1="29947" y1="33718" x2="30582" y2="59469"/>
                          <a14:foregroundMark x1="12275" y1="48961" x2="10476" y2="53811"/>
                          <a14:foregroundMark x1="12698" y1="52540" x2="12487" y2="65012"/>
                          <a14:foregroundMark x1="12593" y1="64434" x2="19788" y2="79561"/>
                          <a14:foregroundMark x1="19153" y1="77367" x2="29206" y2="89145"/>
                          <a14:foregroundMark x1="20741" y1="76328" x2="31217" y2="90416"/>
                          <a14:foregroundMark x1="31217" y1="90416" x2="31429" y2="90416"/>
                          <a14:foregroundMark x1="19471" y1="79099" x2="29418" y2="89376"/>
                          <a14:foregroundMark x1="54392" y1="67436" x2="62751" y2="80023"/>
                          <a14:foregroundMark x1="43280" y1="94919" x2="60000" y2="97113"/>
                          <a14:foregroundMark x1="60000" y1="97113" x2="64127" y2="96305"/>
                          <a14:foregroundMark x1="46243" y1="95497" x2="63175" y2="96074"/>
                          <a14:foregroundMark x1="63175" y1="96074" x2="71852" y2="93303"/>
                          <a14:foregroundMark x1="45291" y1="95727" x2="62011" y2="96998"/>
                          <a14:foregroundMark x1="62011" y1="96998" x2="70688" y2="93880"/>
                          <a14:foregroundMark x1="10688" y1="41570" x2="16825" y2="25058"/>
                          <a14:foregroundMark x1="16296" y1="25520" x2="27407" y2="12009"/>
                          <a14:foregroundMark x1="27407" y1="12009" x2="41481" y2="4273"/>
                          <a14:foregroundMark x1="40635" y1="4157" x2="57249" y2="2194"/>
                          <a14:foregroundMark x1="57249" y1="2194" x2="64550" y2="3695"/>
                          <a14:foregroundMark x1="3492" y1="41570" x2="952" y2="413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37" y="58440"/>
              <a:ext cx="1574266" cy="1536512"/>
            </a:xfrm>
            <a:prstGeom prst="rect">
              <a:avLst/>
            </a:prstGeom>
          </p:spPr>
        </p:pic>
        <p:sp>
          <p:nvSpPr>
            <p:cNvPr id="25" name="วงรี 14">
              <a:extLst>
                <a:ext uri="{FF2B5EF4-FFF2-40B4-BE49-F238E27FC236}">
                  <a16:creationId xmlns="" xmlns:a16="http://schemas.microsoft.com/office/drawing/2014/main" id="{3AA1DD79-2B78-4903-8AF8-14908D45728E}"/>
                </a:ext>
              </a:extLst>
            </p:cNvPr>
            <p:cNvSpPr/>
            <p:nvPr/>
          </p:nvSpPr>
          <p:spPr>
            <a:xfrm>
              <a:off x="6620212" y="168688"/>
              <a:ext cx="1358277" cy="1441440"/>
            </a:xfrm>
            <a:prstGeom prst="ellipse">
              <a:avLst/>
            </a:prstGeom>
            <a:solidFill>
              <a:srgbClr val="4BDAF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9728" rIns="0" bIns="411480" rtlCol="0" anchor="t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  <a:r>
                <a:rPr lang="en-US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th-TH" sz="2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0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เหลี่ยมเพชร">
  <a:themeElements>
    <a:clrScheme name="ม่วง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5338</TotalTime>
  <Words>793</Words>
  <Application>Microsoft Office PowerPoint</Application>
  <PresentationFormat>On-screen Show (4:3)</PresentationFormat>
  <Paragraphs>263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Angsana New</vt:lpstr>
      <vt:lpstr>Trebuchet MS</vt:lpstr>
      <vt:lpstr>Cordia New</vt:lpstr>
      <vt:lpstr>IrisUPC</vt:lpstr>
      <vt:lpstr>TH SarabunIT๙</vt:lpstr>
      <vt:lpstr>Calibri</vt:lpstr>
      <vt:lpstr>Wingdings 3</vt:lpstr>
      <vt:lpstr>TH Sarabun New</vt:lpstr>
      <vt:lpstr>เหลี่ยมเพชร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 Deawdeaw</dc:creator>
  <cp:lastModifiedBy>Sopin</cp:lastModifiedBy>
  <cp:revision>209</cp:revision>
  <dcterms:created xsi:type="dcterms:W3CDTF">2019-03-01T15:19:18Z</dcterms:created>
  <dcterms:modified xsi:type="dcterms:W3CDTF">2019-11-22T12:09:30Z</dcterms:modified>
</cp:coreProperties>
</file>