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5" r:id="rId1"/>
    <p:sldMasterId id="2147483823" r:id="rId2"/>
  </p:sldMasterIdLst>
  <p:notesMasterIdLst>
    <p:notesMasterId r:id="rId25"/>
  </p:notesMasterIdLst>
  <p:handoutMasterIdLst>
    <p:handoutMasterId r:id="rId26"/>
  </p:handoutMasterIdLst>
  <p:sldIdLst>
    <p:sldId id="270" r:id="rId3"/>
    <p:sldId id="275" r:id="rId4"/>
    <p:sldId id="272" r:id="rId5"/>
    <p:sldId id="305" r:id="rId6"/>
    <p:sldId id="273" r:id="rId7"/>
    <p:sldId id="281" r:id="rId8"/>
    <p:sldId id="276" r:id="rId9"/>
    <p:sldId id="306" r:id="rId10"/>
    <p:sldId id="307" r:id="rId11"/>
    <p:sldId id="256" r:id="rId12"/>
    <p:sldId id="258" r:id="rId13"/>
    <p:sldId id="308" r:id="rId14"/>
    <p:sldId id="260" r:id="rId15"/>
    <p:sldId id="309" r:id="rId16"/>
    <p:sldId id="278" r:id="rId17"/>
    <p:sldId id="265" r:id="rId18"/>
    <p:sldId id="274" r:id="rId19"/>
    <p:sldId id="279" r:id="rId20"/>
    <p:sldId id="310" r:id="rId21"/>
    <p:sldId id="311" r:id="rId22"/>
    <p:sldId id="277" r:id="rId23"/>
    <p:sldId id="271" r:id="rId24"/>
  </p:sldIdLst>
  <p:sldSz cx="9144000" cy="6858000" type="screen4x3"/>
  <p:notesSz cx="6858000" cy="9144000"/>
  <p:embeddedFontLst>
    <p:embeddedFont>
      <p:font typeface="Angsana New" pitchFamily="18" charset="-34"/>
      <p:regular r:id="rId27"/>
      <p:bold r:id="rId28"/>
      <p:italic r:id="rId29"/>
      <p:boldItalic r:id="rId30"/>
    </p:embeddedFont>
    <p:embeddedFont>
      <p:font typeface="Trebuchet MS" pitchFamily="34" charset="0"/>
      <p:regular r:id="rId31"/>
      <p:bold r:id="rId32"/>
      <p:italic r:id="rId33"/>
      <p:boldItalic r:id="rId34"/>
    </p:embeddedFont>
    <p:embeddedFont>
      <p:font typeface="TH Sarabun New" pitchFamily="34" charset="-34"/>
      <p:regular r:id="rId35"/>
      <p:bold r:id="rId36"/>
      <p:italic r:id="rId37"/>
      <p:boldItalic r:id="rId38"/>
    </p:embeddedFont>
    <p:embeddedFont>
      <p:font typeface="TH SarabunIT๙" charset="-34"/>
      <p:regular r:id="rId39"/>
      <p:bold r:id="rId40"/>
      <p:italic r:id="rId41"/>
      <p:boldItalic r:id="rId42"/>
    </p:embeddedFont>
    <p:embeddedFont>
      <p:font typeface="Cordia New" pitchFamily="34" charset="-34"/>
      <p:regular r:id="rId43"/>
      <p:bold r:id="rId44"/>
      <p:italic r:id="rId45"/>
      <p:boldItalic r:id="rId46"/>
    </p:embeddedFont>
    <p:embeddedFont>
      <p:font typeface="IrisUPC" pitchFamily="34" charset="-34"/>
      <p:regular r:id="rId47"/>
      <p:bold r:id="rId48"/>
      <p:italic r:id="rId49"/>
      <p:boldItalic r:id="rId50"/>
    </p:embeddedFont>
    <p:embeddedFont>
      <p:font typeface="Wingdings 3" pitchFamily="18" charset="2"/>
      <p:regular r:id="rId51"/>
    </p:embeddedFont>
    <p:embeddedFont>
      <p:font typeface="Calibri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D3CB"/>
    <a:srgbClr val="BEA5CE"/>
    <a:srgbClr val="F6A2B9"/>
    <a:srgbClr val="ED3387"/>
    <a:srgbClr val="A9E1FA"/>
    <a:srgbClr val="E6E6E6"/>
    <a:srgbClr val="FFE6C0"/>
    <a:srgbClr val="FFF8C2"/>
    <a:srgbClr val="F68320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6" autoAdjust="0"/>
    <p:restoredTop sz="93911" autoAdjust="0"/>
  </p:normalViewPr>
  <p:slideViewPr>
    <p:cSldViewPr snapToGrid="0">
      <p:cViewPr varScale="1">
        <p:scale>
          <a:sx n="88" d="100"/>
          <a:sy n="88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461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xmlns="" id="{516FC60F-0D35-4192-AD5F-FC2D3DAAD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C901A782-9704-49FD-8C92-8892791D1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931C-3184-4A68-A91B-6295A018317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1E9E0C75-CE5B-4A7F-9267-1712641A4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07A9DB22-A1A2-4FCA-8D74-44B962854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BECA-186A-4203-BBB6-6632C8EA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3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CE63F-4680-4E21-8C7C-52D3E37BC5CF}" type="datetimeFigureOut">
              <a:rPr lang="th-TH" smtClean="0"/>
              <a:t>22/11/62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729A-3130-429D-8588-D96E39512F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024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11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15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6148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6532571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224511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00472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32611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156047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9970799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64050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564076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วงรี 4">
            <a:extLst>
              <a:ext uri="{FF2B5EF4-FFF2-40B4-BE49-F238E27FC236}">
                <a16:creationId xmlns:a16="http://schemas.microsoft.com/office/drawing/2014/main" xmlns="" id="{5B6E03AD-DF8F-4F72-91CE-231EC6929AE5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กลุ่ม 11">
            <a:extLst>
              <a:ext uri="{FF2B5EF4-FFF2-40B4-BE49-F238E27FC236}">
                <a16:creationId xmlns:a16="http://schemas.microsoft.com/office/drawing/2014/main" xmlns="" id="{CC9B0065-F0F8-41B6-9180-7394184850C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0" name="สี่เหลี่ยมผืนผ้า 12">
              <a:extLst>
                <a:ext uri="{FF2B5EF4-FFF2-40B4-BE49-F238E27FC236}">
                  <a16:creationId xmlns:a16="http://schemas.microsoft.com/office/drawing/2014/main" xmlns="" id="{57D9DBB0-6D43-45B7-99CD-53BDD43B7838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:a16="http://schemas.microsoft.com/office/drawing/2014/main" xmlns="" id="{A651CDD5-5D1B-4FFD-A318-B9DDE15A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:a16="http://schemas.microsoft.com/office/drawing/2014/main" xmlns="" id="{9558B878-4CFD-49AE-9464-BC00DB20DAAB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434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รูปภาพ 6">
            <a:extLst>
              <a:ext uri="{FF2B5EF4-FFF2-40B4-BE49-F238E27FC236}">
                <a16:creationId xmlns:a16="http://schemas.microsoft.com/office/drawing/2014/main" xmlns="" id="{AB012357-9F46-4FC8-8989-02AC8630A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85B32A21-7D47-41A9-9CAD-43B45AD93320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34817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สสารรอบตัวเรา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</a:p>
        </p:txBody>
      </p:sp>
      <p:sp>
        <p:nvSpPr>
          <p:cNvPr id="21" name="วงรี 4">
            <a:extLst>
              <a:ext uri="{FF2B5EF4-FFF2-40B4-BE49-F238E27FC236}">
                <a16:creationId xmlns:a16="http://schemas.microsoft.com/office/drawing/2014/main" xmlns="" id="{94F38506-7E43-4AD7-AD47-194D38E1E34A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0EEA03BC-4C02-40F2-ACE8-D0F62D43A923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304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49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6091996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864177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9300520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9440794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903466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8147127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1820462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000106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345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FCB4-4795-45C8-8112-8D3D441E46D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2FE221-FF41-4898-9765-1A8D278752B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รูปภาพ 6">
            <a:extLst>
              <a:ext uri="{FF2B5EF4-FFF2-40B4-BE49-F238E27FC236}">
                <a16:creationId xmlns:a16="http://schemas.microsoft.com/office/drawing/2014/main" xmlns="" id="{ACA0703C-6CE4-40FF-A560-A873A72D7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วงรี 4">
            <a:extLst>
              <a:ext uri="{FF2B5EF4-FFF2-40B4-BE49-F238E27FC236}">
                <a16:creationId xmlns:a16="http://schemas.microsoft.com/office/drawing/2014/main" xmlns="" id="{1FD8F47A-2A0D-4A1B-B9CC-AF2C9B94F41F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28507AEB-E0EC-4B1E-B979-ACA7F7A9569A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="" id="{C7298F3B-B380-4F38-9BCA-17266D64AC71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34817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สสารรอบตัวเรา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</a:p>
        </p:txBody>
      </p:sp>
    </p:spTree>
    <p:extLst>
      <p:ext uri="{BB962C8B-B14F-4D97-AF65-F5344CB8AC3E}">
        <p14:creationId xmlns:p14="http://schemas.microsoft.com/office/powerpoint/2010/main" val="338301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77C49F05-4F29-4DEA-AFCA-8C250132209D}"/>
              </a:ext>
            </a:extLst>
          </p:cNvPr>
          <p:cNvSpPr/>
          <p:nvPr/>
        </p:nvSpPr>
        <p:spPr>
          <a:xfrm>
            <a:off x="471502" y="1544497"/>
            <a:ext cx="3157298" cy="554303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ibbon: โค้งและเอียงลง 5">
            <a:extLst>
              <a:ext uri="{FF2B5EF4-FFF2-40B4-BE49-F238E27FC236}">
                <a16:creationId xmlns:a16="http://schemas.microsoft.com/office/drawing/2014/main" xmlns="" id="{B18579FC-5FF3-4EF6-84BB-112136E16D61}"/>
              </a:ext>
            </a:extLst>
          </p:cNvPr>
          <p:cNvSpPr/>
          <p:nvPr/>
        </p:nvSpPr>
        <p:spPr>
          <a:xfrm>
            <a:off x="462687" y="281097"/>
            <a:ext cx="8218625" cy="914405"/>
          </a:xfrm>
          <a:prstGeom prst="ellipseRibbon">
            <a:avLst>
              <a:gd name="adj1" fmla="val 26718"/>
              <a:gd name="adj2" fmla="val 72862"/>
              <a:gd name="adj3" fmla="val 14218"/>
            </a:avLst>
          </a:prstGeom>
          <a:solidFill>
            <a:srgbClr val="0070C0"/>
          </a:solidFill>
          <a:ln w="38100">
            <a:solidFill>
              <a:srgbClr val="FFFF00"/>
            </a:solidFill>
          </a:ln>
          <a:effectLst>
            <a:outerShdw blurRad="38100" dist="50800" dir="1692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๕ สสารรอบตัวเรา</a:t>
            </a:r>
            <a:endParaRPr lang="en-US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7B672B3-76F2-484F-856B-B3424971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F7345BB-9DCB-4E1F-AE6C-EF067FC9D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8" b="92329" l="8272" r="93086">
                        <a14:foregroundMark x1="44012" y1="12094" x2="48642" y2="7852"/>
                        <a14:foregroundMark x1="48642" y1="7852" x2="54383" y2="8484"/>
                        <a14:foregroundMark x1="54383" y1="8484" x2="58765" y2="12094"/>
                        <a14:foregroundMark x1="43457" y1="4964" x2="48951" y2="3159"/>
                        <a14:foregroundMark x1="48951" y1="3159" x2="54877" y2="3430"/>
                        <a14:foregroundMark x1="54877" y1="3430" x2="59506" y2="7040"/>
                        <a14:foregroundMark x1="59506" y1="7040" x2="59506" y2="7040"/>
                        <a14:foregroundMark x1="47963" y1="2798" x2="53333" y2="2708"/>
                        <a14:foregroundMark x1="53333" y1="2708" x2="53457" y2="2798"/>
                        <a14:foregroundMark x1="11728" y1="67690" x2="6543" y2="68141"/>
                        <a14:foregroundMark x1="6543" y1="68141" x2="6728" y2="85018"/>
                        <a14:foregroundMark x1="6728" y1="85018" x2="10432" y2="91245"/>
                        <a14:foregroundMark x1="10432" y1="91245" x2="33210" y2="92329"/>
                        <a14:foregroundMark x1="33210" y1="92329" x2="37901" y2="88718"/>
                        <a14:foregroundMark x1="37901" y1="88718" x2="38272" y2="72112"/>
                        <a14:foregroundMark x1="38272" y1="72112" x2="38086" y2="71841"/>
                        <a14:foregroundMark x1="31358" y1="78249" x2="22840" y2="78249"/>
                        <a14:foregroundMark x1="7160" y1="68051" x2="5802" y2="75903"/>
                        <a14:foregroundMark x1="5802" y1="75903" x2="6111" y2="83845"/>
                        <a14:foregroundMark x1="6111" y1="83845" x2="8395" y2="91426"/>
                        <a14:foregroundMark x1="8395" y1="91426" x2="12840" y2="91606"/>
                        <a14:foregroundMark x1="63333" y1="69404" x2="59815" y2="75181"/>
                        <a14:foregroundMark x1="59815" y1="75181" x2="60185" y2="83755"/>
                        <a14:foregroundMark x1="60185" y1="83755" x2="64444" y2="89440"/>
                        <a14:foregroundMark x1="64444" y1="89440" x2="86605" y2="90614"/>
                        <a14:foregroundMark x1="86605" y1="90614" x2="92099" y2="90614"/>
                        <a14:foregroundMark x1="92099" y1="90614" x2="93889" y2="82581"/>
                        <a14:foregroundMark x1="93889" y1="82581" x2="93889" y2="74549"/>
                        <a14:foregroundMark x1="93889" y1="74549" x2="90556" y2="68502"/>
                        <a14:foregroundMark x1="90556" y1="68502" x2="90556" y2="68502"/>
                        <a14:foregroundMark x1="78395" y1="73195" x2="70000" y2="78430"/>
                        <a14:foregroundMark x1="92901" y1="67599" x2="93086" y2="89260"/>
                        <a14:foregroundMark x1="26111" y1="84477" x2="17716" y2="85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664" y="1963986"/>
            <a:ext cx="6210671" cy="424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1B11BA0-007F-49E6-97C1-24461EEA44DF}"/>
              </a:ext>
            </a:extLst>
          </p:cNvPr>
          <p:cNvGrpSpPr/>
          <p:nvPr/>
        </p:nvGrpSpPr>
        <p:grpSpPr>
          <a:xfrm>
            <a:off x="666123" y="2650697"/>
            <a:ext cx="7811754" cy="1556607"/>
            <a:chOff x="666123" y="2587486"/>
            <a:chExt cx="7811754" cy="15566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F3C9ECD-576B-4DF1-9FD1-C5A329A67948}"/>
                </a:ext>
              </a:extLst>
            </p:cNvPr>
            <p:cNvSpPr txBox="1"/>
            <p:nvPr/>
          </p:nvSpPr>
          <p:spPr>
            <a:xfrm>
              <a:off x="2161882" y="3429004"/>
              <a:ext cx="4855842" cy="715089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หน่วยการเรียนรู้ที่ ๕ สสารรอบตัวเรา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E079BD-B837-42F8-B616-0A41DB0EADB3}"/>
                </a:ext>
              </a:extLst>
            </p:cNvPr>
            <p:cNvSpPr txBox="1"/>
            <p:nvPr/>
          </p:nvSpPr>
          <p:spPr>
            <a:xfrm>
              <a:off x="666123" y="2587486"/>
              <a:ext cx="7811754" cy="715089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แบบสอบปรนัยเพื่อพัฒนาทักษะกระบวนการทางวิทยาศาสตร์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528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F6D55F7E-C104-4B44-83CD-5140C1EF10B6}"/>
              </a:ext>
            </a:extLst>
          </p:cNvPr>
          <p:cNvSpPr/>
          <p:nvPr/>
        </p:nvSpPr>
        <p:spPr>
          <a:xfrm>
            <a:off x="1383656" y="384182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96205" y="571095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ข้อใดกล่าวถูกต้อง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386906" y="3289424"/>
            <a:ext cx="5795772" cy="2086316"/>
            <a:chOff x="1121863" y="2174218"/>
            <a:chExt cx="579577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B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B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B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0E4FC3-CD6C-4315-8A1D-00CB256F3854}"/>
              </a:ext>
            </a:extLst>
          </p:cNvPr>
          <p:cNvGrpSpPr/>
          <p:nvPr/>
        </p:nvGrpSpPr>
        <p:grpSpPr>
          <a:xfrm>
            <a:off x="3627186" y="3529757"/>
            <a:ext cx="4047244" cy="1451967"/>
            <a:chOff x="1256277" y="4599603"/>
            <a:chExt cx="4047244" cy="1451967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256277" y="4599603"/>
              <a:ext cx="4047244" cy="1451967"/>
            </a:xfrm>
            <a:prstGeom prst="roundRect">
              <a:avLst>
                <a:gd name="adj" fmla="val 8207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สสารเป็นสิ่งที่มีมวล ต้องการที่อยู่ มี ๓ สถานะ คือ ของแข็ง ของเหลว และแก๊ส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96D13C25-3A6F-4806-960C-09865D2DB4D0}"/>
                </a:ext>
              </a:extLst>
            </p:cNvPr>
            <p:cNvSpPr/>
            <p:nvPr/>
          </p:nvSpPr>
          <p:spPr>
            <a:xfrm>
              <a:off x="1954401" y="4685171"/>
              <a:ext cx="342856" cy="342506"/>
            </a:xfrm>
            <a:prstGeom prst="flowChartConnector">
              <a:avLst/>
            </a:prstGeom>
            <a:grp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4D8C60-F6DE-4FC8-97EE-4CEBE3992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46" b="59115" l="12372" r="56296">
                        <a14:foregroundMark x1="13031" y1="42578" x2="56149" y2="57552"/>
                        <a14:foregroundMark x1="55490" y1="42839" x2="13250" y2="58203"/>
                        <a14:foregroundMark x1="14202" y1="42057" x2="54539" y2="42057"/>
                        <a14:foregroundMark x1="54685" y1="46354" x2="56296" y2="56901"/>
                        <a14:foregroundMark x1="47731" y1="58984" x2="15154" y2="59115"/>
                        <a14:foregroundMark x1="48023" y1="57813" x2="56149" y2="58984"/>
                        <a14:foregroundMark x1="16837" y1="47135" x2="12738" y2="46875"/>
                        <a14:foregroundMark x1="15813" y1="51823" x2="12372" y2="54036"/>
                        <a14:foregroundMark x1="13836" y1="50911" x2="17496" y2="50391"/>
                        <a14:foregroundMark x1="51464" y1="43490" x2="56076" y2="41406"/>
                      </a14:backgroundRemoval>
                    </a14:imgEffect>
                  </a14:imgLayer>
                </a14:imgProps>
              </a:ext>
            </a:extLst>
          </a:blip>
          <a:srcRect l="12029" t="39496" r="42898" b="40250"/>
          <a:stretch/>
        </p:blipFill>
        <p:spPr>
          <a:xfrm>
            <a:off x="1189605" y="1150322"/>
            <a:ext cx="6764789" cy="17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30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F6D55F7E-C104-4B44-83CD-5140C1EF10B6}"/>
              </a:ext>
            </a:extLst>
          </p:cNvPr>
          <p:cNvSpPr/>
          <p:nvPr/>
        </p:nvSpPr>
        <p:spPr>
          <a:xfrm>
            <a:off x="838156" y="854158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44B8BB9-396B-451D-9F80-43F5DB84E19D}"/>
              </a:ext>
            </a:extLst>
          </p:cNvPr>
          <p:cNvGrpSpPr/>
          <p:nvPr/>
        </p:nvGrpSpPr>
        <p:grpSpPr>
          <a:xfrm>
            <a:off x="3933851" y="2933079"/>
            <a:ext cx="5143889" cy="3871913"/>
            <a:chOff x="3388234" y="3824127"/>
            <a:chExt cx="5143889" cy="387191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43E3DB5-BF37-4AFC-892D-13AA5E705226}"/>
                </a:ext>
              </a:extLst>
            </p:cNvPr>
            <p:cNvGrpSpPr/>
            <p:nvPr/>
          </p:nvGrpSpPr>
          <p:grpSpPr>
            <a:xfrm>
              <a:off x="3388234" y="3824127"/>
              <a:ext cx="5143889" cy="3871913"/>
              <a:chOff x="1386905" y="4568483"/>
              <a:chExt cx="5143889" cy="387191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8C28705-B28F-460D-AD98-816E8C87C675}"/>
                  </a:ext>
                </a:extLst>
              </p:cNvPr>
              <p:cNvSpPr txBox="1"/>
              <p:nvPr/>
            </p:nvSpPr>
            <p:spPr>
              <a:xfrm>
                <a:off x="1386905" y="4568483"/>
                <a:ext cx="5143889" cy="3871913"/>
              </a:xfrm>
              <a:prstGeom prst="roundRect">
                <a:avLst>
                  <a:gd name="adj" fmla="val 8207"/>
                </a:avLst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ลูกเหม็น เกลือ แป้งมัน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มีสถานะเป็นของแข็งทั้งหมด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แอลกอฮอล์ นํ้ามันพืช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มีสถานะเป็นของเหลว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สเปรย์ มีสถานะเป็นแก๊ส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นํ้าตาลทราย มีสถานะเป็นของแข็ง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นํ้าส้มสายชู นํ้าปลา มีสถานะเป็นของเหลว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นํ้าในแม่นํ้า มีสถานะเป็นของเหลว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แก๊สหุงต้ม มีสถานะเป็นแก๊ส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ข้าวเปลือก มีสถานะเป็นของแข็ง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4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F9D70C1A-BF59-4956-90DB-3BF7EE80A42F}"/>
                  </a:ext>
                </a:extLst>
              </p:cNvPr>
              <p:cNvSpPr/>
              <p:nvPr/>
            </p:nvSpPr>
            <p:spPr>
              <a:xfrm>
                <a:off x="2108143" y="4684991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๑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30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AEC3C94-F317-43AE-8E8D-66D7B4B8650E}"/>
                </a:ext>
              </a:extLst>
            </p:cNvPr>
            <p:cNvSpPr/>
            <p:nvPr/>
          </p:nvSpPr>
          <p:spPr>
            <a:xfrm>
              <a:off x="4037885" y="634675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3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A5128D92-DD63-4C93-9874-813C51A9B5C4}"/>
                </a:ext>
              </a:extLst>
            </p:cNvPr>
            <p:cNvSpPr/>
            <p:nvPr/>
          </p:nvSpPr>
          <p:spPr>
            <a:xfrm>
              <a:off x="4077241" y="4745135"/>
              <a:ext cx="31102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32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D4F53CB1-0996-4B46-80D0-BD2D1F35C3FD}"/>
                </a:ext>
              </a:extLst>
            </p:cNvPr>
            <p:cNvSpPr/>
            <p:nvPr/>
          </p:nvSpPr>
          <p:spPr>
            <a:xfrm>
              <a:off x="4084766" y="5533838"/>
              <a:ext cx="31102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323677" y="222821"/>
            <a:ext cx="5065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ข้อใดมีสถานะของสสารเหมือนกันทั้งหมด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838156" y="827179"/>
            <a:ext cx="5100158" cy="2086316"/>
            <a:chOff x="1121863" y="2174218"/>
            <a:chExt cx="510015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ลูกเหม็น เกลือ แป้งมัน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แอลกอฮอล์ นํ้ามันพืช สเปรย์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นํ้าตาลทราย นํ้าส้มสายชู นํ้าปลา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นํ้าในแม่นํ้า แก๊สหุงต้ม ข้าวเปลือก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1" name="วงรี 4">
            <a:extLst>
              <a:ext uri="{FF2B5EF4-FFF2-40B4-BE49-F238E27FC236}">
                <a16:creationId xmlns:a16="http://schemas.microsoft.com/office/drawing/2014/main" xmlns="" id="{E6210806-A01E-4E4D-A233-CE202E8C4EC6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3F234FC9-1D67-4FB1-ABD8-0B9A5F35F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9443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2DCE1F4D-C9E6-4090-8DDA-E61C3BE4EC26}"/>
              </a:ext>
            </a:extLst>
          </p:cNvPr>
          <p:cNvSpPr/>
          <p:nvPr/>
        </p:nvSpPr>
        <p:spPr>
          <a:xfrm>
            <a:off x="998565" y="325821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96205" y="454485"/>
            <a:ext cx="41921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จากข้อมูลสาร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W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หมายถึงข้อใด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D95F57-09F9-4C52-8F2C-E1471197D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92" b="46875" l="13250" r="85798">
                        <a14:foregroundMark x1="14348" y1="32292" x2="84993" y2="33594"/>
                        <a14:foregroundMark x1="83895" y1="35417" x2="85871" y2="46484"/>
                        <a14:foregroundMark x1="83748" y1="45573" x2="13250" y2="45833"/>
                      </a14:backgroundRemoval>
                    </a14:imgEffect>
                  </a14:imgLayer>
                </a14:imgProps>
              </a:ext>
            </a:extLst>
          </a:blip>
          <a:srcRect l="12899" t="30798" r="13333" b="51301"/>
          <a:stretch/>
        </p:blipFill>
        <p:spPr>
          <a:xfrm>
            <a:off x="924262" y="323083"/>
            <a:ext cx="7490833" cy="102198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2AEAFF3-10F8-452C-81CD-14A7E4DC3824}"/>
              </a:ext>
            </a:extLst>
          </p:cNvPr>
          <p:cNvGrpSpPr/>
          <p:nvPr/>
        </p:nvGrpSpPr>
        <p:grpSpPr>
          <a:xfrm>
            <a:off x="998565" y="2155547"/>
            <a:ext cx="5100158" cy="2086316"/>
            <a:chOff x="1121863" y="2174218"/>
            <a:chExt cx="5100158" cy="2086316"/>
          </a:xfrm>
        </p:grpSpPr>
        <p:sp>
          <p:nvSpPr>
            <p:cNvPr id="3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61D1FE3B-30FF-4484-8146-3B918C6F8533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32" name="Text Placeholder 2">
              <a:extLst>
                <a:ext uri="{FF2B5EF4-FFF2-40B4-BE49-F238E27FC236}">
                  <a16:creationId xmlns:a16="http://schemas.microsoft.com/office/drawing/2014/main" xmlns="" id="{412FEAB8-2E52-47B4-9EFD-24DD01ED8ED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เกลือแกง</a:t>
              </a:r>
            </a:p>
          </p:txBody>
        </p:sp>
        <p:sp>
          <p:nvSpPr>
            <p:cNvPr id="33" name="Text Placeholder 2">
              <a:extLst>
                <a:ext uri="{FF2B5EF4-FFF2-40B4-BE49-F238E27FC236}">
                  <a16:creationId xmlns:a16="http://schemas.microsoft.com/office/drawing/2014/main" xmlns="" id="{6B02A67A-731F-4199-B611-53908326E924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แป้งสาลี</a:t>
              </a:r>
            </a:p>
          </p:txBody>
        </p:sp>
        <p:sp>
          <p:nvSpPr>
            <p:cNvPr id="34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0A9D991-C7AD-4037-BA75-C591A29407CE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35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36D774EB-3555-40C8-8812-75BB5AB5688D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xmlns="" id="{2BCEC2AC-34B9-4EAF-AF1F-23FB5D41CA23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ซีอิ๊วขาว</a:t>
              </a:r>
            </a:p>
          </p:txBody>
        </p:sp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xmlns="" id="{A66AD81C-1F67-4406-BEBF-A29E8F3344CF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นํ้าตาลทราย</a:t>
              </a:r>
            </a:p>
          </p:txBody>
        </p:sp>
        <p:sp>
          <p:nvSpPr>
            <p:cNvPr id="38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9DB22542-6B7A-4D65-8A06-AAE363C7E70C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682BABA-9E5D-4CE8-8835-1BF7930CCFCB}"/>
              </a:ext>
            </a:extLst>
          </p:cNvPr>
          <p:cNvGrpSpPr/>
          <p:nvPr/>
        </p:nvGrpSpPr>
        <p:grpSpPr>
          <a:xfrm>
            <a:off x="738739" y="4522396"/>
            <a:ext cx="7666522" cy="1532334"/>
            <a:chOff x="738739" y="4522396"/>
            <a:chExt cx="7666522" cy="15323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85E0EE0-1D25-444D-9BA9-6DE0DC195E74}"/>
                </a:ext>
              </a:extLst>
            </p:cNvPr>
            <p:cNvGrpSpPr/>
            <p:nvPr/>
          </p:nvGrpSpPr>
          <p:grpSpPr>
            <a:xfrm>
              <a:off x="738739" y="4522396"/>
              <a:ext cx="7666522" cy="1532334"/>
              <a:chOff x="1386906" y="4438274"/>
              <a:chExt cx="7666522" cy="153233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F2917FA7-C17F-4F32-B738-824EAC25486C}"/>
                  </a:ext>
                </a:extLst>
              </p:cNvPr>
              <p:cNvSpPr txBox="1"/>
              <p:nvPr/>
            </p:nvSpPr>
            <p:spPr>
              <a:xfrm>
                <a:off x="1386906" y="4438274"/>
                <a:ext cx="7666522" cy="153233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สสารที่มีช่องว่างระหว่างอนุภาค มีรูปร่างเปลี่ยนแปลงไป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ตามภาชนะที่บรรจุ แต่ยังคงมีปริมาตรเท่าเดิม คือสสารที่อยู่ในสถานะของเหลว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ซึ่งซีอิ๊วขาวอยู่ในสถานะของเหลว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 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        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อยู่ในสถานะของแข็ง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0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0A43D41D-737A-4D6F-A738-33E40E8471BE}"/>
                  </a:ext>
                </a:extLst>
              </p:cNvPr>
              <p:cNvSpPr/>
              <p:nvPr/>
            </p:nvSpPr>
            <p:spPr>
              <a:xfrm>
                <a:off x="2107216" y="4598630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๓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E5DCEA5D-E3C2-488C-85B5-C2F5818F4E95}"/>
                </a:ext>
              </a:extLst>
            </p:cNvPr>
            <p:cNvSpPr/>
            <p:nvPr/>
          </p:nvSpPr>
          <p:spPr>
            <a:xfrm>
              <a:off x="4593656" y="5517344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D40A2DE5-6CA7-4889-8F8E-56C4640B0499}"/>
                </a:ext>
              </a:extLst>
            </p:cNvPr>
            <p:cNvSpPr/>
            <p:nvPr/>
          </p:nvSpPr>
          <p:spPr>
            <a:xfrm>
              <a:off x="5070909" y="5517344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59D37D1E-870C-42E0-B2AD-D8B9FC4F0498}"/>
                </a:ext>
              </a:extLst>
            </p:cNvPr>
            <p:cNvSpPr/>
            <p:nvPr/>
          </p:nvSpPr>
          <p:spPr>
            <a:xfrm>
              <a:off x="5554138" y="5517344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331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337179" y="1501406"/>
            <a:ext cx="5896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พิจารณาการจัดจำแนกสสาร ใช้ตอบคำถามข้อ ๔-๕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D240EB-5514-4EE3-884C-A1C12C6AA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7" t="39238" r="18841" b="28025"/>
          <a:stretch/>
        </p:blipFill>
        <p:spPr>
          <a:xfrm>
            <a:off x="861390" y="2266122"/>
            <a:ext cx="7703923" cy="20772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3909D5B-D88B-4A9F-A7BB-FB3B0E686989}"/>
              </a:ext>
            </a:extLst>
          </p:cNvPr>
          <p:cNvSpPr/>
          <p:nvPr/>
        </p:nvSpPr>
        <p:spPr>
          <a:xfrm>
            <a:off x="2356701" y="2384981"/>
            <a:ext cx="216817" cy="282805"/>
          </a:xfrm>
          <a:prstGeom prst="rect">
            <a:avLst/>
          </a:prstGeom>
          <a:solidFill>
            <a:srgbClr val="F6A2B9"/>
          </a:solidFill>
          <a:ln>
            <a:solidFill>
              <a:srgbClr val="F6A2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7F01964-11C2-423A-B2AD-BB14F34A73C3}"/>
              </a:ext>
            </a:extLst>
          </p:cNvPr>
          <p:cNvSpPr/>
          <p:nvPr/>
        </p:nvSpPr>
        <p:spPr>
          <a:xfrm>
            <a:off x="7571295" y="2401073"/>
            <a:ext cx="216817" cy="282805"/>
          </a:xfrm>
          <a:prstGeom prst="rect">
            <a:avLst/>
          </a:prstGeom>
          <a:solidFill>
            <a:srgbClr val="91D3CB"/>
          </a:solidFill>
          <a:ln>
            <a:solidFill>
              <a:srgbClr val="91D3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7A18AD-E878-4987-BEBD-B18FDA76BB2C}"/>
              </a:ext>
            </a:extLst>
          </p:cNvPr>
          <p:cNvSpPr/>
          <p:nvPr/>
        </p:nvSpPr>
        <p:spPr>
          <a:xfrm>
            <a:off x="4963998" y="2419378"/>
            <a:ext cx="216817" cy="282805"/>
          </a:xfrm>
          <a:prstGeom prst="rect">
            <a:avLst/>
          </a:prstGeom>
          <a:solidFill>
            <a:srgbClr val="BEA5CE"/>
          </a:solidFill>
          <a:ln>
            <a:solidFill>
              <a:srgbClr val="BEA5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0A7BDE-2CD7-46E8-8286-FFB862AC260A}"/>
              </a:ext>
            </a:extLst>
          </p:cNvPr>
          <p:cNvSpPr/>
          <p:nvPr/>
        </p:nvSpPr>
        <p:spPr>
          <a:xfrm>
            <a:off x="2302383" y="2250087"/>
            <a:ext cx="36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27A0B2-9A5B-418A-983B-234C8F55A572}"/>
              </a:ext>
            </a:extLst>
          </p:cNvPr>
          <p:cNvSpPr/>
          <p:nvPr/>
        </p:nvSpPr>
        <p:spPr>
          <a:xfrm>
            <a:off x="4936839" y="2233995"/>
            <a:ext cx="36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26BAE9C-0397-4CE7-8043-7EF225732556}"/>
              </a:ext>
            </a:extLst>
          </p:cNvPr>
          <p:cNvSpPr/>
          <p:nvPr/>
        </p:nvSpPr>
        <p:spPr>
          <a:xfrm>
            <a:off x="7440157" y="2268392"/>
            <a:ext cx="36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3818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0B8ABBAC-1BA2-4E69-9377-41FC430115DF}"/>
              </a:ext>
            </a:extLst>
          </p:cNvPr>
          <p:cNvSpPr/>
          <p:nvPr/>
        </p:nvSpPr>
        <p:spPr>
          <a:xfrm>
            <a:off x="386040" y="182759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43196" y="167326"/>
            <a:ext cx="3688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B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คือสสารในข้อใด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386040" y="1301700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0011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35115" y="3653918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197369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40D439-1EF7-484A-86A1-DA4DF1A77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2" t="21709" r="34348" b="33696"/>
          <a:stretch/>
        </p:blipFill>
        <p:spPr>
          <a:xfrm>
            <a:off x="815044" y="700606"/>
            <a:ext cx="4785868" cy="25003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E9E827A-6375-49F2-9353-6B5C60DC210A}"/>
              </a:ext>
            </a:extLst>
          </p:cNvPr>
          <p:cNvGrpSpPr/>
          <p:nvPr/>
        </p:nvGrpSpPr>
        <p:grpSpPr>
          <a:xfrm>
            <a:off x="610477" y="3203243"/>
            <a:ext cx="7527235" cy="3200876"/>
            <a:chOff x="610477" y="3203243"/>
            <a:chExt cx="7527235" cy="32008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85E0EE0-1D25-444D-9BA9-6DE0DC195E74}"/>
                </a:ext>
              </a:extLst>
            </p:cNvPr>
            <p:cNvGrpSpPr/>
            <p:nvPr/>
          </p:nvGrpSpPr>
          <p:grpSpPr>
            <a:xfrm>
              <a:off x="610477" y="3203243"/>
              <a:ext cx="7527235" cy="3200876"/>
              <a:chOff x="-1980786" y="4471003"/>
              <a:chExt cx="7356270" cy="320087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F2917FA7-C17F-4F32-B738-824EAC25486C}"/>
                  </a:ext>
                </a:extLst>
              </p:cNvPr>
              <p:cNvSpPr txBox="1"/>
              <p:nvPr/>
            </p:nvSpPr>
            <p:spPr>
              <a:xfrm>
                <a:off x="-1980786" y="4471003"/>
                <a:ext cx="7356270" cy="320087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กลุ่มที่ ๑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สถานะแก๊ส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ดังนั้น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A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คือ ไอนํ้า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กลุ่มที่ ๒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สถานะของแข็ง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ดังนั้น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B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คือ ลูกเทนนิส</a:t>
                </a:r>
              </a:p>
              <a:p>
                <a:pPr marL="457200" marR="0" lvl="1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กลุ่มที่ ๓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สถานะของเหลว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ดังนั้น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C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คือ นํ้ามันพืช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ลูกฟุตบอล สถานะของแข็ง,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ทิงเจอร์ไอโอดีน นํ้าหมึก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สถานะของเหลว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แก๊สหุงต้ม สถานะแก๊ส,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ดินนํ้ามัน การบูร สถานะของแข็ง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ปากกา ก้อนหิน สถานะของแข็ง,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นํ้าดื่ม สถานะของเหลว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0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0A43D41D-737A-4D6F-A738-33E40E8471BE}"/>
                  </a:ext>
                </a:extLst>
              </p:cNvPr>
              <p:cNvSpPr/>
              <p:nvPr/>
            </p:nvSpPr>
            <p:spPr>
              <a:xfrm>
                <a:off x="-1247956" y="4650376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๒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233B5AAA-84D8-4C68-8599-A0D8C7AACC22}"/>
                </a:ext>
              </a:extLst>
            </p:cNvPr>
            <p:cNvSpPr/>
            <p:nvPr/>
          </p:nvSpPr>
          <p:spPr>
            <a:xfrm>
              <a:off x="1295709" y="4978326"/>
              <a:ext cx="350824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339DEA8A-B1B5-40F5-9167-97B0FB33F05A}"/>
                </a:ext>
              </a:extLst>
            </p:cNvPr>
            <p:cNvSpPr/>
            <p:nvPr/>
          </p:nvSpPr>
          <p:spPr>
            <a:xfrm>
              <a:off x="1295709" y="5412715"/>
              <a:ext cx="350824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DE752088-052C-4388-A703-98480422303D}"/>
                </a:ext>
              </a:extLst>
            </p:cNvPr>
            <p:cNvSpPr/>
            <p:nvPr/>
          </p:nvSpPr>
          <p:spPr>
            <a:xfrm>
              <a:off x="1295709" y="5830214"/>
              <a:ext cx="350824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32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B8130765-6915-432F-979B-A09FB33BC23C}"/>
              </a:ext>
            </a:extLst>
          </p:cNvPr>
          <p:cNvSpPr/>
          <p:nvPr/>
        </p:nvSpPr>
        <p:spPr>
          <a:xfrm>
            <a:off x="1386906" y="274335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75185" y="417522"/>
            <a:ext cx="4233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การจัดจำแนกสสารใช้เกณฑ์ข้อใด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386906" y="1115199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จุดหลอมเหลว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การนำไฟฟ้า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จุดเดือด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สถานะ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1114F7-52FB-47BC-A291-48E188270BC7}"/>
              </a:ext>
            </a:extLst>
          </p:cNvPr>
          <p:cNvGrpSpPr/>
          <p:nvPr/>
        </p:nvGrpSpPr>
        <p:grpSpPr>
          <a:xfrm>
            <a:off x="1558334" y="3381818"/>
            <a:ext cx="5067753" cy="2442329"/>
            <a:chOff x="1729761" y="4221847"/>
            <a:chExt cx="5067753" cy="24423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729761" y="4221847"/>
              <a:ext cx="5067753" cy="2442329"/>
            </a:xfrm>
            <a:prstGeom prst="roundRect">
              <a:avLst>
                <a:gd name="adj" fmla="val 1435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กลุ่มที่ ๑ คือ สถานะแก๊ส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	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กลุ่มที่ ๒ คือ สถานะของแข็ง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	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กลุ่มที่ ๓ คือ สถานะของเหลว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ดังนั้น การจัดจำแนกสสารข้างต้นใช้เกณฑ์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สถานะของสสารในการจำแนก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733D91F-FED8-4D28-9B93-45FAD04499B3}"/>
                </a:ext>
              </a:extLst>
            </p:cNvPr>
            <p:cNvSpPr/>
            <p:nvPr/>
          </p:nvSpPr>
          <p:spPr>
            <a:xfrm>
              <a:off x="2487589" y="435157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10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B8130765-6915-432F-979B-A09FB33BC23C}"/>
              </a:ext>
            </a:extLst>
          </p:cNvPr>
          <p:cNvSpPr/>
          <p:nvPr/>
        </p:nvSpPr>
        <p:spPr>
          <a:xfrm>
            <a:off x="882808" y="156381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35428" y="436509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๖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ข้อใดกล่าวถึงสมบัติของของแข็งได้ถูกต้อง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889940" y="1011414"/>
            <a:ext cx="7546404" cy="2308147"/>
            <a:chOff x="1121863" y="2174218"/>
            <a:chExt cx="7546404" cy="2308147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รูปร่างและปริมาตรเปลี่ยนแปลงตามภาชนะที่บรรจุ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644191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รูปร่างและปริมาตรคงตัว ไม่เปลี่ยนแปลงตามภาชนะที่บรรจุ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668045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รูปร่างเปลี่ยนแปลงตามภาชนะที่บรรจุ ปริมาตรไม่เปลี่ยนแปลง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977165"/>
              <a:ext cx="7144282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รูปร่างเปลี่ยนแปลงตามภาชนะที่บรรจุ 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ปริมาตรเท่ากับภาชนะที่บรรจุ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1114F7-52FB-47BC-A291-48E188270BC7}"/>
              </a:ext>
            </a:extLst>
          </p:cNvPr>
          <p:cNvGrpSpPr/>
          <p:nvPr/>
        </p:nvGrpSpPr>
        <p:grpSpPr>
          <a:xfrm>
            <a:off x="1061368" y="3648645"/>
            <a:ext cx="6307769" cy="1505545"/>
            <a:chOff x="1729762" y="4221847"/>
            <a:chExt cx="6307769" cy="15055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729762" y="4221847"/>
              <a:ext cx="6307769" cy="1505545"/>
            </a:xfrm>
            <a:prstGeom prst="roundRect">
              <a:avLst>
                <a:gd name="adj" fmla="val 1435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ของแข็งมีสมบัติด้านรูปร่างและปริมาตร คือ</a:t>
              </a:r>
            </a:p>
            <a:p>
              <a:pPr marL="457200" marR="0" lvl="0" indent="-45720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มีปริมาตรคงตัว</a:t>
              </a:r>
            </a:p>
            <a:p>
              <a:pPr marL="457200" marR="0" lvl="0" indent="-45720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รูปร่างไม่เปลี่ยนแปลงตามภาชนะ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733D91F-FED8-4D28-9B93-45FAD04499B3}"/>
                </a:ext>
              </a:extLst>
            </p:cNvPr>
            <p:cNvSpPr/>
            <p:nvPr/>
          </p:nvSpPr>
          <p:spPr>
            <a:xfrm>
              <a:off x="2457314" y="433526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296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337179" y="1501406"/>
            <a:ext cx="4248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พิจารณาภาพ ใช้ตอบคำถามข้อ ๗-๘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2B7C63-8B7D-4873-B17B-2EF2F3B39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5" t="33380" r="12568" b="35549"/>
          <a:stretch/>
        </p:blipFill>
        <p:spPr>
          <a:xfrm>
            <a:off x="433237" y="2565575"/>
            <a:ext cx="8277526" cy="186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75669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B8130765-6915-432F-979B-A09FB33BC23C}"/>
              </a:ext>
            </a:extLst>
          </p:cNvPr>
          <p:cNvSpPr/>
          <p:nvPr/>
        </p:nvSpPr>
        <p:spPr>
          <a:xfrm>
            <a:off x="1188558" y="3501413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1114F7-52FB-47BC-A291-48E188270BC7}"/>
              </a:ext>
            </a:extLst>
          </p:cNvPr>
          <p:cNvGrpSpPr/>
          <p:nvPr/>
        </p:nvGrpSpPr>
        <p:grpSpPr>
          <a:xfrm>
            <a:off x="468256" y="3965756"/>
            <a:ext cx="8207488" cy="2442329"/>
            <a:chOff x="1729761" y="4221847"/>
            <a:chExt cx="8207488" cy="24423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729761" y="4221847"/>
              <a:ext cx="8207488" cy="2442329"/>
            </a:xfrm>
            <a:prstGeom prst="roundRect">
              <a:avLst>
                <a:gd name="adj" fmla="val 1435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เหตุผล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ภาพ ก. คือ แก๊ส เพราะมีช่องว่างระหว่างอนุภาคมาก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	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เคลื่อนที่ไปทั่วทุกทิศทุกทาง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	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ภาพ ข. คือ ของเหลว เพราะมีช่องว่างระหว่างอนุภาคอยู่บ้าง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	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มีอิสระในการเคลื่อนที่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	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ภาพ ค. คือ ของแข็ง เพราะมีอนุภาคเรียงชิดติดกันอย่างหนาแน่น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733D91F-FED8-4D28-9B93-45FAD04499B3}"/>
                </a:ext>
              </a:extLst>
            </p:cNvPr>
            <p:cNvSpPr/>
            <p:nvPr/>
          </p:nvSpPr>
          <p:spPr>
            <a:xfrm>
              <a:off x="2500770" y="4375646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223394" y="132294"/>
            <a:ext cx="69252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ข้อใดกล่าวถูกต้อง เกี่ยวกับการจัดเรียงตัวและการเคลื่อนที่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ของอนุภาคทั้ง ๓ สถานะ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183060" y="1905528"/>
            <a:ext cx="342857" cy="1938391"/>
            <a:chOff x="1121863" y="2203805"/>
            <a:chExt cx="342857" cy="1938391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5F4C2E-F6ED-471C-9360-D3E98EC28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6" t="19647" r="36232" b="36781"/>
          <a:stretch/>
        </p:blipFill>
        <p:spPr>
          <a:xfrm>
            <a:off x="1619859" y="1156504"/>
            <a:ext cx="5284694" cy="2800273"/>
          </a:xfrm>
          <a:prstGeom prst="rect">
            <a:avLst/>
          </a:prstGeom>
        </p:spPr>
      </p:pic>
      <p:sp>
        <p:nvSpPr>
          <p:cNvPr id="14" name="วงรี 4">
            <a:extLst>
              <a:ext uri="{FF2B5EF4-FFF2-40B4-BE49-F238E27FC236}">
                <a16:creationId xmlns:a16="http://schemas.microsoft.com/office/drawing/2014/main" xmlns="" id="{5D3BC47B-0ABA-4EEF-AED2-2481BDCC3B63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CCC390B6-52C4-423A-AE0D-0CAFDA64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17" name="รูปภาพ 6">
            <a:extLst>
              <a:ext uri="{FF2B5EF4-FFF2-40B4-BE49-F238E27FC236}">
                <a16:creationId xmlns:a16="http://schemas.microsoft.com/office/drawing/2014/main" xmlns="" id="{08FA42B3-21FB-4BAD-A25B-110F43FC9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6FCF4034-3175-41B7-B789-B97C1A71B733}"/>
              </a:ext>
            </a:extLst>
          </p:cNvPr>
          <p:cNvSpPr txBox="1">
            <a:spLocks/>
          </p:cNvSpPr>
          <p:nvPr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34817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สสารรอบตัวเรา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</a:p>
        </p:txBody>
      </p:sp>
    </p:spTree>
    <p:extLst>
      <p:ext uri="{BB962C8B-B14F-4D97-AF65-F5344CB8AC3E}">
        <p14:creationId xmlns:p14="http://schemas.microsoft.com/office/powerpoint/2010/main" val="2989816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C58FE722-C0CC-42EE-9D3A-2E3C31A0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62" y="2982508"/>
            <a:ext cx="7884275" cy="3764887"/>
          </a:xfrm>
          <a:prstGeom prst="rect">
            <a:avLst/>
          </a:prstGeom>
        </p:spPr>
      </p:pic>
      <p:sp>
        <p:nvSpPr>
          <p:cNvPr id="21" name="วงรี 4">
            <a:extLst>
              <a:ext uri="{FF2B5EF4-FFF2-40B4-BE49-F238E27FC236}">
                <a16:creationId xmlns:a16="http://schemas.microsoft.com/office/drawing/2014/main" xmlns="" id="{1A7C6F94-EC8C-41ED-8CEA-CBEE52F52C6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xmlns="" id="{7B525FDE-5A26-4DC1-B2F7-E128A962115C}"/>
              </a:ext>
            </a:extLst>
          </p:cNvPr>
          <p:cNvSpPr/>
          <p:nvPr/>
        </p:nvSpPr>
        <p:spPr>
          <a:xfrm>
            <a:off x="2088927" y="60827"/>
            <a:ext cx="5090615" cy="668739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สสารรอบตัวเรา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xmlns="" id="{F07DA109-A259-4096-9E7E-BE9964C2D858}"/>
              </a:ext>
            </a:extLst>
          </p:cNvPr>
          <p:cNvSpPr txBox="1"/>
          <p:nvPr/>
        </p:nvSpPr>
        <p:spPr>
          <a:xfrm>
            <a:off x="4893445" y="6219108"/>
            <a:ext cx="15365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สสารรอบตัวเรา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xmlns="" id="{E6064D12-37F4-4362-82CE-E6B038064372}"/>
              </a:ext>
            </a:extLst>
          </p:cNvPr>
          <p:cNvSpPr/>
          <p:nvPr/>
        </p:nvSpPr>
        <p:spPr>
          <a:xfrm>
            <a:off x="882261" y="1435164"/>
            <a:ext cx="6965739" cy="1876836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05840" bIns="0" rtlCol="0" anchor="ctr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วัตถุต่าง ๆ ที่อยู่รอบตัวเรามีความหลากหลายทั้งขนาด รูปร่าง สี กลิ่น ที่แตกต่างกัน เราเรียกวัตถุต่าง ๆ เหล่านั้นว่า สสาร 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matter)  </a:t>
            </a:r>
            <a:endParaRPr lang="th-TH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ส่วนคำว่า สาร 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substance)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ที่เราคุ้นเคยนั้นใช้เรียกสารที่มีสมบัติจำเพาะ เจาะจง เช่น น้ำตาลทราย เกลือ แอลกอฮอล์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Oval 21">
            <a:extLst>
              <a:ext uri="{FF2B5EF4-FFF2-40B4-BE49-F238E27FC236}">
                <a16:creationId xmlns:a16="http://schemas.microsoft.com/office/drawing/2014/main" xmlns="" id="{96841121-FEB0-43DE-BA9B-4414D2187D17}"/>
              </a:ext>
            </a:extLst>
          </p:cNvPr>
          <p:cNvSpPr/>
          <p:nvPr/>
        </p:nvSpPr>
        <p:spPr>
          <a:xfrm>
            <a:off x="238835" y="798095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๑.</a:t>
            </a:r>
          </a:p>
        </p:txBody>
      </p:sp>
      <p:sp>
        <p:nvSpPr>
          <p:cNvPr id="20" name="Rectangle: Rounded Corners 20">
            <a:extLst>
              <a:ext uri="{FF2B5EF4-FFF2-40B4-BE49-F238E27FC236}">
                <a16:creationId xmlns:a16="http://schemas.microsoft.com/office/drawing/2014/main" xmlns="" id="{B7D3C276-D441-4078-B592-C7A6E5460F08}"/>
              </a:ext>
            </a:extLst>
          </p:cNvPr>
          <p:cNvSpPr/>
          <p:nvPr/>
        </p:nvSpPr>
        <p:spPr>
          <a:xfrm>
            <a:off x="882262" y="812967"/>
            <a:ext cx="3414165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สสารและสถานะของสสารรอบตัว</a:t>
            </a:r>
          </a:p>
        </p:txBody>
      </p:sp>
      <p:grpSp>
        <p:nvGrpSpPr>
          <p:cNvPr id="26" name="กลุ่ม 11">
            <a:extLst>
              <a:ext uri="{FF2B5EF4-FFF2-40B4-BE49-F238E27FC236}">
                <a16:creationId xmlns:a16="http://schemas.microsoft.com/office/drawing/2014/main" xmlns="" id="{BBA9F2F2-F4DB-4D49-BAD2-ED7F66A950F2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7" name="สี่เหลี่ยมผืนผ้า 12">
              <a:extLst>
                <a:ext uri="{FF2B5EF4-FFF2-40B4-BE49-F238E27FC236}">
                  <a16:creationId xmlns:a16="http://schemas.microsoft.com/office/drawing/2014/main" xmlns="" id="{CA36722B-CDF5-49F1-89DC-441C8850A1CD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8" name="รูปภาพ 13">
              <a:extLst>
                <a:ext uri="{FF2B5EF4-FFF2-40B4-BE49-F238E27FC236}">
                  <a16:creationId xmlns:a16="http://schemas.microsoft.com/office/drawing/2014/main" xmlns="" id="{DD9213A0-8F8C-4FE8-A9EC-2812CC63C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9" name="วงรี 14">
              <a:extLst>
                <a:ext uri="{FF2B5EF4-FFF2-40B4-BE49-F238E27FC236}">
                  <a16:creationId xmlns:a16="http://schemas.microsoft.com/office/drawing/2014/main" xmlns="" id="{25E07503-0391-4017-ADD4-E35C92968629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2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F6D55F7E-C104-4B44-83CD-5140C1EF10B6}"/>
              </a:ext>
            </a:extLst>
          </p:cNvPr>
          <p:cNvSpPr/>
          <p:nvPr/>
        </p:nvSpPr>
        <p:spPr>
          <a:xfrm>
            <a:off x="951106" y="424916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603536" y="2551165"/>
            <a:ext cx="6215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สสารในข้อใดมีการจัดเรียงอนุภาคเหมือนกับภาพ ค.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951106" y="3138063"/>
            <a:ext cx="5795772" cy="2086316"/>
            <a:chOff x="1121863" y="2174218"/>
            <a:chExt cx="579577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หมอก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สบู่เหลว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ก้อนนํ้าแข็ง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นํ้าส้มสายชู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0E4FC3-CD6C-4315-8A1D-00CB256F3854}"/>
              </a:ext>
            </a:extLst>
          </p:cNvPr>
          <p:cNvGrpSpPr/>
          <p:nvPr/>
        </p:nvGrpSpPr>
        <p:grpSpPr>
          <a:xfrm>
            <a:off x="3445984" y="3213190"/>
            <a:ext cx="3052320" cy="2807137"/>
            <a:chOff x="1386906" y="4568483"/>
            <a:chExt cx="3052320" cy="280713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386906" y="4568483"/>
              <a:ext cx="3052320" cy="2807137"/>
            </a:xfrm>
            <a:prstGeom prst="roundRect">
              <a:avLst>
                <a:gd name="adj" fmla="val 8207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ก้อนนํ้าแข็งมีการจัดเรียงอนุภาค เหมือนภาพ ค. ซึ่งเป็นการจัดเรียงอนุภาคของของแข็ง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เนื่องจากอนุภาคเรียงชิดติดกันอย่างหนาแน่น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96D13C25-3A6F-4806-960C-09865D2DB4D0}"/>
                </a:ext>
              </a:extLst>
            </p:cNvPr>
            <p:cNvSpPr/>
            <p:nvPr/>
          </p:nvSpPr>
          <p:spPr>
            <a:xfrm>
              <a:off x="2087106" y="4677584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755B389-9C0E-4167-BF51-9444E50D3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5" t="33380" r="12568" b="35549"/>
          <a:stretch/>
        </p:blipFill>
        <p:spPr>
          <a:xfrm>
            <a:off x="563341" y="397704"/>
            <a:ext cx="8277526" cy="186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096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F6D55F7E-C104-4B44-83CD-5140C1EF10B6}"/>
              </a:ext>
            </a:extLst>
          </p:cNvPr>
          <p:cNvSpPr/>
          <p:nvPr/>
        </p:nvSpPr>
        <p:spPr>
          <a:xfrm>
            <a:off x="1221356" y="395920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628727" y="1054593"/>
            <a:ext cx="57454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เครื่องมือข้อใดใช้วัดค่ามวลเปรียบเทียบระหว่าง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ลูกโป่งที่มีอากาศกับลูกโป่งแฟบ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221357" y="2333728"/>
            <a:ext cx="5795772" cy="2086316"/>
            <a:chOff x="1121863" y="2174218"/>
            <a:chExt cx="579577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กระบอกตวง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บีกเกอร์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เข็มฉีดยา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เครื่องชั่งสองแขน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0E4FC3-CD6C-4315-8A1D-00CB256F3854}"/>
              </a:ext>
            </a:extLst>
          </p:cNvPr>
          <p:cNvGrpSpPr/>
          <p:nvPr/>
        </p:nvGrpSpPr>
        <p:grpSpPr>
          <a:xfrm>
            <a:off x="1345650" y="5102943"/>
            <a:ext cx="5452917" cy="548521"/>
            <a:chOff x="976330" y="4568483"/>
            <a:chExt cx="5452917" cy="54852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976330" y="4568483"/>
              <a:ext cx="5452917" cy="548521"/>
            </a:xfrm>
            <a:prstGeom prst="roundRect">
              <a:avLst>
                <a:gd name="adj" fmla="val 8207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</a:t>
              </a:r>
              <a:r>
                <a:rPr lang="th-TH" sz="2800" b="1" dirty="0">
                  <a:solidFill>
                    <a:srgbClr val="FF33CC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เครื่องชั่งสองแขนใช้ในการหาค่ามวล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96D13C25-3A6F-4806-960C-09865D2DB4D0}"/>
                </a:ext>
              </a:extLst>
            </p:cNvPr>
            <p:cNvSpPr/>
            <p:nvPr/>
          </p:nvSpPr>
          <p:spPr>
            <a:xfrm>
              <a:off x="1657115" y="4621726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209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85FB6872-E16F-4FC7-BDD7-1B2B59178D70}"/>
              </a:ext>
            </a:extLst>
          </p:cNvPr>
          <p:cNvSpPr/>
          <p:nvPr/>
        </p:nvSpPr>
        <p:spPr>
          <a:xfrm>
            <a:off x="1249301" y="3877874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225948" y="369520"/>
            <a:ext cx="619111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จากการทดลอง เด็กชายดีต้องการศึกษาในเรื่องใด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249301" y="2775211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ความถ่วงจำเพาะของนํ้า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ความหนาแน่นของนํ้า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ปริมาตรของหิน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รูปร่างของหิน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6B60388-4793-476A-80AB-03CAD439302E}"/>
              </a:ext>
            </a:extLst>
          </p:cNvPr>
          <p:cNvGrpSpPr/>
          <p:nvPr/>
        </p:nvGrpSpPr>
        <p:grpSpPr>
          <a:xfrm>
            <a:off x="3581610" y="4307071"/>
            <a:ext cx="3614321" cy="1384995"/>
            <a:chOff x="3921070" y="4376660"/>
            <a:chExt cx="3614321" cy="13849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3921070" y="4376660"/>
              <a:ext cx="361432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จากการทดลอง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ของเด็กชายดี เป็นการศึกษาปริมาตร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ของหิน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3ABC841B-2254-438A-9A3B-71D9EEBF0BFE}"/>
                </a:ext>
              </a:extLst>
            </p:cNvPr>
            <p:cNvSpPr/>
            <p:nvPr/>
          </p:nvSpPr>
          <p:spPr>
            <a:xfrm>
              <a:off x="4571999" y="443441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E1A63B-3A88-439C-BFDF-DEAE9DA0C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96" b="58594" l="10469" r="89898">
                        <a14:foregroundMark x1="13250" y1="40885" x2="86310" y2="56510"/>
                        <a14:foregroundMark x1="84041" y1="39453" x2="13250" y2="39193"/>
                        <a14:foregroundMark x1="13982" y1="43620" x2="13836" y2="57422"/>
                        <a14:foregroundMark x1="85725" y1="41016" x2="15227" y2="57161"/>
                        <a14:foregroundMark x1="44217" y1="58203" x2="44217" y2="58203"/>
                        <a14:foregroundMark x1="43192" y1="55729" x2="16471" y2="57813"/>
                        <a14:foregroundMark x1="44436" y1="57161" x2="31625" y2="57813"/>
                        <a14:foregroundMark x1="33895" y1="37370" x2="86530" y2="40234"/>
                        <a14:foregroundMark x1="83236" y1="46354" x2="87335" y2="45313"/>
                        <a14:foregroundMark x1="86676" y1="40885" x2="86969" y2="54948"/>
                        <a14:foregroundMark x1="76940" y1="38411" x2="87116" y2="39453"/>
                        <a14:foregroundMark x1="16325" y1="37891" x2="13250" y2="37891"/>
                      </a14:backgroundRemoval>
                    </a14:imgEffect>
                  </a14:imgLayer>
                </a14:imgProps>
              </a:ext>
            </a:extLst>
          </a:blip>
          <a:srcRect l="12179" t="36733" r="12179" b="41148"/>
          <a:stretch/>
        </p:blipFill>
        <p:spPr>
          <a:xfrm>
            <a:off x="749491" y="499504"/>
            <a:ext cx="8037919" cy="13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31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91144C0-2C6C-4C22-B9A4-59207B2D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C100451B-293F-46F1-B8D6-D52E9823D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1" r="4771"/>
          <a:stretch/>
        </p:blipFill>
        <p:spPr>
          <a:xfrm>
            <a:off x="297974" y="1305688"/>
            <a:ext cx="4170487" cy="312469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8EAA387B-A6A3-4073-BACC-A1650E721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446" y="1305688"/>
            <a:ext cx="3999780" cy="312469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500F1C64-7961-4D20-87A3-7739ADFA50D0}"/>
              </a:ext>
            </a:extLst>
          </p:cNvPr>
          <p:cNvSpPr txBox="1"/>
          <p:nvPr/>
        </p:nvSpPr>
        <p:spPr>
          <a:xfrm>
            <a:off x="6389470" y="4895508"/>
            <a:ext cx="71173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เกลือ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88DF37BD-5BF1-44FC-9AD0-A083F5F90773}"/>
              </a:ext>
            </a:extLst>
          </p:cNvPr>
          <p:cNvSpPr txBox="1"/>
          <p:nvPr/>
        </p:nvSpPr>
        <p:spPr>
          <a:xfrm>
            <a:off x="1614949" y="4895508"/>
            <a:ext cx="136585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น้ำตาลทราย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7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91144C0-2C6C-4C22-B9A4-59207B2D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xmlns="" id="{83A3307E-4F7F-405C-B33B-9F7FD6E9C30A}"/>
              </a:ext>
            </a:extLst>
          </p:cNvPr>
          <p:cNvSpPr/>
          <p:nvPr/>
        </p:nvSpPr>
        <p:spPr>
          <a:xfrm>
            <a:off x="1102991" y="326963"/>
            <a:ext cx="6701809" cy="18777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วัตถุต่าง ๆ ที่อยู่รอบตัวเราจะมีรูปร่าง ขนาด สี ที่แตกต่างกัน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แต่วัตถุต่าง ๆ เหล่านั้นล้วนแล้วแต่มีสิ่งที่เหมือนกัน คือ เป็นสิ่งที่มีมวล และต้องการที่อยู่ ซึ่งเรียกว่า สสาร โดยสสารรอบตัวเรานั้นสามารถ จัดจำแนกได้เป็น ๓ สถานะ คือ ของแข็ง ของเหลว และแก๊ส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72526F77-D1AA-4E4C-B638-498D726D5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0039"/>
            <a:ext cx="9144000" cy="369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วงรี 4">
            <a:extLst>
              <a:ext uri="{FF2B5EF4-FFF2-40B4-BE49-F238E27FC236}">
                <a16:creationId xmlns:a16="http://schemas.microsoft.com/office/drawing/2014/main" xmlns="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E464697-216B-4F64-B83A-DEC0D6A6E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86"/>
          <a:stretch/>
        </p:blipFill>
        <p:spPr>
          <a:xfrm>
            <a:off x="839259" y="73378"/>
            <a:ext cx="7803808" cy="319680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xmlns="" id="{F062FE9E-3A56-4875-BB78-9BF4C4BDB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40" b="2020"/>
          <a:stretch/>
        </p:blipFill>
        <p:spPr>
          <a:xfrm>
            <a:off x="836873" y="3270178"/>
            <a:ext cx="7806193" cy="3075161"/>
          </a:xfrm>
          <a:prstGeom prst="rect">
            <a:avLst/>
          </a:prstGeom>
        </p:spPr>
      </p:pic>
      <p:sp>
        <p:nvSpPr>
          <p:cNvPr id="13" name="วงรี 4">
            <a:extLst>
              <a:ext uri="{FF2B5EF4-FFF2-40B4-BE49-F238E27FC236}">
                <a16:creationId xmlns:a16="http://schemas.microsoft.com/office/drawing/2014/main" xmlns="" id="{AA2926DC-57FF-4E8A-A703-0A7959A7BA6A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1" name="กลุ่ม 11">
            <a:extLst>
              <a:ext uri="{FF2B5EF4-FFF2-40B4-BE49-F238E27FC236}">
                <a16:creationId xmlns:a16="http://schemas.microsoft.com/office/drawing/2014/main" xmlns="" id="{E1E0077F-7ED8-4679-A63C-A01E8D2B13B7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2" name="สี่เหลี่ยมผืนผ้า 12">
              <a:extLst>
                <a:ext uri="{FF2B5EF4-FFF2-40B4-BE49-F238E27FC236}">
                  <a16:creationId xmlns:a16="http://schemas.microsoft.com/office/drawing/2014/main" xmlns="" id="{FF647C3D-7E8C-4BDC-B98E-6D2DF1BA3F5D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48FF10E1-2207-45D7-A351-6F0968CC1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:a16="http://schemas.microsoft.com/office/drawing/2014/main" xmlns="" id="{7131FF81-FA24-4544-8BB7-E3B87E5BEE6A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xmlns="" id="{74A15325-B972-4724-9916-A9287A111C65}"/>
              </a:ext>
            </a:extLst>
          </p:cNvPr>
          <p:cNvSpPr/>
          <p:nvPr/>
        </p:nvSpPr>
        <p:spPr>
          <a:xfrm>
            <a:off x="1098261" y="916764"/>
            <a:ext cx="7037739" cy="1993835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91440" rtlCol="0" anchor="b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สสารที่อยู่รอบตัวเรานอกจากจะมีขนาด รูปร่าง สี กลิ่น ที่แตกต่าง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กันแล้ว สสารยังมีสถานะแตกต่างกัน คือ มีทั้งของแข็ง ของเหลว และแก๊ส เช่น เหล็ก มีสถานะเป็นของแข็ง น้ำมีสถานะเป็นของเหลว อากาศมีสถานะ เป็นแก๊ส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:a16="http://schemas.microsoft.com/office/drawing/2014/main" xmlns="" id="{1D7FB556-52DD-4AB2-AB45-E1963A53C084}"/>
              </a:ext>
            </a:extLst>
          </p:cNvPr>
          <p:cNvSpPr/>
          <p:nvPr/>
        </p:nvSpPr>
        <p:spPr>
          <a:xfrm>
            <a:off x="454835" y="279695"/>
            <a:ext cx="736979" cy="709684"/>
          </a:xfrm>
          <a:prstGeom prst="ellipse">
            <a:avLst/>
          </a:prstGeom>
          <a:solidFill>
            <a:srgbClr val="A9E1FA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๒.</a:t>
            </a:r>
          </a:p>
        </p:txBody>
      </p:sp>
      <p:sp>
        <p:nvSpPr>
          <p:cNvPr id="12" name="Rectangle: Rounded Corners 20">
            <a:extLst>
              <a:ext uri="{FF2B5EF4-FFF2-40B4-BE49-F238E27FC236}">
                <a16:creationId xmlns:a16="http://schemas.microsoft.com/office/drawing/2014/main" xmlns="" id="{35354077-7854-4F4F-A286-4337C8DF3433}"/>
              </a:ext>
            </a:extLst>
          </p:cNvPr>
          <p:cNvSpPr/>
          <p:nvPr/>
        </p:nvSpPr>
        <p:spPr>
          <a:xfrm>
            <a:off x="1098262" y="294567"/>
            <a:ext cx="3797737" cy="709684"/>
          </a:xfrm>
          <a:prstGeom prst="roundRect">
            <a:avLst/>
          </a:prstGeom>
          <a:solidFill>
            <a:srgbClr val="A9E1FA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สมบัติของของแข็ง ของเหลว และแก๊ส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B044D674-9E75-42D6-A3A8-B22A5049B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1"/>
          <a:stretch/>
        </p:blipFill>
        <p:spPr>
          <a:xfrm>
            <a:off x="206286" y="3026289"/>
            <a:ext cx="2703206" cy="184222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A4A83E55-65F7-42FB-BDDF-9FBB0712D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278" y="3897420"/>
            <a:ext cx="3164922" cy="1867411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75D905E4-F9E7-4FC5-9201-B77F894B2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47"/>
          <a:stretch/>
        </p:blipFill>
        <p:spPr>
          <a:xfrm>
            <a:off x="4965507" y="5031861"/>
            <a:ext cx="3339043" cy="17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4">
            <a:extLst>
              <a:ext uri="{FF2B5EF4-FFF2-40B4-BE49-F238E27FC236}">
                <a16:creationId xmlns:a16="http://schemas.microsoft.com/office/drawing/2014/main" xmlns="" id="{EF761E9F-FA68-4902-8631-E91AA877570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94A71E-F6BA-4CF7-A930-D511EEB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xmlns="" id="{98C202B8-5999-44E9-8737-3AF44EB7481A}"/>
              </a:ext>
            </a:extLst>
          </p:cNvPr>
          <p:cNvSpPr/>
          <p:nvPr/>
        </p:nvSpPr>
        <p:spPr>
          <a:xfrm>
            <a:off x="1034036" y="297422"/>
            <a:ext cx="7075927" cy="140788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ก้อนหินเป็นสสารที่อยู่ในสถานะของแข็ง ซึ่งของแข็งมีอนุภาคเรียงชิด ติดกันอย่างหนาแน่น ดังนั้น ของแข็งจึงมีทั้งรูปร่างและปริมาตรคงตัว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ไม่เปลี่ยนแปลงไปตามภาชนะที่บรรจุ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76F1E966-4828-4C20-9FE8-C098A898BB67}"/>
              </a:ext>
            </a:extLst>
          </p:cNvPr>
          <p:cNvSpPr txBox="1"/>
          <p:nvPr/>
        </p:nvSpPr>
        <p:spPr>
          <a:xfrm>
            <a:off x="4098124" y="6148707"/>
            <a:ext cx="276347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การจัดเรียงอนุภาคของของแข็ง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6783C64-A703-4145-B710-4587A99B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36" y="1917246"/>
            <a:ext cx="7185600" cy="406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4">
            <a:extLst>
              <a:ext uri="{FF2B5EF4-FFF2-40B4-BE49-F238E27FC236}">
                <a16:creationId xmlns:a16="http://schemas.microsoft.com/office/drawing/2014/main" xmlns="" id="{EF761E9F-FA68-4902-8631-E91AA877570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94A71E-F6BA-4CF7-A930-D511EEB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xmlns="" id="{98C202B8-5999-44E9-8737-3AF44EB7481A}"/>
              </a:ext>
            </a:extLst>
          </p:cNvPr>
          <p:cNvSpPr/>
          <p:nvPr/>
        </p:nvSpPr>
        <p:spPr>
          <a:xfrm>
            <a:off x="1034036" y="297422"/>
            <a:ext cx="7261552" cy="18625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น้ำเป็นสสารที่อยู่ในสถานะของเหลว ซึ่งของเหลวมีช่องว่างระหว่าง อนุภาคอยู่บ้าง ทำให้อนุภาคของของเหลวมีอิสระในการเคลื่อนที่ ดังนั้น ของเหลวจึงมีรูปร่างเปลี่ยนแปลงไปตามรูปร่างของภาชนะที่บรรจุ แต่ยังคงมี ปริมาตรเท่าเดิม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76F1E966-4828-4C20-9FE8-C098A898BB67}"/>
              </a:ext>
            </a:extLst>
          </p:cNvPr>
          <p:cNvSpPr txBox="1"/>
          <p:nvPr/>
        </p:nvSpPr>
        <p:spPr>
          <a:xfrm>
            <a:off x="4098124" y="6148707"/>
            <a:ext cx="288587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การจัดเรียงอนุภาคของของเหลว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D8A726F-F1BC-4D00-8762-59321A9E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190" y="2172427"/>
            <a:ext cx="6205620" cy="3863101"/>
          </a:xfrm>
          <a:prstGeom prst="rect">
            <a:avLst/>
          </a:prstGeom>
        </p:spPr>
      </p:pic>
      <p:pic>
        <p:nvPicPr>
          <p:cNvPr id="13" name="รูปภาพ 3">
            <a:extLst>
              <a:ext uri="{FF2B5EF4-FFF2-40B4-BE49-F238E27FC236}">
                <a16:creationId xmlns:a16="http://schemas.microsoft.com/office/drawing/2014/main" xmlns="" id="{D9256B60-2355-4F68-88FD-4FFB61AA0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10" b="94090" l="4489" r="93598">
                        <a14:foregroundMark x1="33996" y1="36643" x2="38411" y2="42790"/>
                        <a14:foregroundMark x1="38852" y1="81324" x2="43929" y2="87470"/>
                        <a14:foregroundMark x1="62252" y1="64066" x2="66372" y2="72340"/>
                        <a14:foregroundMark x1="10817" y1="28842" x2="11700" y2="42317"/>
                        <a14:foregroundMark x1="20971" y1="38652" x2="22664" y2="50827"/>
                        <a14:foregroundMark x1="7432" y1="54255" x2="9566" y2="64539"/>
                        <a14:foregroundMark x1="77778" y1="70567" x2="81236" y2="64303"/>
                        <a14:foregroundMark x1="57542" y1="15248" x2="60780" y2="4728"/>
                        <a14:foregroundMark x1="75350" y1="41608" x2="83370" y2="41135"/>
                        <a14:foregroundMark x1="6402" y1="11820" x2="11258" y2="8865"/>
                        <a14:foregroundMark x1="19500" y1="14539" x2="23547" y2="12293"/>
                        <a14:foregroundMark x1="32082" y1="25059" x2="36939" y2="20095"/>
                        <a14:foregroundMark x1="39514" y1="13121" x2="43635" y2="9220"/>
                        <a14:foregroundMark x1="47535" y1="27896" x2="51950" y2="25532"/>
                        <a14:foregroundMark x1="64459" y1="33333" x2="68506" y2="31324"/>
                        <a14:foregroundMark x1="46358" y1="56738" x2="52612" y2="53073"/>
                        <a14:foregroundMark x1="29801" y1="68440" x2="36203" y2="65721"/>
                        <a14:foregroundMark x1="62178" y1="50946" x2="65784" y2="47518"/>
                        <a14:foregroundMark x1="14422" y1="76478" x2="19500" y2="73286"/>
                        <a14:foregroundMark x1="27079" y1="87943" x2="31347" y2="85106"/>
                        <a14:foregroundMark x1="6696" y1="94090" x2="13098" y2="86288"/>
                        <a14:foregroundMark x1="90581" y1="17494" x2="93451" y2="15485"/>
                        <a14:foregroundMark x1="90140" y1="50118" x2="93598" y2="43381"/>
                        <a14:foregroundMark x1="78072" y1="21158" x2="82046" y2="18203"/>
                        <a14:foregroundMark x1="55776" y1="90426" x2="60044" y2="88416"/>
                        <a14:foregroundMark x1="89036" y1="74586" x2="93304" y2="704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9190" y="2172427"/>
            <a:ext cx="6205620" cy="386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4">
            <a:extLst>
              <a:ext uri="{FF2B5EF4-FFF2-40B4-BE49-F238E27FC236}">
                <a16:creationId xmlns:a16="http://schemas.microsoft.com/office/drawing/2014/main" xmlns="" id="{EF761E9F-FA68-4902-8631-E91AA877570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94A71E-F6BA-4CF7-A930-D511EEB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xmlns="" id="{98C202B8-5999-44E9-8737-3AF44EB7481A}"/>
              </a:ext>
            </a:extLst>
          </p:cNvPr>
          <p:cNvSpPr/>
          <p:nvPr/>
        </p:nvSpPr>
        <p:spPr>
          <a:xfrm>
            <a:off x="1199636" y="291817"/>
            <a:ext cx="6835564" cy="18750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อากาศเป็นสสารที่อยู่ในสถานะแก๊ส ซึ่งมีรูปร่างและปริมาตร เปลี่ยนแปลงไปตามรูปร่างและขนาดของภาชนะที่บรรจุ เนื่องจากแก๊ส มีช่องว่างระหว่างอนุภาคมากจึงอยู่ห่างกัน ดังนั้น อนุภาคของแก๊สจึง สามารถเคลื่อนที่ไปทั่วทุกทิศทางทั้งภาชนะที่บรรจุ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76F1E966-4828-4C20-9FE8-C098A898BB67}"/>
              </a:ext>
            </a:extLst>
          </p:cNvPr>
          <p:cNvSpPr txBox="1"/>
          <p:nvPr/>
        </p:nvSpPr>
        <p:spPr>
          <a:xfrm>
            <a:off x="4617418" y="6232917"/>
            <a:ext cx="247948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การจัดเรียงอนุภาคของแก๊ส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330F3A18-4703-4BE6-BD94-F2E8E1740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18" y="2266769"/>
            <a:ext cx="6055200" cy="3757816"/>
          </a:xfrm>
          <a:prstGeom prst="rect">
            <a:avLst/>
          </a:prstGeom>
        </p:spPr>
      </p:pic>
      <p:pic>
        <p:nvPicPr>
          <p:cNvPr id="13" name="รูปภาพ 2">
            <a:extLst>
              <a:ext uri="{FF2B5EF4-FFF2-40B4-BE49-F238E27FC236}">
                <a16:creationId xmlns:a16="http://schemas.microsoft.com/office/drawing/2014/main" xmlns="" id="{44CE856A-E06A-4AD5-BCA0-257EC6211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68542" y="2466663"/>
            <a:ext cx="6055200" cy="3757816"/>
          </a:xfrm>
          <a:prstGeom prst="rect">
            <a:avLst/>
          </a:prstGeom>
        </p:spPr>
      </p:pic>
      <p:pic>
        <p:nvPicPr>
          <p:cNvPr id="14" name="รูปภาพ 2">
            <a:extLst>
              <a:ext uri="{FF2B5EF4-FFF2-40B4-BE49-F238E27FC236}">
                <a16:creationId xmlns:a16="http://schemas.microsoft.com/office/drawing/2014/main" xmlns="" id="{3AC5F5FE-4C17-4FB3-A7E7-8ED49143D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2" y="1288958"/>
            <a:ext cx="6055200" cy="3757816"/>
          </a:xfrm>
          <a:prstGeom prst="rect">
            <a:avLst/>
          </a:prstGeom>
        </p:spPr>
      </p:pic>
      <p:pic>
        <p:nvPicPr>
          <p:cNvPr id="18" name="รูปภาพ 2">
            <a:extLst>
              <a:ext uri="{FF2B5EF4-FFF2-40B4-BE49-F238E27FC236}">
                <a16:creationId xmlns:a16="http://schemas.microsoft.com/office/drawing/2014/main" xmlns="" id="{0F154FBA-B0F6-47C6-BB20-9540D4ED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313" y="254054"/>
            <a:ext cx="6055200" cy="3757816"/>
          </a:xfrm>
          <a:prstGeom prst="rect">
            <a:avLst/>
          </a:prstGeom>
        </p:spPr>
      </p:pic>
      <p:pic>
        <p:nvPicPr>
          <p:cNvPr id="21" name="รูปภาพ 2">
            <a:extLst>
              <a:ext uri="{FF2B5EF4-FFF2-40B4-BE49-F238E27FC236}">
                <a16:creationId xmlns:a16="http://schemas.microsoft.com/office/drawing/2014/main" xmlns="" id="{A75F12EC-88AB-4C20-A2FA-89E530210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8880" y="818855"/>
            <a:ext cx="6055200" cy="375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11372 0.176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884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-8.33333E-7 2.96296E-6 L 0.13785 -0.08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-414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2.5E-6 4.44444E-6 L -0.16528 0.052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26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3.88889E-6 -4.81481E-6 L 0.16302 0.110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เหลี่ยมเพชร">
  <a:themeElements>
    <a:clrScheme name="สลิปสตรี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Fac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5235</TotalTime>
  <Words>575</Words>
  <Application>Microsoft Office PowerPoint</Application>
  <PresentationFormat>On-screen Show (4:3)</PresentationFormat>
  <Paragraphs>209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Angsana New</vt:lpstr>
      <vt:lpstr>Trebuchet MS</vt:lpstr>
      <vt:lpstr>TH Sarabun New</vt:lpstr>
      <vt:lpstr>TH SarabunIT๙</vt:lpstr>
      <vt:lpstr>Cordia New</vt:lpstr>
      <vt:lpstr>IrisUPC</vt:lpstr>
      <vt:lpstr>Wingdings 3</vt:lpstr>
      <vt:lpstr>Calibri</vt:lpstr>
      <vt:lpstr>เหลี่ยมเพชร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192</cp:revision>
  <dcterms:created xsi:type="dcterms:W3CDTF">2019-03-01T15:19:18Z</dcterms:created>
  <dcterms:modified xsi:type="dcterms:W3CDTF">2019-11-22T12:09:13Z</dcterms:modified>
</cp:coreProperties>
</file>