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751" r:id="rId1"/>
    <p:sldMasterId id="2147483769" r:id="rId2"/>
  </p:sldMasterIdLst>
  <p:notesMasterIdLst>
    <p:notesMasterId r:id="rId32"/>
  </p:notesMasterIdLst>
  <p:handoutMasterIdLst>
    <p:handoutMasterId r:id="rId33"/>
  </p:handoutMasterIdLst>
  <p:sldIdLst>
    <p:sldId id="270" r:id="rId3"/>
    <p:sldId id="275" r:id="rId4"/>
    <p:sldId id="272" r:id="rId5"/>
    <p:sldId id="273" r:id="rId6"/>
    <p:sldId id="276" r:id="rId7"/>
    <p:sldId id="277" r:id="rId8"/>
    <p:sldId id="278" r:id="rId9"/>
    <p:sldId id="279" r:id="rId10"/>
    <p:sldId id="280" r:id="rId11"/>
    <p:sldId id="281" r:id="rId12"/>
    <p:sldId id="282" r:id="rId13"/>
    <p:sldId id="283" r:id="rId14"/>
    <p:sldId id="284" r:id="rId15"/>
    <p:sldId id="285" r:id="rId16"/>
    <p:sldId id="303" r:id="rId17"/>
    <p:sldId id="293" r:id="rId18"/>
    <p:sldId id="304" r:id="rId19"/>
    <p:sldId id="286" r:id="rId20"/>
    <p:sldId id="256" r:id="rId21"/>
    <p:sldId id="257" r:id="rId22"/>
    <p:sldId id="305" r:id="rId23"/>
    <p:sldId id="260" r:id="rId24"/>
    <p:sldId id="261" r:id="rId25"/>
    <p:sldId id="264" r:id="rId26"/>
    <p:sldId id="265" r:id="rId27"/>
    <p:sldId id="306" r:id="rId28"/>
    <p:sldId id="267" r:id="rId29"/>
    <p:sldId id="268" r:id="rId30"/>
    <p:sldId id="271" r:id="rId31"/>
  </p:sldIdLst>
  <p:sldSz cx="9144000" cy="6858000" type="screen4x3"/>
  <p:notesSz cx="6858000" cy="9144000"/>
  <p:embeddedFontLst>
    <p:embeddedFont>
      <p:font typeface="Angsana New" pitchFamily="18" charset="-34"/>
      <p:regular r:id="rId34"/>
      <p:bold r:id="rId35"/>
      <p:italic r:id="rId36"/>
      <p:boldItalic r:id="rId37"/>
    </p:embeddedFont>
    <p:embeddedFont>
      <p:font typeface="Trebuchet MS" pitchFamily="34" charset="0"/>
      <p:regular r:id="rId38"/>
      <p:bold r:id="rId39"/>
      <p:italic r:id="rId40"/>
      <p:boldItalic r:id="rId41"/>
    </p:embeddedFont>
    <p:embeddedFont>
      <p:font typeface="TH Sarabun New" pitchFamily="34" charset="-34"/>
      <p:regular r:id="rId42"/>
      <p:bold r:id="rId43"/>
      <p:italic r:id="rId44"/>
      <p:boldItalic r:id="rId45"/>
    </p:embeddedFont>
    <p:embeddedFont>
      <p:font typeface="TH SarabunIT๙" charset="-34"/>
      <p:regular r:id="rId46"/>
      <p:bold r:id="rId47"/>
      <p:italic r:id="rId48"/>
      <p:boldItalic r:id="rId49"/>
    </p:embeddedFont>
    <p:embeddedFont>
      <p:font typeface="Cordia New" pitchFamily="34" charset="-34"/>
      <p:regular r:id="rId50"/>
      <p:bold r:id="rId51"/>
      <p:italic r:id="rId52"/>
      <p:boldItalic r:id="rId53"/>
    </p:embeddedFont>
    <p:embeddedFont>
      <p:font typeface="IrisUPC" pitchFamily="34" charset="-34"/>
      <p:regular r:id="rId54"/>
      <p:bold r:id="rId55"/>
      <p:italic r:id="rId56"/>
      <p:boldItalic r:id="rId57"/>
    </p:embeddedFont>
    <p:embeddedFont>
      <p:font typeface="Wingdings 3" pitchFamily="18" charset="2"/>
      <p:regular r:id="rId58"/>
    </p:embeddedFont>
    <p:embeddedFont>
      <p:font typeface="Calibri" pitchFamily="34" charset="0"/>
      <p:regular r:id="rId59"/>
      <p:bold r:id="rId60"/>
      <p:italic r:id="rId61"/>
      <p:boldItalic r:id="rId62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E7B9"/>
    <a:srgbClr val="AAE1FA"/>
    <a:srgbClr val="ED3387"/>
    <a:srgbClr val="E6E6E6"/>
    <a:srgbClr val="FFE6C0"/>
    <a:srgbClr val="FFF8C2"/>
    <a:srgbClr val="F68320"/>
    <a:srgbClr val="C39BE1"/>
    <a:srgbClr val="B17ED8"/>
    <a:srgbClr val="FEB57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308" autoAdjust="0"/>
    <p:restoredTop sz="93911" autoAdjust="0"/>
  </p:normalViewPr>
  <p:slideViewPr>
    <p:cSldViewPr snapToGrid="0">
      <p:cViewPr varScale="1">
        <p:scale>
          <a:sx n="88" d="100"/>
          <a:sy n="88" d="100"/>
        </p:scale>
        <p:origin x="-1320" y="-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2" d="100"/>
          <a:sy n="62" d="100"/>
        </p:scale>
        <p:origin x="1461" y="27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font" Target="fonts/font1.fntdata"/><Relationship Id="rId42" Type="http://schemas.openxmlformats.org/officeDocument/2006/relationships/font" Target="fonts/font9.fntdata"/><Relationship Id="rId47" Type="http://schemas.openxmlformats.org/officeDocument/2006/relationships/font" Target="fonts/font14.fntdata"/><Relationship Id="rId50" Type="http://schemas.openxmlformats.org/officeDocument/2006/relationships/font" Target="fonts/font17.fntdata"/><Relationship Id="rId55" Type="http://schemas.openxmlformats.org/officeDocument/2006/relationships/font" Target="fonts/font22.fntdata"/><Relationship Id="rId63" Type="http://schemas.openxmlformats.org/officeDocument/2006/relationships/presProps" Target="pres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45" Type="http://schemas.openxmlformats.org/officeDocument/2006/relationships/font" Target="fonts/font12.fntdata"/><Relationship Id="rId53" Type="http://schemas.openxmlformats.org/officeDocument/2006/relationships/font" Target="fonts/font20.fntdata"/><Relationship Id="rId58" Type="http://schemas.openxmlformats.org/officeDocument/2006/relationships/font" Target="fonts/font25.fntdata"/><Relationship Id="rId66" Type="http://schemas.openxmlformats.org/officeDocument/2006/relationships/tableStyles" Target="tableStyles.xml"/><Relationship Id="rId5" Type="http://schemas.openxmlformats.org/officeDocument/2006/relationships/slide" Target="slides/slide3.xml"/><Relationship Id="rId61" Type="http://schemas.openxmlformats.org/officeDocument/2006/relationships/font" Target="fonts/font28.fntdata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font" Target="fonts/font2.fntdata"/><Relationship Id="rId43" Type="http://schemas.openxmlformats.org/officeDocument/2006/relationships/font" Target="fonts/font10.fntdata"/><Relationship Id="rId48" Type="http://schemas.openxmlformats.org/officeDocument/2006/relationships/font" Target="fonts/font15.fntdata"/><Relationship Id="rId56" Type="http://schemas.openxmlformats.org/officeDocument/2006/relationships/font" Target="fonts/font23.fntdata"/><Relationship Id="rId64" Type="http://schemas.openxmlformats.org/officeDocument/2006/relationships/viewProps" Target="viewProps.xml"/><Relationship Id="rId8" Type="http://schemas.openxmlformats.org/officeDocument/2006/relationships/slide" Target="slides/slide6.xml"/><Relationship Id="rId51" Type="http://schemas.openxmlformats.org/officeDocument/2006/relationships/font" Target="fonts/font18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handoutMaster" Target="handoutMasters/handoutMaster1.xml"/><Relationship Id="rId38" Type="http://schemas.openxmlformats.org/officeDocument/2006/relationships/font" Target="fonts/font5.fntdata"/><Relationship Id="rId46" Type="http://schemas.openxmlformats.org/officeDocument/2006/relationships/font" Target="fonts/font13.fntdata"/><Relationship Id="rId59" Type="http://schemas.openxmlformats.org/officeDocument/2006/relationships/font" Target="fonts/font26.fntdata"/><Relationship Id="rId20" Type="http://schemas.openxmlformats.org/officeDocument/2006/relationships/slide" Target="slides/slide18.xml"/><Relationship Id="rId41" Type="http://schemas.openxmlformats.org/officeDocument/2006/relationships/font" Target="fonts/font8.fntdata"/><Relationship Id="rId54" Type="http://schemas.openxmlformats.org/officeDocument/2006/relationships/font" Target="fonts/font21.fntdata"/><Relationship Id="rId62" Type="http://schemas.openxmlformats.org/officeDocument/2006/relationships/font" Target="fonts/font2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3.fntdata"/><Relationship Id="rId49" Type="http://schemas.openxmlformats.org/officeDocument/2006/relationships/font" Target="fonts/font16.fntdata"/><Relationship Id="rId57" Type="http://schemas.openxmlformats.org/officeDocument/2006/relationships/font" Target="fonts/font24.fntdata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font" Target="fonts/font11.fntdata"/><Relationship Id="rId52" Type="http://schemas.openxmlformats.org/officeDocument/2006/relationships/font" Target="fonts/font19.fntdata"/><Relationship Id="rId60" Type="http://schemas.openxmlformats.org/officeDocument/2006/relationships/font" Target="fonts/font27.fntdata"/><Relationship Id="rId65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font" Target="fonts/font6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หัวกระดาษ 1">
            <a:extLst>
              <a:ext uri="{FF2B5EF4-FFF2-40B4-BE49-F238E27FC236}">
                <a16:creationId xmlns:a16="http://schemas.microsoft.com/office/drawing/2014/main" xmlns="" id="{516FC60F-0D35-4192-AD5F-FC2D3DAADEC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ตัวแทนวันที่ 2">
            <a:extLst>
              <a:ext uri="{FF2B5EF4-FFF2-40B4-BE49-F238E27FC236}">
                <a16:creationId xmlns:a16="http://schemas.microsoft.com/office/drawing/2014/main" xmlns="" id="{C901A782-9704-49FD-8C92-8892791D166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01931C-3184-4A68-A91B-6295A018317B}" type="datetimeFigureOut">
              <a:rPr lang="en-US" smtClean="0"/>
              <a:t>11/22/2019</a:t>
            </a:fld>
            <a:endParaRPr lang="en-US"/>
          </a:p>
        </p:txBody>
      </p:sp>
      <p:sp>
        <p:nvSpPr>
          <p:cNvPr id="4" name="ตัวแทนท้ายกระดาษ 3">
            <a:extLst>
              <a:ext uri="{FF2B5EF4-FFF2-40B4-BE49-F238E27FC236}">
                <a16:creationId xmlns:a16="http://schemas.microsoft.com/office/drawing/2014/main" xmlns="" id="{1E9E0C75-CE5B-4A7F-9267-1712641A406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ตัวแทนหมายเลขสไลด์ 4">
            <a:extLst>
              <a:ext uri="{FF2B5EF4-FFF2-40B4-BE49-F238E27FC236}">
                <a16:creationId xmlns:a16="http://schemas.microsoft.com/office/drawing/2014/main" xmlns="" id="{07A9DB22-A1A2-4FCA-8D74-44B962854D3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15BECA-186A-4203-BBB6-6632C8EA6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838345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FCE63F-4680-4E21-8C7C-52D3E37BC5CF}" type="datetimeFigureOut">
              <a:rPr lang="th-TH" smtClean="0"/>
              <a:t>22/11/62</a:t>
            </a:fld>
            <a:endParaRPr lang="th-TH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h-TH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7D729A-3130-429D-8588-D96E39512F58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8602433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7D729A-3130-429D-8588-D96E39512F58}" type="slidenum">
              <a:rPr lang="th-TH" smtClean="0"/>
              <a:t>5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5271151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7D729A-3130-429D-8588-D96E39512F58}" type="slidenum">
              <a:rPr lang="th-TH" smtClean="0"/>
              <a:t>6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6248419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7D729A-3130-429D-8588-D96E39512F58}" type="slidenum">
              <a:rPr lang="th-TH" smtClean="0"/>
              <a:t>9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4433638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สไลด์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69804" cy="6874935"/>
            <a:chOff x="-8466" y="-8468"/>
            <a:chExt cx="9169804" cy="6874935"/>
          </a:xfrm>
        </p:grpSpPr>
        <p:cxnSp>
          <p:nvCxnSpPr>
            <p:cNvPr id="17" name="Straight Connector 1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Freeform 1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1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2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2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2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Freeform 2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2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Freeform 2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/>
              <a:t>คลิกเพื่อแก้ไขสไตล์ชื่อเรื่องรองต้นแบบ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1A2AC-4E04-4690-8423-C1243FEC56FF}" type="slidenum">
              <a:rPr lang="th-TH" smtClean="0"/>
              <a:t>‹#›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2883842227"/>
      </p:ext>
    </p:extLst>
  </p:cSld>
  <p:clrMapOvr>
    <a:masterClrMapping/>
  </p:clrMapOvr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ชื่อและคำอธิบา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1A2AC-4E04-4690-8423-C1243FEC56FF}" type="slidenum">
              <a:rPr lang="th-TH" smtClean="0"/>
              <a:t>‹#›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3942980030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คำอ้างอิงพร้อมคำอธิบา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1A2AC-4E04-4690-8423-C1243FEC56FF}" type="slidenum">
              <a:rPr lang="th-TH" smtClean="0"/>
              <a:t>‹#›</a:t>
            </a:fld>
            <a:endParaRPr lang="th-TH" dirty="0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900766567"/>
      </p:ext>
    </p:extLst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นามบัตร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1A2AC-4E04-4690-8423-C1243FEC56FF}" type="slidenum">
              <a:rPr lang="th-TH" smtClean="0"/>
              <a:t>‹#›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170558575"/>
      </p:ext>
    </p:extLst>
  </p:cSld>
  <p:clrMapOvr>
    <a:masterClrMapping/>
  </p:clrMapOvr>
  <p:hf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นามบัตรอ้างอิ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1A2AC-4E04-4690-8423-C1243FEC56FF}" type="slidenum">
              <a:rPr lang="th-TH" smtClean="0"/>
              <a:t>‹#›</a:t>
            </a:fld>
            <a:endParaRPr lang="th-TH" dirty="0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243182559"/>
      </p:ext>
    </p:extLst>
  </p:cSld>
  <p:clrMapOvr>
    <a:masterClrMapping/>
  </p:clrMapOvr>
  <p:hf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จริง หรือ เท็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1A2AC-4E04-4690-8423-C1243FEC56FF}" type="slidenum">
              <a:rPr lang="th-TH" smtClean="0"/>
              <a:t>‹#›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340562857"/>
      </p:ext>
    </p:extLst>
  </p:cSld>
  <p:clrMapOvr>
    <a:masterClrMapping/>
  </p:clrMapOvr>
  <p:hf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1A2AC-4E04-4690-8423-C1243FEC56FF}" type="slidenum">
              <a:rPr lang="th-TH" smtClean="0"/>
              <a:t>‹#›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775050616"/>
      </p:ext>
    </p:extLst>
  </p:cSld>
  <p:clrMapOvr>
    <a:masterClrMapping/>
  </p:clrMapOvr>
  <p:hf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1A2AC-4E04-4690-8423-C1243FEC56FF}" type="slidenum">
              <a:rPr lang="th-TH" smtClean="0"/>
              <a:t>‹#›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609009798"/>
      </p:ext>
    </p:extLst>
  </p:cSld>
  <p:clrMapOvr>
    <a:masterClrMapping/>
  </p:clrMapOvr>
  <p:hf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วงรี 4">
            <a:extLst>
              <a:ext uri="{FF2B5EF4-FFF2-40B4-BE49-F238E27FC236}">
                <a16:creationId xmlns:a16="http://schemas.microsoft.com/office/drawing/2014/main" xmlns="" id="{5B6E03AD-DF8F-4F72-91CE-231EC6929AE5}"/>
              </a:ext>
            </a:extLst>
          </p:cNvPr>
          <p:cNvSpPr/>
          <p:nvPr userDrawn="1"/>
        </p:nvSpPr>
        <p:spPr>
          <a:xfrm>
            <a:off x="8428636" y="6131562"/>
            <a:ext cx="637792" cy="606237"/>
          </a:xfrm>
          <a:prstGeom prst="ellipse">
            <a:avLst/>
          </a:prstGeom>
          <a:solidFill>
            <a:srgbClr val="4BDAF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b="1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96403" y="6211778"/>
            <a:ext cx="488811" cy="365125"/>
          </a:xfrm>
        </p:spPr>
        <p:txBody>
          <a:bodyPr/>
          <a:lstStyle>
            <a:lvl1pPr algn="ctr">
              <a:defRPr sz="21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IT๙" panose="020B0500040200020003" pitchFamily="34" charset="-34"/>
                <a:cs typeface="TH SarabunIT๙" panose="020B0500040200020003" pitchFamily="34" charset="-34"/>
              </a:defRPr>
            </a:lvl1pPr>
          </a:lstStyle>
          <a:p>
            <a:fld id="{D70E9302-E85F-420B-883A-48A296937BA5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10" name="กลุ่ม 11">
            <a:extLst>
              <a:ext uri="{FF2B5EF4-FFF2-40B4-BE49-F238E27FC236}">
                <a16:creationId xmlns:a16="http://schemas.microsoft.com/office/drawing/2014/main" xmlns="" id="{8143BD76-2BD9-456F-A2B4-A5BBCAA0DEAC}"/>
              </a:ext>
            </a:extLst>
          </p:cNvPr>
          <p:cNvGrpSpPr/>
          <p:nvPr userDrawn="1"/>
        </p:nvGrpSpPr>
        <p:grpSpPr>
          <a:xfrm>
            <a:off x="0" y="6131562"/>
            <a:ext cx="3468599" cy="652605"/>
            <a:chOff x="281237" y="58440"/>
            <a:chExt cx="7697252" cy="1551688"/>
          </a:xfrm>
        </p:grpSpPr>
        <p:sp>
          <p:nvSpPr>
            <p:cNvPr id="12" name="สี่เหลี่ยมผืนผ้า 12">
              <a:extLst>
                <a:ext uri="{FF2B5EF4-FFF2-40B4-BE49-F238E27FC236}">
                  <a16:creationId xmlns:a16="http://schemas.microsoft.com/office/drawing/2014/main" xmlns="" id="{B95DDB75-59F5-4863-BE4B-866B464A3639}"/>
                </a:ext>
              </a:extLst>
            </p:cNvPr>
            <p:cNvSpPr/>
            <p:nvPr/>
          </p:nvSpPr>
          <p:spPr>
            <a:xfrm>
              <a:off x="1552717" y="424183"/>
              <a:ext cx="5303801" cy="933572"/>
            </a:xfrm>
            <a:prstGeom prst="rect">
              <a:avLst/>
            </a:prstGeom>
            <a:solidFill>
              <a:srgbClr val="4BDAF7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rtlCol="0" anchor="ctr"/>
            <a:lstStyle/>
            <a:p>
              <a:pPr algn="ctr"/>
              <a:r>
                <a:rPr lang="th-TH" sz="2200" b="1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วิทยาศาสตร์และเทคโนโลยี</a:t>
              </a:r>
              <a:endParaRPr lang="en-US" sz="22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pic>
          <p:nvPicPr>
            <p:cNvPr id="13" name="รูปภาพ 13">
              <a:extLst>
                <a:ext uri="{FF2B5EF4-FFF2-40B4-BE49-F238E27FC236}">
                  <a16:creationId xmlns:a16="http://schemas.microsoft.com/office/drawing/2014/main" xmlns="" id="{F42049D4-B64C-4E6A-8C07-2AC645EA179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2194" b="96998" l="952" r="97884">
                          <a14:foregroundMark x1="47725" y1="25982" x2="63280" y2="43649"/>
                          <a14:foregroundMark x1="63280" y1="43649" x2="67302" y2="73903"/>
                          <a14:foregroundMark x1="49735" y1="24134" x2="70899" y2="31293"/>
                          <a14:foregroundMark x1="70899" y1="31293" x2="77037" y2="36259"/>
                          <a14:foregroundMark x1="53968" y1="18476" x2="77989" y2="33372"/>
                          <a14:foregroundMark x1="67090" y1="17783" x2="80635" y2="38453"/>
                          <a14:foregroundMark x1="80635" y1="38453" x2="82116" y2="44226"/>
                          <a14:foregroundMark x1="87619" y1="27945" x2="76402" y2="12702"/>
                          <a14:foregroundMark x1="76402" y1="12702" x2="60317" y2="4042"/>
                          <a14:foregroundMark x1="60317" y1="4042" x2="42857" y2="5889"/>
                          <a14:foregroundMark x1="42857" y1="5889" x2="28042" y2="15589"/>
                          <a14:foregroundMark x1="28042" y1="15589" x2="17037" y2="30139"/>
                          <a14:foregroundMark x1="17037" y1="30139" x2="13651" y2="51848"/>
                          <a14:foregroundMark x1="13651" y1="51848" x2="16931" y2="69861"/>
                          <a14:foregroundMark x1="16931" y1="69861" x2="27407" y2="86028"/>
                          <a14:foregroundMark x1="27407" y1="86028" x2="43704" y2="94111"/>
                          <a14:foregroundMark x1="43704" y1="94111" x2="60423" y2="93995"/>
                          <a14:foregroundMark x1="60423" y1="93995" x2="77672" y2="88337"/>
                          <a14:foregroundMark x1="77672" y1="88337" x2="88677" y2="74711"/>
                          <a14:foregroundMark x1="88677" y1="74711" x2="95450" y2="57852"/>
                          <a14:foregroundMark x1="95450" y1="57852" x2="94286" y2="38222"/>
                          <a14:foregroundMark x1="94286" y1="38222" x2="87937" y2="25520"/>
                          <a14:foregroundMark x1="93439" y1="39145" x2="95238" y2="58776"/>
                          <a14:foregroundMark x1="95344" y1="43418" x2="98095" y2="52194"/>
                          <a14:foregroundMark x1="77884" y1="16513" x2="61058" y2="5658"/>
                          <a14:foregroundMark x1="61058" y1="5658" x2="44444" y2="4850"/>
                          <a14:foregroundMark x1="44444" y1="4850" x2="34815" y2="9007"/>
                          <a14:foregroundMark x1="75556" y1="83949" x2="60741" y2="94111"/>
                          <a14:foregroundMark x1="60741" y1="94111" x2="43810" y2="92956"/>
                          <a14:foregroundMark x1="43810" y1="92956" x2="41799" y2="91686"/>
                          <a14:foregroundMark x1="43492" y1="92841" x2="60212" y2="95381"/>
                          <a14:foregroundMark x1="60212" y1="95381" x2="60847" y2="95266"/>
                          <a14:foregroundMark x1="27407" y1="77367" x2="40106" y2="89261"/>
                          <a14:foregroundMark x1="24127" y1="73557" x2="36931" y2="87760"/>
                          <a14:foregroundMark x1="36931" y1="87760" x2="40952" y2="89145"/>
                          <a14:foregroundMark x1="31111" y1="48152" x2="38624" y2="65012"/>
                          <a14:foregroundMark x1="38624" y1="65012" x2="63175" y2="87875"/>
                          <a14:foregroundMark x1="18519" y1="51155" x2="23492" y2="30370"/>
                          <a14:foregroundMark x1="23492" y1="30370" x2="37460" y2="15820"/>
                          <a14:foregroundMark x1="37460" y1="15820" x2="56720" y2="10624"/>
                          <a14:foregroundMark x1="56720" y1="10624" x2="62116" y2="11085"/>
                          <a14:foregroundMark x1="38307" y1="10508" x2="56190" y2="8199"/>
                          <a14:foregroundMark x1="56190" y1="8199" x2="56190" y2="8199"/>
                          <a14:foregroundMark x1="13439" y1="42379" x2="5608" y2="41686"/>
                          <a14:foregroundMark x1="29947" y1="33718" x2="30582" y2="59469"/>
                          <a14:foregroundMark x1="12275" y1="48961" x2="10476" y2="53811"/>
                          <a14:foregroundMark x1="12698" y1="52540" x2="12487" y2="65012"/>
                          <a14:foregroundMark x1="12593" y1="64434" x2="19788" y2="79561"/>
                          <a14:foregroundMark x1="19153" y1="77367" x2="29206" y2="89145"/>
                          <a14:foregroundMark x1="20741" y1="76328" x2="31217" y2="90416"/>
                          <a14:foregroundMark x1="31217" y1="90416" x2="31429" y2="90416"/>
                          <a14:foregroundMark x1="19471" y1="79099" x2="29418" y2="89376"/>
                          <a14:foregroundMark x1="54392" y1="67436" x2="62751" y2="80023"/>
                          <a14:foregroundMark x1="43280" y1="94919" x2="60000" y2="97113"/>
                          <a14:foregroundMark x1="60000" y1="97113" x2="64127" y2="96305"/>
                          <a14:foregroundMark x1="46243" y1="95497" x2="63175" y2="96074"/>
                          <a14:foregroundMark x1="63175" y1="96074" x2="71852" y2="93303"/>
                          <a14:foregroundMark x1="45291" y1="95727" x2="62011" y2="96998"/>
                          <a14:foregroundMark x1="62011" y1="96998" x2="70688" y2="93880"/>
                          <a14:foregroundMark x1="10688" y1="41570" x2="16825" y2="25058"/>
                          <a14:foregroundMark x1="16296" y1="25520" x2="27407" y2="12009"/>
                          <a14:foregroundMark x1="27407" y1="12009" x2="41481" y2="4273"/>
                          <a14:foregroundMark x1="40635" y1="4157" x2="57249" y2="2194"/>
                          <a14:foregroundMark x1="57249" y1="2194" x2="64550" y2="3695"/>
                          <a14:foregroundMark x1="3492" y1="41570" x2="952" y2="4133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1237" y="58440"/>
              <a:ext cx="1574266" cy="1536512"/>
            </a:xfrm>
            <a:prstGeom prst="rect">
              <a:avLst/>
            </a:prstGeom>
          </p:spPr>
        </p:pic>
        <p:sp>
          <p:nvSpPr>
            <p:cNvPr id="14" name="วงรี 14">
              <a:extLst>
                <a:ext uri="{FF2B5EF4-FFF2-40B4-BE49-F238E27FC236}">
                  <a16:creationId xmlns:a16="http://schemas.microsoft.com/office/drawing/2014/main" xmlns="" id="{95109F4C-2090-40FB-966B-8ED264213877}"/>
                </a:ext>
              </a:extLst>
            </p:cNvPr>
            <p:cNvSpPr/>
            <p:nvPr/>
          </p:nvSpPr>
          <p:spPr>
            <a:xfrm>
              <a:off x="6620212" y="168688"/>
              <a:ext cx="1358277" cy="1441440"/>
            </a:xfrm>
            <a:prstGeom prst="ellipse">
              <a:avLst/>
            </a:prstGeom>
            <a:solidFill>
              <a:srgbClr val="4BDAF7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109728" rIns="0" bIns="411480" rtlCol="0" anchor="t"/>
            <a:lstStyle/>
            <a:p>
              <a:pPr algn="ctr"/>
              <a:r>
                <a:rPr lang="th-TH" sz="2400" b="1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ป</a:t>
              </a:r>
              <a:r>
                <a:rPr lang="en-US" sz="2400" b="1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.</a:t>
              </a:r>
              <a:r>
                <a:rPr lang="th-TH" sz="2400" b="1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๔</a:t>
              </a:r>
              <a:endParaRPr lang="en-US" sz="24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2689844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71316" cy="6874935"/>
            <a:chOff x="-8466" y="-8468"/>
            <a:chExt cx="9171316" cy="6874935"/>
          </a:xfrm>
        </p:grpSpPr>
        <p:cxnSp>
          <p:nvCxnSpPr>
            <p:cNvPr id="28" name="Straight Connector 2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Freeform 2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Freeform 3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Freeform 3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Freeform 3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Freeform 3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5" name="Freeform 34"/>
            <p:cNvSpPr/>
            <p:nvPr/>
          </p:nvSpPr>
          <p:spPr>
            <a:xfrm>
              <a:off x="8094165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6" name="Freeform 35"/>
            <p:cNvSpPr/>
            <p:nvPr/>
          </p:nvSpPr>
          <p:spPr>
            <a:xfrm>
              <a:off x="8068764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1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87FCB4-4795-45C8-8112-8D3D441E46D4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11/22/2019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09599" y="6041363"/>
            <a:ext cx="4622973" cy="365125"/>
          </a:xfr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2FE221-FF41-4898-9765-1A8D278752BA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pic>
        <p:nvPicPr>
          <p:cNvPr id="19" name="รูปภาพ 6">
            <a:extLst>
              <a:ext uri="{FF2B5EF4-FFF2-40B4-BE49-F238E27FC236}">
                <a16:creationId xmlns:a16="http://schemas.microsoft.com/office/drawing/2014/main" xmlns="" id="{AB012357-9F46-4FC8-8989-02AC8630A24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194" b="96998" l="952" r="97884">
                        <a14:foregroundMark x1="47725" y1="25982" x2="63280" y2="43649"/>
                        <a14:foregroundMark x1="63280" y1="43649" x2="67302" y2="73903"/>
                        <a14:foregroundMark x1="49735" y1="24134" x2="70899" y2="31293"/>
                        <a14:foregroundMark x1="70899" y1="31293" x2="77037" y2="36259"/>
                        <a14:foregroundMark x1="53968" y1="18476" x2="77989" y2="33372"/>
                        <a14:foregroundMark x1="67090" y1="17783" x2="80635" y2="38453"/>
                        <a14:foregroundMark x1="80635" y1="38453" x2="82116" y2="44226"/>
                        <a14:foregroundMark x1="87619" y1="27945" x2="76402" y2="12702"/>
                        <a14:foregroundMark x1="76402" y1="12702" x2="60317" y2="4042"/>
                        <a14:foregroundMark x1="60317" y1="4042" x2="42857" y2="5889"/>
                        <a14:foregroundMark x1="42857" y1="5889" x2="28042" y2="15589"/>
                        <a14:foregroundMark x1="28042" y1="15589" x2="17037" y2="30139"/>
                        <a14:foregroundMark x1="17037" y1="30139" x2="13651" y2="51848"/>
                        <a14:foregroundMark x1="13651" y1="51848" x2="16931" y2="69861"/>
                        <a14:foregroundMark x1="16931" y1="69861" x2="27407" y2="86028"/>
                        <a14:foregroundMark x1="27407" y1="86028" x2="43704" y2="94111"/>
                        <a14:foregroundMark x1="43704" y1="94111" x2="60423" y2="93995"/>
                        <a14:foregroundMark x1="60423" y1="93995" x2="77672" y2="88337"/>
                        <a14:foregroundMark x1="77672" y1="88337" x2="88677" y2="74711"/>
                        <a14:foregroundMark x1="88677" y1="74711" x2="95450" y2="57852"/>
                        <a14:foregroundMark x1="95450" y1="57852" x2="94286" y2="38222"/>
                        <a14:foregroundMark x1="94286" y1="38222" x2="87937" y2="25520"/>
                        <a14:foregroundMark x1="93439" y1="39145" x2="95238" y2="58776"/>
                        <a14:foregroundMark x1="95344" y1="43418" x2="98095" y2="52194"/>
                        <a14:foregroundMark x1="77884" y1="16513" x2="61058" y2="5658"/>
                        <a14:foregroundMark x1="61058" y1="5658" x2="44444" y2="4850"/>
                        <a14:foregroundMark x1="44444" y1="4850" x2="34815" y2="9007"/>
                        <a14:foregroundMark x1="75556" y1="83949" x2="60741" y2="94111"/>
                        <a14:foregroundMark x1="60741" y1="94111" x2="43810" y2="92956"/>
                        <a14:foregroundMark x1="43810" y1="92956" x2="41799" y2="91686"/>
                        <a14:foregroundMark x1="43492" y1="92841" x2="60212" y2="95381"/>
                        <a14:foregroundMark x1="60212" y1="95381" x2="60847" y2="95266"/>
                        <a14:foregroundMark x1="27407" y1="77367" x2="40106" y2="89261"/>
                        <a14:foregroundMark x1="24127" y1="73557" x2="36931" y2="87760"/>
                        <a14:foregroundMark x1="36931" y1="87760" x2="40952" y2="89145"/>
                        <a14:foregroundMark x1="31111" y1="48152" x2="38624" y2="65012"/>
                        <a14:foregroundMark x1="38624" y1="65012" x2="63175" y2="87875"/>
                        <a14:foregroundMark x1="18519" y1="51155" x2="23492" y2="30370"/>
                        <a14:foregroundMark x1="23492" y1="30370" x2="37460" y2="15820"/>
                        <a14:foregroundMark x1="37460" y1="15820" x2="56720" y2="10624"/>
                        <a14:foregroundMark x1="56720" y1="10624" x2="62116" y2="11085"/>
                        <a14:foregroundMark x1="38307" y1="10508" x2="56190" y2="8199"/>
                        <a14:foregroundMark x1="56190" y1="8199" x2="56190" y2="8199"/>
                        <a14:foregroundMark x1="13439" y1="42379" x2="5608" y2="41686"/>
                        <a14:foregroundMark x1="29947" y1="33718" x2="30582" y2="59469"/>
                        <a14:foregroundMark x1="12275" y1="48961" x2="10476" y2="53811"/>
                        <a14:foregroundMark x1="12698" y1="52540" x2="12487" y2="65012"/>
                        <a14:foregroundMark x1="12593" y1="64434" x2="19788" y2="79561"/>
                        <a14:foregroundMark x1="19153" y1="77367" x2="29206" y2="89145"/>
                        <a14:foregroundMark x1="20741" y1="76328" x2="31217" y2="90416"/>
                        <a14:foregroundMark x1="31217" y1="90416" x2="31429" y2="90416"/>
                        <a14:foregroundMark x1="19471" y1="79099" x2="29418" y2="89376"/>
                        <a14:foregroundMark x1="54392" y1="67436" x2="62751" y2="80023"/>
                        <a14:foregroundMark x1="43280" y1="94919" x2="60000" y2="97113"/>
                        <a14:foregroundMark x1="60000" y1="97113" x2="64127" y2="96305"/>
                        <a14:foregroundMark x1="46243" y1="95497" x2="63175" y2="96074"/>
                        <a14:foregroundMark x1="63175" y1="96074" x2="71852" y2="93303"/>
                        <a14:foregroundMark x1="45291" y1="95727" x2="62011" y2="96998"/>
                        <a14:foregroundMark x1="62011" y1="96998" x2="70688" y2="93880"/>
                        <a14:foregroundMark x1="10688" y1="41570" x2="16825" y2="25058"/>
                        <a14:foregroundMark x1="16296" y1="25520" x2="27407" y2="12009"/>
                        <a14:foregroundMark x1="27407" y1="12009" x2="41481" y2="4273"/>
                        <a14:foregroundMark x1="40635" y1="4157" x2="57249" y2="2194"/>
                        <a14:foregroundMark x1="57249" y1="2194" x2="64550" y2="3695"/>
                        <a14:foregroundMark x1="3492" y1="41570" x2="952" y2="413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95" y="6180195"/>
            <a:ext cx="721015" cy="656795"/>
          </a:xfrm>
          <a:prstGeom prst="rect">
            <a:avLst/>
          </a:prstGeom>
        </p:spPr>
      </p:pic>
      <p:sp>
        <p:nvSpPr>
          <p:cNvPr id="20" name="Text Placeholder 2">
            <a:extLst>
              <a:ext uri="{FF2B5EF4-FFF2-40B4-BE49-F238E27FC236}">
                <a16:creationId xmlns:a16="http://schemas.microsoft.com/office/drawing/2014/main" xmlns="" id="{85B32A21-7D47-41A9-9CAD-43B45AD93320}"/>
              </a:ext>
            </a:extLst>
          </p:cNvPr>
          <p:cNvSpPr txBox="1">
            <a:spLocks/>
          </p:cNvSpPr>
          <p:nvPr userDrawn="1"/>
        </p:nvSpPr>
        <p:spPr>
          <a:xfrm>
            <a:off x="763284" y="6338183"/>
            <a:ext cx="2719439" cy="481013"/>
          </a:xfrm>
          <a:prstGeom prst="rect">
            <a:avLst/>
          </a:prstGeom>
        </p:spPr>
        <p:txBody>
          <a:bodyPr anchor="t"/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5FCBEF"/>
              </a:buClr>
              <a:buSzPct val="80000"/>
              <a:buFont typeface="Wingdings 3" charset="2"/>
              <a:buNone/>
              <a:tabLst/>
              <a:defRPr/>
            </a:pP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สัตว์และประเภทของสัตว์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 </a:t>
            </a: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ป.๔</a:t>
            </a:r>
          </a:p>
        </p:txBody>
      </p:sp>
      <p:sp>
        <p:nvSpPr>
          <p:cNvPr id="21" name="วงรี 4">
            <a:extLst>
              <a:ext uri="{FF2B5EF4-FFF2-40B4-BE49-F238E27FC236}">
                <a16:creationId xmlns:a16="http://schemas.microsoft.com/office/drawing/2014/main" xmlns="" id="{FE0C5EB3-A2DC-4B26-AA09-072F02C025FC}"/>
              </a:ext>
            </a:extLst>
          </p:cNvPr>
          <p:cNvSpPr/>
          <p:nvPr userDrawn="1"/>
        </p:nvSpPr>
        <p:spPr>
          <a:xfrm>
            <a:off x="8428636" y="6131562"/>
            <a:ext cx="637792" cy="606237"/>
          </a:xfrm>
          <a:prstGeom prst="ellipse">
            <a:avLst/>
          </a:prstGeom>
          <a:solidFill>
            <a:srgbClr val="4BDAF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 New" panose="020B0500040200020003" pitchFamily="34" charset="-34"/>
              <a:ea typeface="+mn-ea"/>
              <a:cs typeface="TH Sarabun New" panose="020B0500040200020003" pitchFamily="34" charset="-34"/>
            </a:endParaRPr>
          </a:p>
        </p:txBody>
      </p:sp>
      <p:sp>
        <p:nvSpPr>
          <p:cNvPr id="22" name="Slide Number Placeholder 5">
            <a:extLst>
              <a:ext uri="{FF2B5EF4-FFF2-40B4-BE49-F238E27FC236}">
                <a16:creationId xmlns:a16="http://schemas.microsoft.com/office/drawing/2014/main" xmlns="" id="{B3B707B9-08BB-4746-9F4D-62F6BB291259}"/>
              </a:ext>
            </a:extLst>
          </p:cNvPr>
          <p:cNvSpPr txBox="1">
            <a:spLocks/>
          </p:cNvSpPr>
          <p:nvPr userDrawn="1"/>
        </p:nvSpPr>
        <p:spPr>
          <a:xfrm>
            <a:off x="8496403" y="6211778"/>
            <a:ext cx="48881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21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IT๙" panose="020B0500040200020003" pitchFamily="34" charset="-34"/>
                <a:ea typeface="+mn-ea"/>
                <a:cs typeface="TH SarabunIT๙" panose="020B0500040200020003" pitchFamily="34" charset="-34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0E9302-E85F-420B-883A-48A296937BA5}" type="slidenum">
              <a:rPr kumimoji="0" lang="en-US" sz="21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IT๙" panose="020B0500040200020003" pitchFamily="34" charset="-34"/>
                <a:ea typeface="+mn-ea"/>
                <a:cs typeface="TH SarabunIT๙" panose="020B0500040200020003" pitchFamily="34" charset="-34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H SarabunIT๙" panose="020B0500040200020003" pitchFamily="34" charset="-34"/>
              <a:ea typeface="+mn-ea"/>
              <a:cs typeface="TH SarabunIT๙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67351013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87FCB4-4795-45C8-8112-8D3D441E46D4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11/22/2019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2FE221-FF41-4898-9765-1A8D278752BA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55920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1A2AC-4E04-4690-8423-C1243FEC56FF}" type="slidenum">
              <a:rPr lang="th-TH" smtClean="0"/>
              <a:t>‹#›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3710097290"/>
      </p:ext>
    </p:extLst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1A2AC-4E04-4690-8423-C1243FEC56FF}" type="slidenum">
              <a:rPr lang="th-TH" smtClean="0"/>
              <a:t>‹#›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1402963219"/>
      </p:ext>
    </p:extLst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1A2AC-4E04-4690-8423-C1243FEC56FF}" type="slidenum">
              <a:rPr lang="th-TH" smtClean="0"/>
              <a:t>‹#›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1584582076"/>
      </p:ext>
    </p:extLst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1A2AC-4E04-4690-8423-C1243FEC56FF}" type="slidenum">
              <a:rPr lang="th-TH" smtClean="0"/>
              <a:t>‹#›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2029586445"/>
      </p:ext>
    </p:extLst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1A2AC-4E04-4690-8423-C1243FEC56FF}" type="slidenum">
              <a:rPr lang="th-TH" smtClean="0"/>
              <a:t>‹#›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3209687207"/>
      </p:ext>
    </p:extLst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1A2AC-4E04-4690-8423-C1243FEC56FF}" type="slidenum">
              <a:rPr lang="th-TH" smtClean="0"/>
              <a:t>‹#›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3040782287"/>
      </p:ext>
    </p:extLst>
  </p:cSld>
  <p:clrMapOvr>
    <a:masterClrMapping/>
  </p:clrMapOvr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1A2AC-4E04-4690-8423-C1243FEC56FF}" type="slidenum">
              <a:rPr lang="th-TH" smtClean="0"/>
              <a:t>‹#›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448632545"/>
      </p:ext>
    </p:extLst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th-TH"/>
              <a:t>คลิกไอคอนเพื่อเพิ่มรูปภาพ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1A2AC-4E04-4690-8423-C1243FEC56FF}" type="slidenum">
              <a:rPr lang="th-TH" smtClean="0"/>
              <a:t>‹#›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1606665361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69805" cy="6874935"/>
            <a:chOff x="-8467" y="-8468"/>
            <a:chExt cx="9169805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8961A2AC-4E04-4690-8423-C1243FEC56FF}" type="slidenum">
              <a:rPr lang="th-TH" smtClean="0"/>
              <a:t>‹#›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18163921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53" r:id="rId2"/>
    <p:sldLayoutId id="2147483754" r:id="rId3"/>
    <p:sldLayoutId id="2147483755" r:id="rId4"/>
    <p:sldLayoutId id="2147483756" r:id="rId5"/>
    <p:sldLayoutId id="2147483757" r:id="rId6"/>
    <p:sldLayoutId id="2147483758" r:id="rId7"/>
    <p:sldLayoutId id="2147483759" r:id="rId8"/>
    <p:sldLayoutId id="2147483760" r:id="rId9"/>
    <p:sldLayoutId id="2147483761" r:id="rId10"/>
    <p:sldLayoutId id="2147483762" r:id="rId11"/>
    <p:sldLayoutId id="2147483763" r:id="rId12"/>
    <p:sldLayoutId id="2147483764" r:id="rId13"/>
    <p:sldLayoutId id="2147483765" r:id="rId14"/>
    <p:sldLayoutId id="2147483766" r:id="rId15"/>
    <p:sldLayoutId id="2147483767" r:id="rId16"/>
    <p:sldLayoutId id="2147483768" r:id="rId17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71317" cy="6874935"/>
            <a:chOff x="-8467" y="-8468"/>
            <a:chExt cx="9171317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94165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8764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87FCB4-4795-45C8-8112-8D3D441E46D4}" type="datetimeFigureOut">
              <a:rPr lang="en-US" smtClean="0"/>
              <a:t>11/22/2019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972FE221-FF41-4898-9765-1A8D278752BA}" type="slidenum">
              <a:rPr lang="en-US" smtClean="0"/>
              <a:t>‹#›</a:t>
            </a:fld>
            <a:endParaRPr lang="en-US"/>
          </a:p>
        </p:txBody>
      </p:sp>
      <p:pic>
        <p:nvPicPr>
          <p:cNvPr id="18" name="รูปภาพ 6">
            <a:extLst>
              <a:ext uri="{FF2B5EF4-FFF2-40B4-BE49-F238E27FC236}">
                <a16:creationId xmlns:a16="http://schemas.microsoft.com/office/drawing/2014/main" xmlns="" id="{ACA0703C-6CE4-40FF-A560-A873A72D791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194" b="96998" l="952" r="97884">
                        <a14:foregroundMark x1="47725" y1="25982" x2="63280" y2="43649"/>
                        <a14:foregroundMark x1="63280" y1="43649" x2="67302" y2="73903"/>
                        <a14:foregroundMark x1="49735" y1="24134" x2="70899" y2="31293"/>
                        <a14:foregroundMark x1="70899" y1="31293" x2="77037" y2="36259"/>
                        <a14:foregroundMark x1="53968" y1="18476" x2="77989" y2="33372"/>
                        <a14:foregroundMark x1="67090" y1="17783" x2="80635" y2="38453"/>
                        <a14:foregroundMark x1="80635" y1="38453" x2="82116" y2="44226"/>
                        <a14:foregroundMark x1="87619" y1="27945" x2="76402" y2="12702"/>
                        <a14:foregroundMark x1="76402" y1="12702" x2="60317" y2="4042"/>
                        <a14:foregroundMark x1="60317" y1="4042" x2="42857" y2="5889"/>
                        <a14:foregroundMark x1="42857" y1="5889" x2="28042" y2="15589"/>
                        <a14:foregroundMark x1="28042" y1="15589" x2="17037" y2="30139"/>
                        <a14:foregroundMark x1="17037" y1="30139" x2="13651" y2="51848"/>
                        <a14:foregroundMark x1="13651" y1="51848" x2="16931" y2="69861"/>
                        <a14:foregroundMark x1="16931" y1="69861" x2="27407" y2="86028"/>
                        <a14:foregroundMark x1="27407" y1="86028" x2="43704" y2="94111"/>
                        <a14:foregroundMark x1="43704" y1="94111" x2="60423" y2="93995"/>
                        <a14:foregroundMark x1="60423" y1="93995" x2="77672" y2="88337"/>
                        <a14:foregroundMark x1="77672" y1="88337" x2="88677" y2="74711"/>
                        <a14:foregroundMark x1="88677" y1="74711" x2="95450" y2="57852"/>
                        <a14:foregroundMark x1="95450" y1="57852" x2="94286" y2="38222"/>
                        <a14:foregroundMark x1="94286" y1="38222" x2="87937" y2="25520"/>
                        <a14:foregroundMark x1="93439" y1="39145" x2="95238" y2="58776"/>
                        <a14:foregroundMark x1="95344" y1="43418" x2="98095" y2="52194"/>
                        <a14:foregroundMark x1="77884" y1="16513" x2="61058" y2="5658"/>
                        <a14:foregroundMark x1="61058" y1="5658" x2="44444" y2="4850"/>
                        <a14:foregroundMark x1="44444" y1="4850" x2="34815" y2="9007"/>
                        <a14:foregroundMark x1="75556" y1="83949" x2="60741" y2="94111"/>
                        <a14:foregroundMark x1="60741" y1="94111" x2="43810" y2="92956"/>
                        <a14:foregroundMark x1="43810" y1="92956" x2="41799" y2="91686"/>
                        <a14:foregroundMark x1="43492" y1="92841" x2="60212" y2="95381"/>
                        <a14:foregroundMark x1="60212" y1="95381" x2="60847" y2="95266"/>
                        <a14:foregroundMark x1="27407" y1="77367" x2="40106" y2="89261"/>
                        <a14:foregroundMark x1="24127" y1="73557" x2="36931" y2="87760"/>
                        <a14:foregroundMark x1="36931" y1="87760" x2="40952" y2="89145"/>
                        <a14:foregroundMark x1="31111" y1="48152" x2="38624" y2="65012"/>
                        <a14:foregroundMark x1="38624" y1="65012" x2="63175" y2="87875"/>
                        <a14:foregroundMark x1="18519" y1="51155" x2="23492" y2="30370"/>
                        <a14:foregroundMark x1="23492" y1="30370" x2="37460" y2="15820"/>
                        <a14:foregroundMark x1="37460" y1="15820" x2="56720" y2="10624"/>
                        <a14:foregroundMark x1="56720" y1="10624" x2="62116" y2="11085"/>
                        <a14:foregroundMark x1="38307" y1="10508" x2="56190" y2="8199"/>
                        <a14:foregroundMark x1="56190" y1="8199" x2="56190" y2="8199"/>
                        <a14:foregroundMark x1="13439" y1="42379" x2="5608" y2="41686"/>
                        <a14:foregroundMark x1="29947" y1="33718" x2="30582" y2="59469"/>
                        <a14:foregroundMark x1="12275" y1="48961" x2="10476" y2="53811"/>
                        <a14:foregroundMark x1="12698" y1="52540" x2="12487" y2="65012"/>
                        <a14:foregroundMark x1="12593" y1="64434" x2="19788" y2="79561"/>
                        <a14:foregroundMark x1="19153" y1="77367" x2="29206" y2="89145"/>
                        <a14:foregroundMark x1="20741" y1="76328" x2="31217" y2="90416"/>
                        <a14:foregroundMark x1="31217" y1="90416" x2="31429" y2="90416"/>
                        <a14:foregroundMark x1="19471" y1="79099" x2="29418" y2="89376"/>
                        <a14:foregroundMark x1="54392" y1="67436" x2="62751" y2="80023"/>
                        <a14:foregroundMark x1="43280" y1="94919" x2="60000" y2="97113"/>
                        <a14:foregroundMark x1="60000" y1="97113" x2="64127" y2="96305"/>
                        <a14:foregroundMark x1="46243" y1="95497" x2="63175" y2="96074"/>
                        <a14:foregroundMark x1="63175" y1="96074" x2="71852" y2="93303"/>
                        <a14:foregroundMark x1="45291" y1="95727" x2="62011" y2="96998"/>
                        <a14:foregroundMark x1="62011" y1="96998" x2="70688" y2="93880"/>
                        <a14:foregroundMark x1="10688" y1="41570" x2="16825" y2="25058"/>
                        <a14:foregroundMark x1="16296" y1="25520" x2="27407" y2="12009"/>
                        <a14:foregroundMark x1="27407" y1="12009" x2="41481" y2="4273"/>
                        <a14:foregroundMark x1="40635" y1="4157" x2="57249" y2="2194"/>
                        <a14:foregroundMark x1="57249" y1="2194" x2="64550" y2="3695"/>
                        <a14:foregroundMark x1="3492" y1="41570" x2="952" y2="413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95" y="6180195"/>
            <a:ext cx="721015" cy="656795"/>
          </a:xfrm>
          <a:prstGeom prst="rect">
            <a:avLst/>
          </a:prstGeom>
        </p:spPr>
      </p:pic>
      <p:sp>
        <p:nvSpPr>
          <p:cNvPr id="20" name="วงรี 4">
            <a:extLst>
              <a:ext uri="{FF2B5EF4-FFF2-40B4-BE49-F238E27FC236}">
                <a16:creationId xmlns:a16="http://schemas.microsoft.com/office/drawing/2014/main" xmlns="" id="{7FC9A153-B920-4935-9FCF-85036F873CA2}"/>
              </a:ext>
            </a:extLst>
          </p:cNvPr>
          <p:cNvSpPr/>
          <p:nvPr userDrawn="1"/>
        </p:nvSpPr>
        <p:spPr>
          <a:xfrm>
            <a:off x="8428636" y="6131562"/>
            <a:ext cx="637792" cy="606237"/>
          </a:xfrm>
          <a:prstGeom prst="ellipse">
            <a:avLst/>
          </a:prstGeom>
          <a:solidFill>
            <a:srgbClr val="4BDAF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b="1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1" name="Slide Number Placeholder 5">
            <a:extLst>
              <a:ext uri="{FF2B5EF4-FFF2-40B4-BE49-F238E27FC236}">
                <a16:creationId xmlns:a16="http://schemas.microsoft.com/office/drawing/2014/main" xmlns="" id="{506A8E95-9B15-4954-8C5A-26F36105C8DF}"/>
              </a:ext>
            </a:extLst>
          </p:cNvPr>
          <p:cNvSpPr txBox="1">
            <a:spLocks/>
          </p:cNvSpPr>
          <p:nvPr userDrawn="1"/>
        </p:nvSpPr>
        <p:spPr>
          <a:xfrm>
            <a:off x="8496403" y="6211778"/>
            <a:ext cx="488811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ctr" defTabSz="457200" rtl="0" eaLnBrk="1" latinLnBrk="0" hangingPunct="1">
              <a:defRPr sz="21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IT๙" panose="020B0500040200020003" pitchFamily="34" charset="-34"/>
                <a:ea typeface="+mn-ea"/>
                <a:cs typeface="TH SarabunIT๙" panose="020B0500040200020003" pitchFamily="34" charset="-34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70E9302-E85F-420B-883A-48A296937BA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xmlns="" id="{6AD96850-279E-4245-9163-ABBAAECB2218}"/>
              </a:ext>
            </a:extLst>
          </p:cNvPr>
          <p:cNvSpPr txBox="1">
            <a:spLocks/>
          </p:cNvSpPr>
          <p:nvPr userDrawn="1"/>
        </p:nvSpPr>
        <p:spPr>
          <a:xfrm>
            <a:off x="763284" y="6338183"/>
            <a:ext cx="2719439" cy="481013"/>
          </a:xfrm>
          <a:prstGeom prst="rect">
            <a:avLst/>
          </a:prstGeom>
        </p:spPr>
        <p:txBody>
          <a:bodyPr anchor="t"/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5FCBEF"/>
              </a:buClr>
              <a:buSzPct val="80000"/>
              <a:buFont typeface="Wingdings 3" charset="2"/>
              <a:buNone/>
              <a:tabLst/>
              <a:defRPr/>
            </a:pP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สัตว์และประเภทของสัตว์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 </a:t>
            </a: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ป.๔</a:t>
            </a:r>
          </a:p>
        </p:txBody>
      </p:sp>
    </p:spTree>
    <p:extLst>
      <p:ext uri="{BB962C8B-B14F-4D97-AF65-F5344CB8AC3E}">
        <p14:creationId xmlns:p14="http://schemas.microsoft.com/office/powerpoint/2010/main" val="11734455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0" r:id="rId1"/>
    <p:sldLayoutId id="2147483771" r:id="rId2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microsoft.com/office/2007/relationships/hdphoto" Target="../media/hdphoto1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.png"/><Relationship Id="rId5" Type="http://schemas.microsoft.com/office/2007/relationships/hdphoto" Target="../media/hdphoto5.wdp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7.xml"/><Relationship Id="rId5" Type="http://schemas.microsoft.com/office/2007/relationships/hdphoto" Target="../media/hdphoto7.wdp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7.xml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9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9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7.xml"/><Relationship Id="rId6" Type="http://schemas.microsoft.com/office/2007/relationships/hdphoto" Target="../media/hdphoto1.wdp"/><Relationship Id="rId5" Type="http://schemas.openxmlformats.org/officeDocument/2006/relationships/image" Target="../media/image1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สี่เหลี่ยมผืนผ้า: มุมมน 4">
            <a:extLst>
              <a:ext uri="{FF2B5EF4-FFF2-40B4-BE49-F238E27FC236}">
                <a16:creationId xmlns:a16="http://schemas.microsoft.com/office/drawing/2014/main" xmlns="" id="{77C49F05-4F29-4DEA-AFCA-8C250132209D}"/>
              </a:ext>
            </a:extLst>
          </p:cNvPr>
          <p:cNvSpPr/>
          <p:nvPr/>
        </p:nvSpPr>
        <p:spPr>
          <a:xfrm>
            <a:off x="471502" y="1544497"/>
            <a:ext cx="2683403" cy="554303"/>
          </a:xfrm>
          <a:prstGeom prst="roundRect">
            <a:avLst/>
          </a:prstGeom>
          <a:solidFill>
            <a:schemeClr val="accent2"/>
          </a:solidFill>
          <a:ln>
            <a:solidFill>
              <a:schemeClr val="accent1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4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แผนผังหัวข้อหน่วยการเรียนรู้</a:t>
            </a:r>
            <a:endParaRPr lang="en-US" sz="2400" b="1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13" name="Ribbon: โค้งและเอียงลง 5">
            <a:extLst>
              <a:ext uri="{FF2B5EF4-FFF2-40B4-BE49-F238E27FC236}">
                <a16:creationId xmlns:a16="http://schemas.microsoft.com/office/drawing/2014/main" xmlns="" id="{B18579FC-5FF3-4EF6-84BB-112136E16D61}"/>
              </a:ext>
            </a:extLst>
          </p:cNvPr>
          <p:cNvSpPr/>
          <p:nvPr/>
        </p:nvSpPr>
        <p:spPr>
          <a:xfrm>
            <a:off x="462687" y="281097"/>
            <a:ext cx="8218625" cy="914405"/>
          </a:xfrm>
          <a:prstGeom prst="ellipseRibbon">
            <a:avLst>
              <a:gd name="adj1" fmla="val 26718"/>
              <a:gd name="adj2" fmla="val 72862"/>
              <a:gd name="adj3" fmla="val 14218"/>
            </a:avLst>
          </a:prstGeom>
          <a:solidFill>
            <a:schemeClr val="accent2"/>
          </a:solidFill>
          <a:ln w="38100">
            <a:solidFill>
              <a:srgbClr val="FFFF00"/>
            </a:solidFill>
          </a:ln>
          <a:effectLst>
            <a:outerShdw blurRad="38100" dist="50800" dir="1692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37160" rtlCol="0" anchor="ctr"/>
          <a:lstStyle/>
          <a:p>
            <a:pPr algn="ctr"/>
            <a:r>
              <a:rPr lang="th-TH" sz="36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หน่วยการเรียนรู้ที่ ๓ สัตว์และประเภทของสัตว์</a:t>
            </a:r>
            <a:endParaRPr lang="en-US" sz="3600" b="1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F7B672B3-76F2-484F-856B-B342497101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72711" y="6211778"/>
            <a:ext cx="512504" cy="365125"/>
          </a:xfrm>
        </p:spPr>
        <p:txBody>
          <a:bodyPr/>
          <a:lstStyle/>
          <a:p>
            <a:fld id="{D70E9302-E85F-420B-883A-48A296937BA5}" type="slidenum">
              <a:rPr lang="en-US" smtClean="0"/>
              <a:pPr/>
              <a:t>1</a:t>
            </a:fld>
            <a:endParaRPr lang="en-US" dirty="0"/>
          </a:p>
        </p:txBody>
      </p:sp>
      <p:pic>
        <p:nvPicPr>
          <p:cNvPr id="3" name="รูปภาพ 2">
            <a:extLst>
              <a:ext uri="{FF2B5EF4-FFF2-40B4-BE49-F238E27FC236}">
                <a16:creationId xmlns:a16="http://schemas.microsoft.com/office/drawing/2014/main" xmlns="" id="{FC16207C-D9E1-4183-8049-4746952B28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852" b="96204" l="9875" r="89969">
                        <a14:foregroundMark x1="20533" y1="11019" x2="28213" y2="5648"/>
                        <a14:foregroundMark x1="28213" y1="5648" x2="40125" y2="3148"/>
                        <a14:foregroundMark x1="40125" y1="3148" x2="52194" y2="2963"/>
                        <a14:foregroundMark x1="52194" y1="2963" x2="64420" y2="4444"/>
                        <a14:foregroundMark x1="64420" y1="4444" x2="74295" y2="9074"/>
                        <a14:foregroundMark x1="74295" y1="9074" x2="74765" y2="11019"/>
                        <a14:foregroundMark x1="32602" y1="4722" x2="43730" y2="2037"/>
                        <a14:foregroundMark x1="43730" y1="2037" x2="51097" y2="2037"/>
                        <a14:foregroundMark x1="15047" y1="51852" x2="13950" y2="59074"/>
                        <a14:foregroundMark x1="13950" y1="59074" x2="17085" y2="66481"/>
                        <a14:foregroundMark x1="17085" y1="66481" x2="55329" y2="67963"/>
                        <a14:foregroundMark x1="55329" y1="67963" x2="67712" y2="67593"/>
                        <a14:foregroundMark x1="67712" y1="67593" x2="77429" y2="63611"/>
                        <a14:foregroundMark x1="77429" y1="63611" x2="76019" y2="50741"/>
                        <a14:foregroundMark x1="63636" y1="53981" x2="38558" y2="60000"/>
                        <a14:foregroundMark x1="38558" y1="60000" x2="55799" y2="60278"/>
                        <a14:foregroundMark x1="55799" y1="60278" x2="47335" y2="65463"/>
                        <a14:foregroundMark x1="47335" y1="65463" x2="32915" y2="65463"/>
                        <a14:foregroundMark x1="32915" y1="65463" x2="30408" y2="65000"/>
                        <a14:foregroundMark x1="16771" y1="69074" x2="16771" y2="70556"/>
                        <a14:foregroundMark x1="16771" y1="71481" x2="17056" y2="73611"/>
                        <a14:foregroundMark x1="28173" y1="80091" x2="32288" y2="80556"/>
                        <a14:foregroundMark x1="43873" y1="81928" x2="51097" y2="77870"/>
                        <a14:foregroundMark x1="41536" y1="83241" x2="43681" y2="82036"/>
                        <a14:foregroundMark x1="51097" y1="77870" x2="65517" y2="77407"/>
                        <a14:foregroundMark x1="65517" y1="77407" x2="78840" y2="77593"/>
                        <a14:foregroundMark x1="78840" y1="77593" x2="69906" y2="83056"/>
                        <a14:foregroundMark x1="41848" y1="83780" x2="41223" y2="83796"/>
                        <a14:foregroundMark x1="67819" y1="83110" x2="51138" y2="83540"/>
                        <a14:foregroundMark x1="45141" y1="96019" x2="56583" y2="90741"/>
                        <a14:foregroundMark x1="56583" y1="90741" x2="71003" y2="90926"/>
                        <a14:foregroundMark x1="71003" y1="90926" x2="60345" y2="95648"/>
                        <a14:foregroundMark x1="60345" y1="95648" x2="44357" y2="95648"/>
                        <a14:foregroundMark x1="50940" y1="77593" x2="38871" y2="77407"/>
                        <a14:foregroundMark x1="38871" y1="77407" x2="43980" y2="82040"/>
                        <a14:foregroundMark x1="77743" y1="77037" x2="88558" y2="80185"/>
                        <a14:foregroundMark x1="88558" y1="80185" x2="75705" y2="83333"/>
                        <a14:foregroundMark x1="75705" y1="83333" x2="69655" y2="83598"/>
                        <a14:foregroundMark x1="40909" y1="76759" x2="43010" y2="82717"/>
                        <a14:foregroundMark x1="33185" y1="81204" x2="32877" y2="81371"/>
                        <a14:foregroundMark x1="41223" y1="76852" x2="33185" y2="81204"/>
                        <a14:foregroundMark x1="45455" y1="95741" x2="35266" y2="92222"/>
                        <a14:foregroundMark x1="35266" y1="92222" x2="49687" y2="90463"/>
                        <a14:foregroundMark x1="69592" y1="90185" x2="81034" y2="94907"/>
                        <a14:foregroundMark x1="81034" y1="94907" x2="57053" y2="96204"/>
                        <a14:foregroundMark x1="71473" y1="90741" x2="82132" y2="94074"/>
                        <a14:foregroundMark x1="82132" y1="94074" x2="81818" y2="94630"/>
                        <a14:foregroundMark x1="16458" y1="74167" x2="16928" y2="75278"/>
                        <a14:foregroundMark x1="16458" y1="76111" x2="16458" y2="76852"/>
                        <a14:foregroundMark x1="16614" y1="77685" x2="16928" y2="78333"/>
                        <a14:foregroundMark x1="16614" y1="80278" x2="16928" y2="81204"/>
                        <a14:foregroundMark x1="16771" y1="82407" x2="16928" y2="83611"/>
                        <a14:foregroundMark x1="16771" y1="84815" x2="16928" y2="86204"/>
                        <a14:foregroundMark x1="16614" y1="87407" x2="16928" y2="89444"/>
                        <a14:foregroundMark x1="18182" y1="92778" x2="20846" y2="93333"/>
                        <a14:foregroundMark x1="21787" y1="93519" x2="24608" y2="93611"/>
                        <a14:backgroundMark x1="41536" y1="85278" x2="36520" y2="84630"/>
                        <a14:backgroundMark x1="46865" y1="84722" x2="50000" y2="84630"/>
                        <a14:backgroundMark x1="32288" y1="81389" x2="32445" y2="83148"/>
                        <a14:backgroundMark x1="32288" y1="81204" x2="32288" y2="81204"/>
                        <a14:backgroundMark x1="32602" y1="81389" x2="32602" y2="82037"/>
                        <a14:backgroundMark x1="34169" y1="83241" x2="34953" y2="83611"/>
                        <a14:backgroundMark x1="66458" y1="84259" x2="68652" y2="84444"/>
                        <a14:backgroundMark x1="41223" y1="84352" x2="48119" y2="84444"/>
                        <a14:backgroundMark x1="18809" y1="78704" x2="26959" y2="79630"/>
                        <a14:backgroundMark x1="18495" y1="78426" x2="18809" y2="78981"/>
                        <a14:backgroundMark x1="17398" y1="73796" x2="17426" y2="74026"/>
                        <a14:backgroundMark x1="15575" y1="76852" x2="15831" y2="77407"/>
                        <a14:backgroundMark x1="17241" y1="73611" x2="17241" y2="74053"/>
                        <a14:backgroundMark x1="15735" y1="78529" x2="15831" y2="79630"/>
                        <a14:backgroundMark x1="15517" y1="76019" x2="15675" y2="77839"/>
                        <a14:backgroundMark x1="25705" y1="79907" x2="28370" y2="7990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59021" y="2117742"/>
            <a:ext cx="2634208" cy="4459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135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3" grpId="1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67CE8ECE-550A-4BCA-AD20-E9AC0F7D6E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72711" y="6211778"/>
            <a:ext cx="512504" cy="365125"/>
          </a:xfrm>
        </p:spPr>
        <p:txBody>
          <a:bodyPr/>
          <a:lstStyle/>
          <a:p>
            <a:fld id="{D70E9302-E85F-420B-883A-48A296937BA5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6" name="สี่เหลี่ยมผืนผ้า: มุมมน 5">
            <a:extLst>
              <a:ext uri="{FF2B5EF4-FFF2-40B4-BE49-F238E27FC236}">
                <a16:creationId xmlns:a16="http://schemas.microsoft.com/office/drawing/2014/main" xmlns="" id="{F15C3343-A26E-4600-B810-84D131188A10}"/>
              </a:ext>
            </a:extLst>
          </p:cNvPr>
          <p:cNvSpPr/>
          <p:nvPr/>
        </p:nvSpPr>
        <p:spPr>
          <a:xfrm>
            <a:off x="536592" y="365197"/>
            <a:ext cx="8070815" cy="1471420"/>
          </a:xfrm>
          <a:prstGeom prst="roundRect">
            <a:avLst/>
          </a:prstGeom>
          <a:solidFill>
            <a:srgbClr val="BFEAF9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0" rtlCol="0" anchor="t"/>
          <a:lstStyle/>
          <a:p>
            <a:r>
              <a:rPr lang="th-TH" sz="2800" b="1" dirty="0">
                <a:solidFill>
                  <a:srgbClr val="ED3387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๑.๗ สัตว์ที่มีลำตัวเป็นหนาม </a:t>
            </a:r>
            <a:r>
              <a:rPr lang="th-TH" sz="28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สิ่งมีชีวิตในกลุ่มนี้พบในทะเลเท่านั้น มีลักษณะสำคัญคือ ผิวลำตัวขรุขระ มีรูปร่างกลมแบน สีสันสวยงาม บางชนิดมีหนามยื่นออกมา เช่น ดาวทะเล พลับพลึงทะเล อีแปะทะเล เม่นทะเล</a:t>
            </a:r>
            <a:endParaRPr lang="en-US" sz="2800" b="1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3" name="รูปภาพ 2">
            <a:extLst>
              <a:ext uri="{FF2B5EF4-FFF2-40B4-BE49-F238E27FC236}">
                <a16:creationId xmlns:a16="http://schemas.microsoft.com/office/drawing/2014/main" xmlns="" id="{886170FA-36C8-4A42-96E5-26B9327FBD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017" y="2077885"/>
            <a:ext cx="4108414" cy="3721130"/>
          </a:xfrm>
          <a:prstGeom prst="rect">
            <a:avLst/>
          </a:prstGeom>
        </p:spPr>
      </p:pic>
      <p:pic>
        <p:nvPicPr>
          <p:cNvPr id="7" name="รูปภาพ 6">
            <a:extLst>
              <a:ext uri="{FF2B5EF4-FFF2-40B4-BE49-F238E27FC236}">
                <a16:creationId xmlns:a16="http://schemas.microsoft.com/office/drawing/2014/main" xmlns="" id="{41795134-C3D9-4D54-A6FC-4A91F7025C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2077885"/>
            <a:ext cx="4382748" cy="3645173"/>
          </a:xfrm>
          <a:prstGeom prst="rect">
            <a:avLst/>
          </a:prstGeom>
        </p:spPr>
      </p:pic>
      <p:sp>
        <p:nvSpPr>
          <p:cNvPr id="8" name="TextBox 2">
            <a:extLst>
              <a:ext uri="{FF2B5EF4-FFF2-40B4-BE49-F238E27FC236}">
                <a16:creationId xmlns:a16="http://schemas.microsoft.com/office/drawing/2014/main" xmlns="" id="{488622DB-96B9-4A91-A692-F328EBBBCA0B}"/>
              </a:ext>
            </a:extLst>
          </p:cNvPr>
          <p:cNvSpPr txBox="1"/>
          <p:nvPr/>
        </p:nvSpPr>
        <p:spPr>
          <a:xfrm>
            <a:off x="1853952" y="5545099"/>
            <a:ext cx="1227647" cy="507831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57150">
            <a:solidFill>
              <a:srgbClr val="FFFF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182880" tIns="91440" rIns="182880" bIns="0" rtlCol="0">
            <a:spAutoFit/>
          </a:bodyPr>
          <a:lstStyle/>
          <a:p>
            <a:r>
              <a:rPr lang="th-TH" sz="27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ดาวทะเล</a:t>
            </a:r>
            <a:endParaRPr lang="th-TH" sz="28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9" name="TextBox 2">
            <a:extLst>
              <a:ext uri="{FF2B5EF4-FFF2-40B4-BE49-F238E27FC236}">
                <a16:creationId xmlns:a16="http://schemas.microsoft.com/office/drawing/2014/main" xmlns="" id="{513CF0BF-325D-459E-97BC-CCE3D39E4123}"/>
              </a:ext>
            </a:extLst>
          </p:cNvPr>
          <p:cNvSpPr txBox="1"/>
          <p:nvPr/>
        </p:nvSpPr>
        <p:spPr>
          <a:xfrm>
            <a:off x="6149550" y="5545099"/>
            <a:ext cx="1227647" cy="507831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57150">
            <a:solidFill>
              <a:srgbClr val="FFFF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182880" tIns="91440" rIns="182880" bIns="0" rtlCol="0">
            <a:spAutoFit/>
          </a:bodyPr>
          <a:lstStyle/>
          <a:p>
            <a:r>
              <a:rPr lang="th-TH" sz="27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เม่นทะเล</a:t>
            </a:r>
            <a:endParaRPr lang="th-TH" sz="28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817042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สี่เหลี่ยมผืนผ้า: มุมมน 14">
            <a:extLst>
              <a:ext uri="{FF2B5EF4-FFF2-40B4-BE49-F238E27FC236}">
                <a16:creationId xmlns:a16="http://schemas.microsoft.com/office/drawing/2014/main" xmlns="" id="{0434C1CE-74FC-4859-8FE1-A81825CBBDCF}"/>
              </a:ext>
            </a:extLst>
          </p:cNvPr>
          <p:cNvSpPr/>
          <p:nvPr/>
        </p:nvSpPr>
        <p:spPr>
          <a:xfrm>
            <a:off x="432430" y="1915454"/>
            <a:ext cx="8552785" cy="5903745"/>
          </a:xfrm>
          <a:prstGeom prst="roundRect">
            <a:avLst/>
          </a:prstGeom>
          <a:solidFill>
            <a:srgbClr val="BFEAF9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0" rtlCol="0" anchor="t"/>
          <a:lstStyle/>
          <a:p>
            <a:r>
              <a:rPr lang="th-TH" sz="28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	</a:t>
            </a:r>
            <a:r>
              <a:rPr lang="th-TH" sz="2800" b="1" dirty="0">
                <a:solidFill>
                  <a:srgbClr val="ED3387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๒.๑ ปลา </a:t>
            </a:r>
            <a:r>
              <a:rPr lang="th-TH" sz="28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เป็นสัตว์ที่หายใจด้วยเหงือก มีครีบใช้เคลื่อนไหวและทรงตัว </a:t>
            </a:r>
          </a:p>
          <a:p>
            <a:r>
              <a:rPr lang="th-TH" sz="28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มีเส้นข้างตัวเป็นส่วนรับความรู้สึกสั่นสะเทือน เป็นสัตว์เลือดเย็น แบ่งเป็น ๒ ชนิด คือ</a:t>
            </a:r>
          </a:p>
          <a:p>
            <a:r>
              <a:rPr lang="th-TH" sz="28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	</a:t>
            </a:r>
            <a:r>
              <a:rPr lang="en-US" sz="28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	</a:t>
            </a:r>
            <a:r>
              <a:rPr lang="th-TH" sz="28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๑) ปลากระดูกอ่อน คือ ปลาที่มีเกล็ดขนาดเล็กมาก ลักษณะคล้ายฟัน ตรงปลายของเกล็ดเป็นหนามยื่นไปทางท้ายของลำตัว มีกระดูกเป็นกระดูกอ่อนตลอดชีวิต เช่น ฉลาม กระเบน</a:t>
            </a:r>
          </a:p>
          <a:p>
            <a:r>
              <a:rPr lang="th-TH" sz="28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/>
            </a:r>
            <a:br>
              <a:rPr lang="th-TH" sz="28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endParaRPr lang="en-US" sz="2800" b="1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17" name="วงรี 4">
            <a:extLst>
              <a:ext uri="{FF2B5EF4-FFF2-40B4-BE49-F238E27FC236}">
                <a16:creationId xmlns:a16="http://schemas.microsoft.com/office/drawing/2014/main" xmlns="" id="{A528C5FA-47AC-431D-96AD-30E4222E6130}"/>
              </a:ext>
            </a:extLst>
          </p:cNvPr>
          <p:cNvSpPr/>
          <p:nvPr/>
        </p:nvSpPr>
        <p:spPr>
          <a:xfrm>
            <a:off x="8426898" y="6133329"/>
            <a:ext cx="637792" cy="606237"/>
          </a:xfrm>
          <a:prstGeom prst="ellipse">
            <a:avLst/>
          </a:prstGeom>
          <a:solidFill>
            <a:srgbClr val="4BDAF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b="1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14" name="สี่เหลี่ยมผืนผ้า: มุมมน 13">
            <a:extLst>
              <a:ext uri="{FF2B5EF4-FFF2-40B4-BE49-F238E27FC236}">
                <a16:creationId xmlns:a16="http://schemas.microsoft.com/office/drawing/2014/main" xmlns="" id="{03CFB741-D362-4072-B2E1-F6150BE6C535}"/>
              </a:ext>
            </a:extLst>
          </p:cNvPr>
          <p:cNvSpPr/>
          <p:nvPr/>
        </p:nvSpPr>
        <p:spPr>
          <a:xfrm>
            <a:off x="1211727" y="677623"/>
            <a:ext cx="6563966" cy="1120918"/>
          </a:xfrm>
          <a:prstGeom prst="roundRect">
            <a:avLst>
              <a:gd name="adj" fmla="val 2506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31520" bIns="91440" rtlCol="0" anchor="b"/>
          <a:lstStyle/>
          <a:p>
            <a:r>
              <a:rPr lang="th-TH" sz="28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คือ สัตว์ที่มีโครงกระดูกในตัวและมีกระดูกสันหลัง ทำให้ร่างกายคงรูปอยู่ได้ จัดเป็นสัตว์ชั้นสูง แบ่งเป็น ๕ ประเภท</a:t>
            </a:r>
            <a:endParaRPr lang="en-US" sz="2800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67CE8ECE-550A-4BCA-AD20-E9AC0F7D6E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72711" y="6211778"/>
            <a:ext cx="512504" cy="365125"/>
          </a:xfrm>
        </p:spPr>
        <p:txBody>
          <a:bodyPr/>
          <a:lstStyle/>
          <a:p>
            <a:fld id="{D70E9302-E85F-420B-883A-48A296937BA5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12" name="Oval 21">
            <a:extLst>
              <a:ext uri="{FF2B5EF4-FFF2-40B4-BE49-F238E27FC236}">
                <a16:creationId xmlns:a16="http://schemas.microsoft.com/office/drawing/2014/main" xmlns="" id="{BA740A16-66E7-49D1-BECA-3E7D296B68C6}"/>
              </a:ext>
            </a:extLst>
          </p:cNvPr>
          <p:cNvSpPr/>
          <p:nvPr/>
        </p:nvSpPr>
        <p:spPr>
          <a:xfrm>
            <a:off x="568298" y="50068"/>
            <a:ext cx="736979" cy="709684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 New" panose="020B0500040200020003" pitchFamily="34" charset="-34"/>
                <a:cs typeface="TH Sarabun New" panose="020B0500040200020003" pitchFamily="34" charset="-34"/>
              </a:rPr>
              <a:t>๒.</a:t>
            </a:r>
          </a:p>
        </p:txBody>
      </p:sp>
      <p:sp>
        <p:nvSpPr>
          <p:cNvPr id="13" name="Rectangle: Rounded Corners 20">
            <a:extLst>
              <a:ext uri="{FF2B5EF4-FFF2-40B4-BE49-F238E27FC236}">
                <a16:creationId xmlns:a16="http://schemas.microsoft.com/office/drawing/2014/main" xmlns="" id="{07B60322-03C2-4CDD-8CD9-AFE2E456911F}"/>
              </a:ext>
            </a:extLst>
          </p:cNvPr>
          <p:cNvSpPr/>
          <p:nvPr/>
        </p:nvSpPr>
        <p:spPr>
          <a:xfrm>
            <a:off x="1211725" y="64940"/>
            <a:ext cx="2351475" cy="709684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 New" panose="020B0500040200020003" pitchFamily="34" charset="-34"/>
                <a:cs typeface="TH Sarabun New" panose="020B0500040200020003" pitchFamily="34" charset="-34"/>
              </a:rPr>
              <a:t>สัตว์มีกระดูกสันหลัง</a:t>
            </a:r>
          </a:p>
        </p:txBody>
      </p:sp>
      <p:pic>
        <p:nvPicPr>
          <p:cNvPr id="3" name="รูปภาพ 2">
            <a:extLst>
              <a:ext uri="{FF2B5EF4-FFF2-40B4-BE49-F238E27FC236}">
                <a16:creationId xmlns:a16="http://schemas.microsoft.com/office/drawing/2014/main" xmlns="" id="{48726966-4807-4768-9956-92C2AC816C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10" b="89865" l="6538" r="94270">
                        <a14:foregroundMark x1="10492" y1="35135" x2="6618" y2="24550"/>
                        <a14:foregroundMark x1="6618" y1="24550" x2="9927" y2="38514"/>
                        <a14:foregroundMark x1="18079" y1="88739" x2="19370" y2="88964"/>
                        <a14:foregroundMark x1="60856" y1="11937" x2="65617" y2="13514"/>
                        <a14:foregroundMark x1="60694" y1="12387" x2="63115" y2="9910"/>
                        <a14:foregroundMark x1="89023" y1="52027" x2="94270" y2="54054"/>
                        <a14:foregroundMark x1="94270" y1="54054" x2="88297" y2="6486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6411" y="3837109"/>
            <a:ext cx="5667310" cy="2030901"/>
          </a:xfrm>
          <a:prstGeom prst="rect">
            <a:avLst/>
          </a:prstGeom>
        </p:spPr>
      </p:pic>
      <p:pic>
        <p:nvPicPr>
          <p:cNvPr id="4" name="รูปภาพ 3">
            <a:extLst>
              <a:ext uri="{FF2B5EF4-FFF2-40B4-BE49-F238E27FC236}">
                <a16:creationId xmlns:a16="http://schemas.microsoft.com/office/drawing/2014/main" xmlns="" id="{CD7C2DAC-F6F3-46D4-AF6C-831D832B1C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565" b="89565" l="6269" r="90559">
                        <a14:foregroundMark x1="10272" y1="74203" x2="6269" y2="60000"/>
                        <a14:foregroundMark x1="6269" y1="60000" x2="10045" y2="50435"/>
                        <a14:foregroundMark x1="57251" y1="32174" x2="62538" y2="31014"/>
                        <a14:foregroundMark x1="62538" y1="31014" x2="70695" y2="36522"/>
                        <a14:foregroundMark x1="89048" y1="47536" x2="90559" y2="47536"/>
                        <a14:foregroundMark x1="60272" y1="33043" x2="66843" y2="3594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314109">
            <a:off x="3971543" y="5425942"/>
            <a:ext cx="5247345" cy="1367322"/>
          </a:xfrm>
          <a:prstGeom prst="rect">
            <a:avLst/>
          </a:prstGeom>
        </p:spPr>
      </p:pic>
      <p:sp>
        <p:nvSpPr>
          <p:cNvPr id="16" name="TextBox 2">
            <a:extLst>
              <a:ext uri="{FF2B5EF4-FFF2-40B4-BE49-F238E27FC236}">
                <a16:creationId xmlns:a16="http://schemas.microsoft.com/office/drawing/2014/main" xmlns="" id="{4EDD46D4-FCF9-4C88-A2A1-8F0CAFCDE699}"/>
              </a:ext>
            </a:extLst>
          </p:cNvPr>
          <p:cNvSpPr txBox="1"/>
          <p:nvPr/>
        </p:nvSpPr>
        <p:spPr>
          <a:xfrm>
            <a:off x="3037362" y="5663541"/>
            <a:ext cx="886459" cy="507831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57150">
            <a:solidFill>
              <a:srgbClr val="FFFF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182880" tIns="91440" rIns="182880" bIns="0" rtlCol="0">
            <a:spAutoFit/>
          </a:bodyPr>
          <a:lstStyle/>
          <a:p>
            <a:r>
              <a:rPr lang="th-TH" sz="27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ฉลาม</a:t>
            </a:r>
            <a:endParaRPr lang="th-TH" sz="28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18" name="TextBox 2">
            <a:extLst>
              <a:ext uri="{FF2B5EF4-FFF2-40B4-BE49-F238E27FC236}">
                <a16:creationId xmlns:a16="http://schemas.microsoft.com/office/drawing/2014/main" xmlns="" id="{AE5C32C1-02E2-4194-B84F-D73BAF7C4874}"/>
              </a:ext>
            </a:extLst>
          </p:cNvPr>
          <p:cNvSpPr txBox="1"/>
          <p:nvPr/>
        </p:nvSpPr>
        <p:spPr>
          <a:xfrm>
            <a:off x="6858308" y="6131727"/>
            <a:ext cx="1121242" cy="52322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57150">
            <a:solidFill>
              <a:srgbClr val="FFFF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182880" tIns="91440" rIns="182880" bIns="0" rtlCol="0">
            <a:spAutoFit/>
          </a:bodyPr>
          <a:lstStyle/>
          <a:p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กระเบน</a:t>
            </a:r>
          </a:p>
        </p:txBody>
      </p:sp>
      <p:sp>
        <p:nvSpPr>
          <p:cNvPr id="5" name="สี่เหลี่ยมผืนผ้า 4">
            <a:extLst>
              <a:ext uri="{FF2B5EF4-FFF2-40B4-BE49-F238E27FC236}">
                <a16:creationId xmlns:a16="http://schemas.microsoft.com/office/drawing/2014/main" xmlns="" id="{252AE323-BC04-4064-8C12-4E0060FCE4EC}"/>
              </a:ext>
            </a:extLst>
          </p:cNvPr>
          <p:cNvSpPr/>
          <p:nvPr/>
        </p:nvSpPr>
        <p:spPr>
          <a:xfrm>
            <a:off x="0" y="6858000"/>
            <a:ext cx="9144000" cy="1128000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" name="กลุ่ม 11">
            <a:extLst>
              <a:ext uri="{FF2B5EF4-FFF2-40B4-BE49-F238E27FC236}">
                <a16:creationId xmlns:a16="http://schemas.microsoft.com/office/drawing/2014/main" xmlns="" id="{932C6706-230D-4B7F-B0C0-94389405FDE1}"/>
              </a:ext>
            </a:extLst>
          </p:cNvPr>
          <p:cNvGrpSpPr/>
          <p:nvPr/>
        </p:nvGrpSpPr>
        <p:grpSpPr>
          <a:xfrm>
            <a:off x="0" y="6131562"/>
            <a:ext cx="3468599" cy="652605"/>
            <a:chOff x="281237" y="58440"/>
            <a:chExt cx="7697252" cy="1551688"/>
          </a:xfrm>
        </p:grpSpPr>
        <p:sp>
          <p:nvSpPr>
            <p:cNvPr id="20" name="สี่เหลี่ยมผืนผ้า 12">
              <a:extLst>
                <a:ext uri="{FF2B5EF4-FFF2-40B4-BE49-F238E27FC236}">
                  <a16:creationId xmlns:a16="http://schemas.microsoft.com/office/drawing/2014/main" xmlns="" id="{E07F2CC6-A544-4EB6-993C-0EC156756E03}"/>
                </a:ext>
              </a:extLst>
            </p:cNvPr>
            <p:cNvSpPr/>
            <p:nvPr/>
          </p:nvSpPr>
          <p:spPr>
            <a:xfrm>
              <a:off x="1552717" y="424183"/>
              <a:ext cx="5303801" cy="933572"/>
            </a:xfrm>
            <a:prstGeom prst="rect">
              <a:avLst/>
            </a:prstGeom>
            <a:solidFill>
              <a:srgbClr val="4BDAF7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rtlCol="0" anchor="ctr"/>
            <a:lstStyle/>
            <a:p>
              <a:pPr algn="ctr"/>
              <a:r>
                <a:rPr lang="th-TH" sz="2200" b="1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วิทยาศาสตร์และเทคโนโลยี</a:t>
              </a:r>
              <a:endParaRPr lang="en-US" sz="22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pic>
          <p:nvPicPr>
            <p:cNvPr id="21" name="รูปภาพ 13">
              <a:extLst>
                <a:ext uri="{FF2B5EF4-FFF2-40B4-BE49-F238E27FC236}">
                  <a16:creationId xmlns:a16="http://schemas.microsoft.com/office/drawing/2014/main" xmlns="" id="{410681BF-700E-4019-8D8F-49F9CEB80F1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194" b="96998" l="952" r="97884">
                          <a14:foregroundMark x1="47725" y1="25982" x2="63280" y2="43649"/>
                          <a14:foregroundMark x1="63280" y1="43649" x2="67302" y2="73903"/>
                          <a14:foregroundMark x1="49735" y1="24134" x2="70899" y2="31293"/>
                          <a14:foregroundMark x1="70899" y1="31293" x2="77037" y2="36259"/>
                          <a14:foregroundMark x1="53968" y1="18476" x2="77989" y2="33372"/>
                          <a14:foregroundMark x1="67090" y1="17783" x2="80635" y2="38453"/>
                          <a14:foregroundMark x1="80635" y1="38453" x2="82116" y2="44226"/>
                          <a14:foregroundMark x1="87619" y1="27945" x2="76402" y2="12702"/>
                          <a14:foregroundMark x1="76402" y1="12702" x2="60317" y2="4042"/>
                          <a14:foregroundMark x1="60317" y1="4042" x2="42857" y2="5889"/>
                          <a14:foregroundMark x1="42857" y1="5889" x2="28042" y2="15589"/>
                          <a14:foregroundMark x1="28042" y1="15589" x2="17037" y2="30139"/>
                          <a14:foregroundMark x1="17037" y1="30139" x2="13651" y2="51848"/>
                          <a14:foregroundMark x1="13651" y1="51848" x2="16931" y2="69861"/>
                          <a14:foregroundMark x1="16931" y1="69861" x2="27407" y2="86028"/>
                          <a14:foregroundMark x1="27407" y1="86028" x2="43704" y2="94111"/>
                          <a14:foregroundMark x1="43704" y1="94111" x2="60423" y2="93995"/>
                          <a14:foregroundMark x1="60423" y1="93995" x2="77672" y2="88337"/>
                          <a14:foregroundMark x1="77672" y1="88337" x2="88677" y2="74711"/>
                          <a14:foregroundMark x1="88677" y1="74711" x2="95450" y2="57852"/>
                          <a14:foregroundMark x1="95450" y1="57852" x2="94286" y2="38222"/>
                          <a14:foregroundMark x1="94286" y1="38222" x2="87937" y2="25520"/>
                          <a14:foregroundMark x1="93439" y1="39145" x2="95238" y2="58776"/>
                          <a14:foregroundMark x1="95344" y1="43418" x2="98095" y2="52194"/>
                          <a14:foregroundMark x1="77884" y1="16513" x2="61058" y2="5658"/>
                          <a14:foregroundMark x1="61058" y1="5658" x2="44444" y2="4850"/>
                          <a14:foregroundMark x1="44444" y1="4850" x2="34815" y2="9007"/>
                          <a14:foregroundMark x1="75556" y1="83949" x2="60741" y2="94111"/>
                          <a14:foregroundMark x1="60741" y1="94111" x2="43810" y2="92956"/>
                          <a14:foregroundMark x1="43810" y1="92956" x2="41799" y2="91686"/>
                          <a14:foregroundMark x1="43492" y1="92841" x2="60212" y2="95381"/>
                          <a14:foregroundMark x1="60212" y1="95381" x2="60847" y2="95266"/>
                          <a14:foregroundMark x1="27407" y1="77367" x2="40106" y2="89261"/>
                          <a14:foregroundMark x1="24127" y1="73557" x2="36931" y2="87760"/>
                          <a14:foregroundMark x1="36931" y1="87760" x2="40952" y2="89145"/>
                          <a14:foregroundMark x1="31111" y1="48152" x2="38624" y2="65012"/>
                          <a14:foregroundMark x1="38624" y1="65012" x2="63175" y2="87875"/>
                          <a14:foregroundMark x1="18519" y1="51155" x2="23492" y2="30370"/>
                          <a14:foregroundMark x1="23492" y1="30370" x2="37460" y2="15820"/>
                          <a14:foregroundMark x1="37460" y1="15820" x2="56720" y2="10624"/>
                          <a14:foregroundMark x1="56720" y1="10624" x2="62116" y2="11085"/>
                          <a14:foregroundMark x1="38307" y1="10508" x2="56190" y2="8199"/>
                          <a14:foregroundMark x1="56190" y1="8199" x2="56190" y2="8199"/>
                          <a14:foregroundMark x1="13439" y1="42379" x2="5608" y2="41686"/>
                          <a14:foregroundMark x1="29947" y1="33718" x2="30582" y2="59469"/>
                          <a14:foregroundMark x1="12275" y1="48961" x2="10476" y2="53811"/>
                          <a14:foregroundMark x1="12698" y1="52540" x2="12487" y2="65012"/>
                          <a14:foregroundMark x1="12593" y1="64434" x2="19788" y2="79561"/>
                          <a14:foregroundMark x1="19153" y1="77367" x2="29206" y2="89145"/>
                          <a14:foregroundMark x1="20741" y1="76328" x2="31217" y2="90416"/>
                          <a14:foregroundMark x1="31217" y1="90416" x2="31429" y2="90416"/>
                          <a14:foregroundMark x1="19471" y1="79099" x2="29418" y2="89376"/>
                          <a14:foregroundMark x1="54392" y1="67436" x2="62751" y2="80023"/>
                          <a14:foregroundMark x1="43280" y1="94919" x2="60000" y2="97113"/>
                          <a14:foregroundMark x1="60000" y1="97113" x2="64127" y2="96305"/>
                          <a14:foregroundMark x1="46243" y1="95497" x2="63175" y2="96074"/>
                          <a14:foregroundMark x1="63175" y1="96074" x2="71852" y2="93303"/>
                          <a14:foregroundMark x1="45291" y1="95727" x2="62011" y2="96998"/>
                          <a14:foregroundMark x1="62011" y1="96998" x2="70688" y2="93880"/>
                          <a14:foregroundMark x1="10688" y1="41570" x2="16825" y2="25058"/>
                          <a14:foregroundMark x1="16296" y1="25520" x2="27407" y2="12009"/>
                          <a14:foregroundMark x1="27407" y1="12009" x2="41481" y2="4273"/>
                          <a14:foregroundMark x1="40635" y1="4157" x2="57249" y2="2194"/>
                          <a14:foregroundMark x1="57249" y1="2194" x2="64550" y2="3695"/>
                          <a14:foregroundMark x1="3492" y1="41570" x2="952" y2="4133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1237" y="58440"/>
              <a:ext cx="1574266" cy="1536512"/>
            </a:xfrm>
            <a:prstGeom prst="rect">
              <a:avLst/>
            </a:prstGeom>
          </p:spPr>
        </p:pic>
        <p:sp>
          <p:nvSpPr>
            <p:cNvPr id="22" name="วงรี 14">
              <a:extLst>
                <a:ext uri="{FF2B5EF4-FFF2-40B4-BE49-F238E27FC236}">
                  <a16:creationId xmlns:a16="http://schemas.microsoft.com/office/drawing/2014/main" xmlns="" id="{D9C07A93-D259-4708-B031-1D3AACA9C2C0}"/>
                </a:ext>
              </a:extLst>
            </p:cNvPr>
            <p:cNvSpPr/>
            <p:nvPr/>
          </p:nvSpPr>
          <p:spPr>
            <a:xfrm>
              <a:off x="6620212" y="168688"/>
              <a:ext cx="1358277" cy="1441440"/>
            </a:xfrm>
            <a:prstGeom prst="ellipse">
              <a:avLst/>
            </a:prstGeom>
            <a:solidFill>
              <a:srgbClr val="4BDAF7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109728" rIns="0" bIns="411480" rtlCol="0" anchor="t"/>
            <a:lstStyle/>
            <a:p>
              <a:pPr algn="ctr"/>
              <a:r>
                <a:rPr lang="th-TH" sz="2400" b="1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ป</a:t>
              </a:r>
              <a:r>
                <a:rPr lang="en-US" sz="2400" b="1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.</a:t>
              </a:r>
              <a:r>
                <a:rPr lang="th-TH" sz="2400" b="1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๔</a:t>
              </a:r>
              <a:endParaRPr lang="en-US" sz="24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91143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4" grpId="0" animBg="1"/>
      <p:bldP spid="12" grpId="0" animBg="1"/>
      <p:bldP spid="13" grpId="0" animBg="1"/>
      <p:bldP spid="16" grpId="0" animBg="1"/>
      <p:bldP spid="1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67CE8ECE-550A-4BCA-AD20-E9AC0F7D6E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72711" y="6211778"/>
            <a:ext cx="512504" cy="365125"/>
          </a:xfrm>
        </p:spPr>
        <p:txBody>
          <a:bodyPr/>
          <a:lstStyle/>
          <a:p>
            <a:fld id="{D70E9302-E85F-420B-883A-48A296937BA5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5" name="สี่เหลี่ยมผืนผ้า: มุมมน 4">
            <a:extLst>
              <a:ext uri="{FF2B5EF4-FFF2-40B4-BE49-F238E27FC236}">
                <a16:creationId xmlns:a16="http://schemas.microsoft.com/office/drawing/2014/main" xmlns="" id="{D912F5D8-E952-480A-AD8C-B3F52AF9B887}"/>
              </a:ext>
            </a:extLst>
          </p:cNvPr>
          <p:cNvSpPr/>
          <p:nvPr/>
        </p:nvSpPr>
        <p:spPr>
          <a:xfrm>
            <a:off x="360430" y="-971746"/>
            <a:ext cx="8624785" cy="7005346"/>
          </a:xfrm>
          <a:prstGeom prst="roundRect">
            <a:avLst/>
          </a:prstGeom>
          <a:solidFill>
            <a:srgbClr val="BFEAF9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0" rtlCol="0" anchor="t"/>
          <a:lstStyle/>
          <a:p>
            <a:r>
              <a:rPr lang="th-TH" sz="28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	</a:t>
            </a:r>
            <a:r>
              <a:rPr lang="en-US" sz="28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	</a:t>
            </a:r>
          </a:p>
          <a:p>
            <a:endParaRPr lang="en-US" sz="2800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r>
              <a:rPr lang="en-US" sz="28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		</a:t>
            </a:r>
            <a:r>
              <a:rPr lang="th-TH" sz="28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๒) ปลากระดูกแข็ง คือ ปลาส่วนใหญ่ที่มีเกล็ดลักษณะแบนเรียงซ้อนกัน คล้ายกับ การวางกระเบื้องมุงหลังคาบ้าน มีกระดูกเป็นกระดูกแข็ง มีทั้งครีบเดี่ยวและครีบคู่ เช่น ปลานิล ปลาตะเพียน ปลาช่อน</a:t>
            </a:r>
            <a:br>
              <a:rPr lang="th-TH" sz="28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endParaRPr lang="en-US" sz="2800" b="1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3" name="สี่เหลี่ยมผืนผ้า 2">
            <a:extLst>
              <a:ext uri="{FF2B5EF4-FFF2-40B4-BE49-F238E27FC236}">
                <a16:creationId xmlns:a16="http://schemas.microsoft.com/office/drawing/2014/main" xmlns="" id="{07869617-AE2B-4F78-B2AD-B6C840067967}"/>
              </a:ext>
            </a:extLst>
          </p:cNvPr>
          <p:cNvSpPr/>
          <p:nvPr/>
        </p:nvSpPr>
        <p:spPr>
          <a:xfrm>
            <a:off x="57600" y="-1281600"/>
            <a:ext cx="9158400" cy="1281600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รูปภาพ 3">
            <a:extLst>
              <a:ext uri="{FF2B5EF4-FFF2-40B4-BE49-F238E27FC236}">
                <a16:creationId xmlns:a16="http://schemas.microsoft.com/office/drawing/2014/main" xmlns="" id="{5A22CFBE-E14E-4E3C-89CB-AF0F939D95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57" b="91219" l="6099" r="89975">
                        <a14:foregroundMark x1="9942" y1="36918" x2="7018" y2="46416"/>
                        <a14:foregroundMark x1="7018" y1="46416" x2="11028" y2="53943"/>
                        <a14:foregroundMark x1="7602" y1="38889" x2="6433" y2="37814"/>
                        <a14:foregroundMark x1="7101" y1="45520" x2="6850" y2="48925"/>
                        <a14:foregroundMark x1="7352" y1="45161" x2="7185" y2="50717"/>
                        <a14:foregroundMark x1="6182" y1="47670" x2="7185" y2="44982"/>
                        <a14:foregroundMark x1="67084" y1="89247" x2="72348" y2="91219"/>
                        <a14:foregroundMark x1="72348" y1="91219" x2="72180" y2="86918"/>
                        <a14:foregroundMark x1="89808" y1="55376" x2="89891" y2="6612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09600" y="1365281"/>
            <a:ext cx="6206400" cy="2893209"/>
          </a:xfrm>
          <a:prstGeom prst="rect">
            <a:avLst/>
          </a:prstGeom>
        </p:spPr>
      </p:pic>
      <p:pic>
        <p:nvPicPr>
          <p:cNvPr id="8" name="รูปภาพ 7">
            <a:extLst>
              <a:ext uri="{FF2B5EF4-FFF2-40B4-BE49-F238E27FC236}">
                <a16:creationId xmlns:a16="http://schemas.microsoft.com/office/drawing/2014/main" xmlns="" id="{BF2279D1-749D-4150-8153-13E3433FAF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634" b="91424" l="9666" r="89973">
                        <a14:foregroundMark x1="13821" y1="66505" x2="9756" y2="74110"/>
                        <a14:foregroundMark x1="9756" y1="74110" x2="11834" y2="73948"/>
                        <a14:foregroundMark x1="10117" y1="30583" x2="10750" y2="29126"/>
                        <a14:foregroundMark x1="44173" y1="13592" x2="46522" y2="10518"/>
                        <a14:foregroundMark x1="42818" y1="12460" x2="45709" y2="11327"/>
                        <a14:foregroundMark x1="43902" y1="13754" x2="46341" y2="12298"/>
                        <a14:foregroundMark x1="42728" y1="11974" x2="46793" y2="12621"/>
                        <a14:foregroundMark x1="46793" y1="13107" x2="42909" y2="6796"/>
                        <a14:foregroundMark x1="42909" y1="6796" x2="43541" y2="15049"/>
                        <a14:foregroundMark x1="89250" y1="48058" x2="89341" y2="57767"/>
                        <a14:foregroundMark x1="89341" y1="57767" x2="87534" y2="59709"/>
                        <a14:foregroundMark x1="41554" y1="88673" x2="44986" y2="88511"/>
                        <a14:foregroundMark x1="40921" y1="86570" x2="43902" y2="88350"/>
                        <a14:foregroundMark x1="41192" y1="87540" x2="43812" y2="87702"/>
                        <a14:foregroundMark x1="41102" y1="88673" x2="44535" y2="88511"/>
                        <a14:foregroundMark x1="41012" y1="87540" x2="44083" y2="88835"/>
                        <a14:foregroundMark x1="44173" y1="87702" x2="40379" y2="87864"/>
                        <a14:foregroundMark x1="9666" y1="29450" x2="10840" y2="30421"/>
                        <a14:foregroundMark x1="41283" y1="85437" x2="43902" y2="89320"/>
                        <a14:foregroundMark x1="43993" y1="89159" x2="43993" y2="89159"/>
                        <a14:foregroundMark x1="42818" y1="91100" x2="42638" y2="9142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2401" y="2950796"/>
            <a:ext cx="4788000" cy="2672975"/>
          </a:xfrm>
          <a:prstGeom prst="rect">
            <a:avLst/>
          </a:prstGeom>
        </p:spPr>
      </p:pic>
      <p:sp>
        <p:nvSpPr>
          <p:cNvPr id="9" name="TextBox 2">
            <a:extLst>
              <a:ext uri="{FF2B5EF4-FFF2-40B4-BE49-F238E27FC236}">
                <a16:creationId xmlns:a16="http://schemas.microsoft.com/office/drawing/2014/main" xmlns="" id="{43828F5E-A6FF-4021-9A2B-7EB8B1E60D82}"/>
              </a:ext>
            </a:extLst>
          </p:cNvPr>
          <p:cNvSpPr txBox="1"/>
          <p:nvPr/>
        </p:nvSpPr>
        <p:spPr>
          <a:xfrm>
            <a:off x="3390341" y="5305466"/>
            <a:ext cx="1570459" cy="52322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57150">
            <a:solidFill>
              <a:srgbClr val="FFFF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182880" tIns="91440" rIns="182880" bIns="0" rtlCol="0">
            <a:spAutoFit/>
          </a:bodyPr>
          <a:lstStyle/>
          <a:p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ปลาตะเพียน</a:t>
            </a:r>
          </a:p>
        </p:txBody>
      </p:sp>
      <p:sp>
        <p:nvSpPr>
          <p:cNvPr id="10" name="TextBox 2">
            <a:extLst>
              <a:ext uri="{FF2B5EF4-FFF2-40B4-BE49-F238E27FC236}">
                <a16:creationId xmlns:a16="http://schemas.microsoft.com/office/drawing/2014/main" xmlns="" id="{83A5C252-FFC8-461F-A735-D47230F347C5}"/>
              </a:ext>
            </a:extLst>
          </p:cNvPr>
          <p:cNvSpPr txBox="1"/>
          <p:nvPr/>
        </p:nvSpPr>
        <p:spPr>
          <a:xfrm>
            <a:off x="6045088" y="4287283"/>
            <a:ext cx="1054112" cy="52322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57150">
            <a:solidFill>
              <a:srgbClr val="FFFF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182880" tIns="91440" rIns="182880" bIns="0" rtlCol="0">
            <a:spAutoFit/>
          </a:bodyPr>
          <a:lstStyle/>
          <a:p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ปลานิล</a:t>
            </a:r>
          </a:p>
        </p:txBody>
      </p:sp>
    </p:spTree>
    <p:extLst>
      <p:ext uri="{BB962C8B-B14F-4D97-AF65-F5344CB8AC3E}">
        <p14:creationId xmlns:p14="http://schemas.microsoft.com/office/powerpoint/2010/main" val="2011034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วงรี 4">
            <a:extLst>
              <a:ext uri="{FF2B5EF4-FFF2-40B4-BE49-F238E27FC236}">
                <a16:creationId xmlns:a16="http://schemas.microsoft.com/office/drawing/2014/main" xmlns="" id="{9E8E886A-A736-4DFD-9E90-23954ED75627}"/>
              </a:ext>
            </a:extLst>
          </p:cNvPr>
          <p:cNvSpPr/>
          <p:nvPr/>
        </p:nvSpPr>
        <p:spPr>
          <a:xfrm>
            <a:off x="8435082" y="6134421"/>
            <a:ext cx="637792" cy="606237"/>
          </a:xfrm>
          <a:prstGeom prst="ellipse">
            <a:avLst/>
          </a:prstGeom>
          <a:solidFill>
            <a:srgbClr val="4BDAF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b="1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67CE8ECE-550A-4BCA-AD20-E9AC0F7D6E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72711" y="6211778"/>
            <a:ext cx="512504" cy="365125"/>
          </a:xfrm>
        </p:spPr>
        <p:txBody>
          <a:bodyPr/>
          <a:lstStyle/>
          <a:p>
            <a:fld id="{D70E9302-E85F-420B-883A-48A296937BA5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7" name="สี่เหลี่ยมผืนผ้า: มุมมน 6">
            <a:extLst>
              <a:ext uri="{FF2B5EF4-FFF2-40B4-BE49-F238E27FC236}">
                <a16:creationId xmlns:a16="http://schemas.microsoft.com/office/drawing/2014/main" xmlns="" id="{B3B23EDF-ED76-4E2D-8C1C-28D55D25167C}"/>
              </a:ext>
            </a:extLst>
          </p:cNvPr>
          <p:cNvSpPr/>
          <p:nvPr/>
        </p:nvSpPr>
        <p:spPr>
          <a:xfrm>
            <a:off x="5281659" y="1433057"/>
            <a:ext cx="3791215" cy="3767016"/>
          </a:xfrm>
          <a:prstGeom prst="roundRect">
            <a:avLst/>
          </a:prstGeom>
          <a:solidFill>
            <a:srgbClr val="BFEAF9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0" rtlCol="0" anchor="t"/>
          <a:lstStyle/>
          <a:p>
            <a:r>
              <a:rPr lang="th-TH" sz="2800" b="1" dirty="0">
                <a:solidFill>
                  <a:srgbClr val="ED3387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	๒.๒ สัตว์สะเทินน้ำสะเทินบก </a:t>
            </a:r>
          </a:p>
          <a:p>
            <a:r>
              <a:rPr lang="th-TH" sz="28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เป็นสัตว์วางไข่ในน้ำ ตัวอ่อนหายใจ ด้วยเหงือก เมื่อโตเต็มวัยหายใจ ด้วยปอดและผิวหนัง เพราะอยู่ </a:t>
            </a:r>
          </a:p>
          <a:p>
            <a:r>
              <a:rPr lang="th-TH" sz="28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บนบก ผิวหนังเปียกชื้น ไม่มีเกล็ด เป็นสัตว์เลือดเย็น เช่น กบ เขียด คางคก ปาด อึ่งอ่าง</a:t>
            </a:r>
            <a:endParaRPr lang="en-US" sz="2800" b="1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4" name="รูปภาพ 3">
            <a:extLst>
              <a:ext uri="{FF2B5EF4-FFF2-40B4-BE49-F238E27FC236}">
                <a16:creationId xmlns:a16="http://schemas.microsoft.com/office/drawing/2014/main" xmlns="" id="{74B8CD7C-223E-41E4-B1CC-A26559076F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785" y="1008257"/>
            <a:ext cx="4921558" cy="44961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extBox 2">
            <a:extLst>
              <a:ext uri="{FF2B5EF4-FFF2-40B4-BE49-F238E27FC236}">
                <a16:creationId xmlns:a16="http://schemas.microsoft.com/office/drawing/2014/main" xmlns="" id="{0F642287-BAAC-4774-BB8F-BFCFFC395CE0}"/>
              </a:ext>
            </a:extLst>
          </p:cNvPr>
          <p:cNvSpPr txBox="1"/>
          <p:nvPr/>
        </p:nvSpPr>
        <p:spPr>
          <a:xfrm>
            <a:off x="2182844" y="5582065"/>
            <a:ext cx="873440" cy="52322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57150">
            <a:solidFill>
              <a:srgbClr val="FFFF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182880" tIns="91440" rIns="274320" bIns="0" rtlCol="0">
            <a:spAutoFit/>
          </a:bodyPr>
          <a:lstStyle/>
          <a:p>
            <a:pPr algn="ctr"/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กบ</a:t>
            </a:r>
          </a:p>
        </p:txBody>
      </p:sp>
    </p:spTree>
    <p:extLst>
      <p:ext uri="{BB962C8B-B14F-4D97-AF65-F5344CB8AC3E}">
        <p14:creationId xmlns:p14="http://schemas.microsoft.com/office/powerpoint/2010/main" val="23716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วงรี 4">
            <a:extLst>
              <a:ext uri="{FF2B5EF4-FFF2-40B4-BE49-F238E27FC236}">
                <a16:creationId xmlns:a16="http://schemas.microsoft.com/office/drawing/2014/main" xmlns="" id="{9E8E886A-A736-4DFD-9E90-23954ED75627}"/>
              </a:ext>
            </a:extLst>
          </p:cNvPr>
          <p:cNvSpPr/>
          <p:nvPr/>
        </p:nvSpPr>
        <p:spPr>
          <a:xfrm>
            <a:off x="8435082" y="6134421"/>
            <a:ext cx="637792" cy="606237"/>
          </a:xfrm>
          <a:prstGeom prst="ellipse">
            <a:avLst/>
          </a:prstGeom>
          <a:solidFill>
            <a:srgbClr val="4BDAF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b="1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67CE8ECE-550A-4BCA-AD20-E9AC0F7D6E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72711" y="6211778"/>
            <a:ext cx="512504" cy="365125"/>
          </a:xfrm>
        </p:spPr>
        <p:txBody>
          <a:bodyPr/>
          <a:lstStyle/>
          <a:p>
            <a:fld id="{D70E9302-E85F-420B-883A-48A296937BA5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7" name="สี่เหลี่ยมผืนผ้า: มุมมน 6">
            <a:extLst>
              <a:ext uri="{FF2B5EF4-FFF2-40B4-BE49-F238E27FC236}">
                <a16:creationId xmlns:a16="http://schemas.microsoft.com/office/drawing/2014/main" xmlns="" id="{6709A3C0-FED2-44DC-86BF-50DEB558BC38}"/>
              </a:ext>
            </a:extLst>
          </p:cNvPr>
          <p:cNvSpPr/>
          <p:nvPr/>
        </p:nvSpPr>
        <p:spPr>
          <a:xfrm>
            <a:off x="757896" y="321996"/>
            <a:ext cx="7714815" cy="1953203"/>
          </a:xfrm>
          <a:prstGeom prst="roundRect">
            <a:avLst/>
          </a:prstGeom>
          <a:solidFill>
            <a:srgbClr val="BFEAF9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0" rtlCol="0" anchor="t"/>
          <a:lstStyle/>
          <a:p>
            <a:r>
              <a:rPr lang="th-TH" sz="2800" b="1" dirty="0">
                <a:solidFill>
                  <a:srgbClr val="ED3387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๒.๓ สัตว์เลื้อยคลาน </a:t>
            </a:r>
            <a:r>
              <a:rPr lang="th-TH" sz="28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เป็นสัตว์ที่ส่วนมากดำรงชีวิตอยู่บนพื้นดิน วางไข่บนบก </a:t>
            </a:r>
          </a:p>
          <a:p>
            <a:r>
              <a:rPr lang="th-TH" sz="28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ไข่มีเปลือกแข็งหุ้ม ผิวหนังแห้ง ลำตัวมีเกล็ดปกคลุม หายใจด้วยปอดตลอดชีวิต </a:t>
            </a:r>
          </a:p>
          <a:p>
            <a:r>
              <a:rPr lang="th-TH" sz="28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และเป็นสัตว์เลือดเย็น พวกที่อาศัยอยู่บนบก เช่น กิ้งก่า จิ้งเหลน จิ้งจก แย้    พวกที่อยู่ได้ทั้งในน้ำและบนบก เช่น เต่า จระเข้</a:t>
            </a:r>
            <a:endParaRPr lang="en-US" sz="2800" b="1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3" name="รูปภาพ 2">
            <a:extLst>
              <a:ext uri="{FF2B5EF4-FFF2-40B4-BE49-F238E27FC236}">
                <a16:creationId xmlns:a16="http://schemas.microsoft.com/office/drawing/2014/main" xmlns="" id="{5CE43E16-3F2E-40D2-AD37-0E4066F9E5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588" y="2547891"/>
            <a:ext cx="4183200" cy="3089709"/>
          </a:xfrm>
          <a:prstGeom prst="rect">
            <a:avLst/>
          </a:prstGeom>
        </p:spPr>
      </p:pic>
      <p:pic>
        <p:nvPicPr>
          <p:cNvPr id="4" name="รูปภาพ 3">
            <a:extLst>
              <a:ext uri="{FF2B5EF4-FFF2-40B4-BE49-F238E27FC236}">
                <a16:creationId xmlns:a16="http://schemas.microsoft.com/office/drawing/2014/main" xmlns="" id="{0BE9B528-CD4F-459A-9495-521F0C4CBF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2410" y="2547891"/>
            <a:ext cx="4268002" cy="3092053"/>
          </a:xfrm>
          <a:prstGeom prst="rect">
            <a:avLst/>
          </a:prstGeom>
        </p:spPr>
      </p:pic>
      <p:sp>
        <p:nvSpPr>
          <p:cNvPr id="10" name="TextBox 2">
            <a:extLst>
              <a:ext uri="{FF2B5EF4-FFF2-40B4-BE49-F238E27FC236}">
                <a16:creationId xmlns:a16="http://schemas.microsoft.com/office/drawing/2014/main" xmlns="" id="{47394A1C-4871-4D83-9CAC-A08FD0B99589}"/>
              </a:ext>
            </a:extLst>
          </p:cNvPr>
          <p:cNvSpPr txBox="1"/>
          <p:nvPr/>
        </p:nvSpPr>
        <p:spPr>
          <a:xfrm>
            <a:off x="1898468" y="5538492"/>
            <a:ext cx="873440" cy="52322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57150">
            <a:solidFill>
              <a:srgbClr val="FFFF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182880" tIns="91440" rIns="182880" bIns="0" rtlCol="0">
            <a:spAutoFit/>
          </a:bodyPr>
          <a:lstStyle/>
          <a:p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กิ้งก่า</a:t>
            </a:r>
          </a:p>
        </p:txBody>
      </p:sp>
      <p:sp>
        <p:nvSpPr>
          <p:cNvPr id="11" name="TextBox 2">
            <a:extLst>
              <a:ext uri="{FF2B5EF4-FFF2-40B4-BE49-F238E27FC236}">
                <a16:creationId xmlns:a16="http://schemas.microsoft.com/office/drawing/2014/main" xmlns="" id="{2C00DD62-C906-48DA-A384-314B26205939}"/>
              </a:ext>
            </a:extLst>
          </p:cNvPr>
          <p:cNvSpPr txBox="1"/>
          <p:nvPr/>
        </p:nvSpPr>
        <p:spPr>
          <a:xfrm>
            <a:off x="6676211" y="5538492"/>
            <a:ext cx="710989" cy="52322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57150">
            <a:solidFill>
              <a:srgbClr val="FFFF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182880" tIns="91440" rIns="182880" bIns="0" rtlCol="0">
            <a:spAutoFit/>
          </a:bodyPr>
          <a:lstStyle/>
          <a:p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เต่า</a:t>
            </a:r>
          </a:p>
        </p:txBody>
      </p:sp>
    </p:spTree>
    <p:extLst>
      <p:ext uri="{BB962C8B-B14F-4D97-AF65-F5344CB8AC3E}">
        <p14:creationId xmlns:p14="http://schemas.microsoft.com/office/powerpoint/2010/main" val="375783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800" decel="100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8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รูปภาพ 5">
            <a:extLst>
              <a:ext uri="{FF2B5EF4-FFF2-40B4-BE49-F238E27FC236}">
                <a16:creationId xmlns:a16="http://schemas.microsoft.com/office/drawing/2014/main" xmlns="" id="{61CF8F3D-0CE6-422B-ABB8-0CF9D841CC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9792" y="2436036"/>
            <a:ext cx="4421046" cy="3534630"/>
          </a:xfrm>
          <a:prstGeom prst="rect">
            <a:avLst/>
          </a:prstGeom>
        </p:spPr>
      </p:pic>
      <p:pic>
        <p:nvPicPr>
          <p:cNvPr id="5" name="รูปภาพ 4">
            <a:extLst>
              <a:ext uri="{FF2B5EF4-FFF2-40B4-BE49-F238E27FC236}">
                <a16:creationId xmlns:a16="http://schemas.microsoft.com/office/drawing/2014/main" xmlns="" id="{E869F128-8651-4A8B-9CC9-57BA2AAC3E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799" y="2433119"/>
            <a:ext cx="4144193" cy="3537547"/>
          </a:xfrm>
          <a:prstGeom prst="rect">
            <a:avLst/>
          </a:prstGeom>
        </p:spPr>
      </p:pic>
      <p:sp>
        <p:nvSpPr>
          <p:cNvPr id="9" name="วงรี 4">
            <a:extLst>
              <a:ext uri="{FF2B5EF4-FFF2-40B4-BE49-F238E27FC236}">
                <a16:creationId xmlns:a16="http://schemas.microsoft.com/office/drawing/2014/main" xmlns="" id="{9E8E886A-A736-4DFD-9E90-23954ED75627}"/>
              </a:ext>
            </a:extLst>
          </p:cNvPr>
          <p:cNvSpPr/>
          <p:nvPr/>
        </p:nvSpPr>
        <p:spPr>
          <a:xfrm>
            <a:off x="8435082" y="6134421"/>
            <a:ext cx="637792" cy="606237"/>
          </a:xfrm>
          <a:prstGeom prst="ellipse">
            <a:avLst/>
          </a:prstGeom>
          <a:solidFill>
            <a:srgbClr val="4BDAF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b="1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67CE8ECE-550A-4BCA-AD20-E9AC0F7D6E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72711" y="6211778"/>
            <a:ext cx="512504" cy="365125"/>
          </a:xfrm>
        </p:spPr>
        <p:txBody>
          <a:bodyPr/>
          <a:lstStyle/>
          <a:p>
            <a:fld id="{D70E9302-E85F-420B-883A-48A296937BA5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7" name="สี่เหลี่ยมผืนผ้า: มุมมน 6">
            <a:extLst>
              <a:ext uri="{FF2B5EF4-FFF2-40B4-BE49-F238E27FC236}">
                <a16:creationId xmlns:a16="http://schemas.microsoft.com/office/drawing/2014/main" xmlns="" id="{6709A3C0-FED2-44DC-86BF-50DEB558BC38}"/>
              </a:ext>
            </a:extLst>
          </p:cNvPr>
          <p:cNvSpPr/>
          <p:nvPr/>
        </p:nvSpPr>
        <p:spPr>
          <a:xfrm>
            <a:off x="757896" y="321996"/>
            <a:ext cx="7714815" cy="1953203"/>
          </a:xfrm>
          <a:prstGeom prst="roundRect">
            <a:avLst/>
          </a:prstGeom>
          <a:solidFill>
            <a:srgbClr val="BFEAF9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0" rtlCol="0" anchor="t"/>
          <a:lstStyle/>
          <a:p>
            <a:r>
              <a:rPr lang="th-TH" sz="2800" b="1" dirty="0">
                <a:solidFill>
                  <a:srgbClr val="ED3387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๒.๔ สัตว์ปีก </a:t>
            </a:r>
            <a:r>
              <a:rPr lang="th-TH" sz="28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เป็นสัตว์เลือดอุ่น มีขนเป็นแผงปกคลุมตัว ขาคู่หน้าพัฒนาเป็นปีก ปากเป็นจะงอย หายใจด้วยปอด มีถุงลมช่วยหายใจ และระบายความร้อน </a:t>
            </a:r>
            <a:endParaRPr lang="en-US" sz="2800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r>
              <a:rPr lang="th-TH" sz="28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ไม่มีกระเพาะปัสสาวะ</a:t>
            </a:r>
            <a:r>
              <a:rPr lang="en-US" sz="28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th-TH" sz="28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ออกลูกเป็นไข่ ไข่มีเปลือกแข็งหุ้ม เช่น ไก่ เป็ด ห่าน นก สัตว์ปีกที่สามารถบินได้ เช่น นกอินทรี นกเขา</a:t>
            </a:r>
            <a:endParaRPr lang="en-US" sz="2800" b="1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10" name="TextBox 2">
            <a:extLst>
              <a:ext uri="{FF2B5EF4-FFF2-40B4-BE49-F238E27FC236}">
                <a16:creationId xmlns:a16="http://schemas.microsoft.com/office/drawing/2014/main" xmlns="" id="{47394A1C-4871-4D83-9CAC-A08FD0B99589}"/>
              </a:ext>
            </a:extLst>
          </p:cNvPr>
          <p:cNvSpPr txBox="1"/>
          <p:nvPr/>
        </p:nvSpPr>
        <p:spPr>
          <a:xfrm>
            <a:off x="2856101" y="5639544"/>
            <a:ext cx="1217046" cy="52322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57150">
            <a:solidFill>
              <a:srgbClr val="FFFF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182880" tIns="91440" rIns="182880" bIns="0" rtlCol="0">
            <a:spAutoFit/>
          </a:bodyPr>
          <a:lstStyle/>
          <a:p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นกอินทรี</a:t>
            </a:r>
          </a:p>
        </p:txBody>
      </p:sp>
      <p:sp>
        <p:nvSpPr>
          <p:cNvPr id="11" name="TextBox 2">
            <a:extLst>
              <a:ext uri="{FF2B5EF4-FFF2-40B4-BE49-F238E27FC236}">
                <a16:creationId xmlns:a16="http://schemas.microsoft.com/office/drawing/2014/main" xmlns="" id="{2C00DD62-C906-48DA-A384-314B26205939}"/>
              </a:ext>
            </a:extLst>
          </p:cNvPr>
          <p:cNvSpPr txBox="1"/>
          <p:nvPr/>
        </p:nvSpPr>
        <p:spPr>
          <a:xfrm>
            <a:off x="5020454" y="5639544"/>
            <a:ext cx="991546" cy="52322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57150">
            <a:solidFill>
              <a:srgbClr val="FFFF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182880" tIns="91440" rIns="182880" bIns="0" rtlCol="0">
            <a:spAutoFit/>
          </a:bodyPr>
          <a:lstStyle/>
          <a:p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นกเขา</a:t>
            </a:r>
          </a:p>
        </p:txBody>
      </p:sp>
    </p:spTree>
    <p:extLst>
      <p:ext uri="{BB962C8B-B14F-4D97-AF65-F5344CB8AC3E}">
        <p14:creationId xmlns:p14="http://schemas.microsoft.com/office/powerpoint/2010/main" val="973420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75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วงรี 4">
            <a:extLst>
              <a:ext uri="{FF2B5EF4-FFF2-40B4-BE49-F238E27FC236}">
                <a16:creationId xmlns:a16="http://schemas.microsoft.com/office/drawing/2014/main" xmlns="" id="{9E8E886A-A736-4DFD-9E90-23954ED75627}"/>
              </a:ext>
            </a:extLst>
          </p:cNvPr>
          <p:cNvSpPr/>
          <p:nvPr/>
        </p:nvSpPr>
        <p:spPr>
          <a:xfrm>
            <a:off x="8435082" y="6134421"/>
            <a:ext cx="637792" cy="606237"/>
          </a:xfrm>
          <a:prstGeom prst="ellipse">
            <a:avLst/>
          </a:prstGeom>
          <a:solidFill>
            <a:srgbClr val="4BDAF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b="1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67CE8ECE-550A-4BCA-AD20-E9AC0F7D6E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72711" y="6211778"/>
            <a:ext cx="512504" cy="365125"/>
          </a:xfrm>
        </p:spPr>
        <p:txBody>
          <a:bodyPr/>
          <a:lstStyle/>
          <a:p>
            <a:fld id="{D70E9302-E85F-420B-883A-48A296937BA5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4" name="สี่เหลี่ยมผืนผ้า: มุมมน 3">
            <a:extLst>
              <a:ext uri="{FF2B5EF4-FFF2-40B4-BE49-F238E27FC236}">
                <a16:creationId xmlns:a16="http://schemas.microsoft.com/office/drawing/2014/main" xmlns="" id="{5BD54105-B82D-4F39-85AA-6C4E5BA5357E}"/>
              </a:ext>
            </a:extLst>
          </p:cNvPr>
          <p:cNvSpPr/>
          <p:nvPr/>
        </p:nvSpPr>
        <p:spPr>
          <a:xfrm>
            <a:off x="2493368" y="216257"/>
            <a:ext cx="4760075" cy="971743"/>
          </a:xfrm>
          <a:prstGeom prst="roundRect">
            <a:avLst/>
          </a:prstGeom>
          <a:solidFill>
            <a:srgbClr val="BFEAF9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0" rtlCol="0" anchor="t"/>
          <a:lstStyle/>
          <a:p>
            <a:r>
              <a:rPr lang="th-TH" sz="28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	</a:t>
            </a:r>
            <a:r>
              <a:rPr lang="th-TH" sz="28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ส่วนสัตว์ปีกที่บินไม่ได้ เช่น นกกระจอกเทศ เพนกวิน นกกีวี นกอีมู</a:t>
            </a:r>
            <a:endParaRPr lang="en-US" sz="2800" b="1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3" name="รูปภาพ 2">
            <a:extLst>
              <a:ext uri="{FF2B5EF4-FFF2-40B4-BE49-F238E27FC236}">
                <a16:creationId xmlns:a16="http://schemas.microsoft.com/office/drawing/2014/main" xmlns="" id="{992E8B08-ED9F-43C3-B551-F9AE2864202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59"/>
          <a:stretch/>
        </p:blipFill>
        <p:spPr>
          <a:xfrm>
            <a:off x="1788762" y="1366200"/>
            <a:ext cx="2971555" cy="4125600"/>
          </a:xfrm>
          <a:prstGeom prst="rect">
            <a:avLst/>
          </a:prstGeom>
        </p:spPr>
      </p:pic>
      <p:pic>
        <p:nvPicPr>
          <p:cNvPr id="5" name="รูปภาพ 4">
            <a:extLst>
              <a:ext uri="{FF2B5EF4-FFF2-40B4-BE49-F238E27FC236}">
                <a16:creationId xmlns:a16="http://schemas.microsoft.com/office/drawing/2014/main" xmlns="" id="{8F4E7D9C-5D98-4A17-B0B1-5F5A26CEC8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8115" y="1366200"/>
            <a:ext cx="2034708" cy="4125600"/>
          </a:xfrm>
          <a:prstGeom prst="rect">
            <a:avLst/>
          </a:prstGeom>
        </p:spPr>
      </p:pic>
      <p:sp>
        <p:nvSpPr>
          <p:cNvPr id="7" name="TextBox 2">
            <a:extLst>
              <a:ext uri="{FF2B5EF4-FFF2-40B4-BE49-F238E27FC236}">
                <a16:creationId xmlns:a16="http://schemas.microsoft.com/office/drawing/2014/main" xmlns="" id="{F573A195-5CFC-4CA1-AC89-C99D87720D5A}"/>
              </a:ext>
            </a:extLst>
          </p:cNvPr>
          <p:cNvSpPr txBox="1"/>
          <p:nvPr/>
        </p:nvSpPr>
        <p:spPr>
          <a:xfrm>
            <a:off x="2493368" y="5444390"/>
            <a:ext cx="1823899" cy="52322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57150">
            <a:solidFill>
              <a:srgbClr val="FFFF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182880" tIns="91440" rIns="182880" bIns="0" rtlCol="0">
            <a:spAutoFit/>
          </a:bodyPr>
          <a:lstStyle/>
          <a:p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นกกระจอกเทศ</a:t>
            </a:r>
          </a:p>
        </p:txBody>
      </p:sp>
      <p:sp>
        <p:nvSpPr>
          <p:cNvPr id="8" name="TextBox 2">
            <a:extLst>
              <a:ext uri="{FF2B5EF4-FFF2-40B4-BE49-F238E27FC236}">
                <a16:creationId xmlns:a16="http://schemas.microsoft.com/office/drawing/2014/main" xmlns="" id="{7D2249B5-D254-481D-8111-FDD3B17FB5DC}"/>
              </a:ext>
            </a:extLst>
          </p:cNvPr>
          <p:cNvSpPr txBox="1"/>
          <p:nvPr/>
        </p:nvSpPr>
        <p:spPr>
          <a:xfrm>
            <a:off x="6184566" y="5436775"/>
            <a:ext cx="1174709" cy="52322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57150">
            <a:solidFill>
              <a:srgbClr val="FFFF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182880" tIns="91440" rIns="182880" bIns="0" rtlCol="0">
            <a:spAutoFit/>
          </a:bodyPr>
          <a:lstStyle/>
          <a:p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เพนกวิน</a:t>
            </a:r>
          </a:p>
        </p:txBody>
      </p:sp>
    </p:spTree>
    <p:extLst>
      <p:ext uri="{BB962C8B-B14F-4D97-AF65-F5344CB8AC3E}">
        <p14:creationId xmlns:p14="http://schemas.microsoft.com/office/powerpoint/2010/main" val="1042173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รูปภาพ 7">
            <a:extLst>
              <a:ext uri="{FF2B5EF4-FFF2-40B4-BE49-F238E27FC236}">
                <a16:creationId xmlns:a16="http://schemas.microsoft.com/office/drawing/2014/main" xmlns="" id="{A326BA95-F095-4EFE-9162-A828D8205E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013" b="95412" l="9935" r="89935">
                        <a14:foregroundMark x1="48889" y1="10450" x2="57386" y2="4843"/>
                        <a14:foregroundMark x1="57386" y1="4843" x2="68758" y2="7816"/>
                        <a14:foregroundMark x1="68758" y1="7816" x2="70065" y2="12829"/>
                        <a14:foregroundMark x1="51765" y1="6032" x2="63399" y2="5013"/>
                        <a14:foregroundMark x1="63399" y1="5013" x2="63529" y2="5098"/>
                        <a14:foregroundMark x1="77908" y1="33050" x2="71765" y2="26253"/>
                        <a14:foregroundMark x1="71765" y1="26253" x2="47320" y2="25743"/>
                        <a14:foregroundMark x1="47320" y1="25743" x2="32810" y2="38658"/>
                        <a14:foregroundMark x1="32810" y1="38658" x2="22353" y2="35089"/>
                        <a14:foregroundMark x1="22353" y1="35089" x2="19477" y2="27443"/>
                        <a14:foregroundMark x1="19477" y1="27443" x2="18431" y2="35089"/>
                        <a14:foregroundMark x1="18431" y1="35089" x2="18431" y2="35174"/>
                        <a14:foregroundMark x1="51373" y1="25828" x2="42222" y2="74002"/>
                        <a14:foregroundMark x1="67712" y1="44605" x2="71242" y2="75361"/>
                        <a14:foregroundMark x1="83660" y1="39167" x2="79346" y2="43415"/>
                        <a14:foregroundMark x1="82353" y1="37468" x2="76601" y2="43331"/>
                        <a14:foregroundMark x1="84314" y1="39422" x2="84314" y2="39422"/>
                        <a14:foregroundMark x1="84967" y1="42311" x2="84967" y2="42311"/>
                        <a14:foregroundMark x1="43268" y1="89380" x2="35425" y2="95327"/>
                        <a14:foregroundMark x1="35425" y1="95327" x2="46275" y2="91929"/>
                        <a14:foregroundMark x1="46275" y1="91929" x2="49020" y2="90229"/>
                        <a14:foregroundMark x1="75817" y1="93713" x2="68497" y2="95412"/>
                        <a14:foregroundMark x1="45229" y1="30416" x2="46928" y2="4604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45434" y="4126692"/>
            <a:ext cx="1775235" cy="2731308"/>
          </a:xfrm>
          <a:prstGeom prst="rect">
            <a:avLst/>
          </a:prstGeom>
        </p:spPr>
      </p:pic>
      <p:sp>
        <p:nvSpPr>
          <p:cNvPr id="9" name="วงรี 4">
            <a:extLst>
              <a:ext uri="{FF2B5EF4-FFF2-40B4-BE49-F238E27FC236}">
                <a16:creationId xmlns:a16="http://schemas.microsoft.com/office/drawing/2014/main" xmlns="" id="{9E8E886A-A736-4DFD-9E90-23954ED75627}"/>
              </a:ext>
            </a:extLst>
          </p:cNvPr>
          <p:cNvSpPr/>
          <p:nvPr/>
        </p:nvSpPr>
        <p:spPr>
          <a:xfrm>
            <a:off x="8435082" y="6134421"/>
            <a:ext cx="637792" cy="606237"/>
          </a:xfrm>
          <a:prstGeom prst="ellipse">
            <a:avLst/>
          </a:prstGeom>
          <a:solidFill>
            <a:srgbClr val="4BDAF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b="1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67CE8ECE-550A-4BCA-AD20-E9AC0F7D6E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72711" y="6211778"/>
            <a:ext cx="512504" cy="365125"/>
          </a:xfrm>
        </p:spPr>
        <p:txBody>
          <a:bodyPr/>
          <a:lstStyle/>
          <a:p>
            <a:fld id="{D70E9302-E85F-420B-883A-48A296937BA5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7" name="สี่เหลี่ยมผืนผ้า: มุมมน 6">
            <a:extLst>
              <a:ext uri="{FF2B5EF4-FFF2-40B4-BE49-F238E27FC236}">
                <a16:creationId xmlns:a16="http://schemas.microsoft.com/office/drawing/2014/main" xmlns="" id="{6709A3C0-FED2-44DC-86BF-50DEB558BC38}"/>
              </a:ext>
            </a:extLst>
          </p:cNvPr>
          <p:cNvSpPr/>
          <p:nvPr/>
        </p:nvSpPr>
        <p:spPr>
          <a:xfrm>
            <a:off x="810948" y="88432"/>
            <a:ext cx="7522104" cy="2306004"/>
          </a:xfrm>
          <a:prstGeom prst="roundRect">
            <a:avLst/>
          </a:prstGeom>
          <a:solidFill>
            <a:srgbClr val="BFEAF9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0" rtlCol="0" anchor="t"/>
          <a:lstStyle/>
          <a:p>
            <a:r>
              <a:rPr lang="th-TH" sz="2800" dirty="0">
                <a:solidFill>
                  <a:srgbClr val="ED3387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	</a:t>
            </a:r>
            <a:r>
              <a:rPr lang="th-TH" sz="2800" b="1" dirty="0">
                <a:solidFill>
                  <a:srgbClr val="ED3387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๒.๕ สัตว์เลี้ยงลูกด้วยน้ำนม </a:t>
            </a:r>
            <a:r>
              <a:rPr lang="th-TH" sz="28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เป็นสัตว์เลือดอุ่น เพศเมียมีต่อมสร้างน้ำนมสำหรับเลี้ยงลูกอ่อน หายใจด้วยปอด ผิวหนังเรียบ มีแขน และขาไม่เกิน ๒ คู่ </a:t>
            </a:r>
          </a:p>
          <a:p>
            <a:r>
              <a:rPr lang="th-TH" sz="28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มีต่อมเหงื่อใต้ผิวหนัง มีขนเป็นเส้นปกคลุมตัว ส่วนใหญ่อาศัยอยู่บนบก </a:t>
            </a:r>
          </a:p>
          <a:p>
            <a:r>
              <a:rPr lang="th-TH" sz="28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บางชนิดอาศัยอยู่ในน้ำ ส่วนใหญ่ออกลูกเป็นตัว เช่น มนุษย์ ช้าง ม้า วัว หมี ลิง วาฬ โลมา ค้างคาว</a:t>
            </a:r>
            <a:endParaRPr lang="en-US" sz="2800" b="1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3" name="รูปภาพ 2">
            <a:extLst>
              <a:ext uri="{FF2B5EF4-FFF2-40B4-BE49-F238E27FC236}">
                <a16:creationId xmlns:a16="http://schemas.microsoft.com/office/drawing/2014/main" xmlns="" id="{4B38390D-0A5B-48D8-AB4A-D534B5A504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866" y="2460744"/>
            <a:ext cx="3065035" cy="3085200"/>
          </a:xfrm>
          <a:prstGeom prst="rect">
            <a:avLst/>
          </a:prstGeom>
        </p:spPr>
      </p:pic>
      <p:pic>
        <p:nvPicPr>
          <p:cNvPr id="4" name="รูปภาพ 3">
            <a:extLst>
              <a:ext uri="{FF2B5EF4-FFF2-40B4-BE49-F238E27FC236}">
                <a16:creationId xmlns:a16="http://schemas.microsoft.com/office/drawing/2014/main" xmlns="" id="{46FB414C-03BB-4538-BF32-DF8BF411FF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99669" y="2460744"/>
            <a:ext cx="2689429" cy="3180355"/>
          </a:xfrm>
          <a:prstGeom prst="rect">
            <a:avLst/>
          </a:prstGeom>
        </p:spPr>
      </p:pic>
      <p:sp>
        <p:nvSpPr>
          <p:cNvPr id="10" name="TextBox 2">
            <a:extLst>
              <a:ext uri="{FF2B5EF4-FFF2-40B4-BE49-F238E27FC236}">
                <a16:creationId xmlns:a16="http://schemas.microsoft.com/office/drawing/2014/main" xmlns="" id="{47394A1C-4871-4D83-9CAC-A08FD0B99589}"/>
              </a:ext>
            </a:extLst>
          </p:cNvPr>
          <p:cNvSpPr txBox="1"/>
          <p:nvPr/>
        </p:nvSpPr>
        <p:spPr>
          <a:xfrm>
            <a:off x="328390" y="5473089"/>
            <a:ext cx="743899" cy="52322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57150">
            <a:solidFill>
              <a:srgbClr val="FFFF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182880" tIns="91440" rIns="182880" bIns="0" rtlCol="0">
            <a:spAutoFit/>
          </a:bodyPr>
          <a:lstStyle/>
          <a:p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ช้าง</a:t>
            </a:r>
          </a:p>
        </p:txBody>
      </p:sp>
      <p:sp>
        <p:nvSpPr>
          <p:cNvPr id="11" name="TextBox 2">
            <a:extLst>
              <a:ext uri="{FF2B5EF4-FFF2-40B4-BE49-F238E27FC236}">
                <a16:creationId xmlns:a16="http://schemas.microsoft.com/office/drawing/2014/main" xmlns="" id="{2C00DD62-C906-48DA-A384-314B26205939}"/>
              </a:ext>
            </a:extLst>
          </p:cNvPr>
          <p:cNvSpPr txBox="1"/>
          <p:nvPr/>
        </p:nvSpPr>
        <p:spPr>
          <a:xfrm>
            <a:off x="3408361" y="5473089"/>
            <a:ext cx="876346" cy="52322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57150">
            <a:solidFill>
              <a:srgbClr val="FFFF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182880" tIns="91440" rIns="182880" bIns="0" rtlCol="0">
            <a:spAutoFit/>
          </a:bodyPr>
          <a:lstStyle/>
          <a:p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โลมา</a:t>
            </a:r>
          </a:p>
        </p:txBody>
      </p:sp>
      <p:sp>
        <p:nvSpPr>
          <p:cNvPr id="12" name="คำบรรยายภาพ: สี่เหลี่ยมมุมมน 11">
            <a:extLst>
              <a:ext uri="{FF2B5EF4-FFF2-40B4-BE49-F238E27FC236}">
                <a16:creationId xmlns:a16="http://schemas.microsoft.com/office/drawing/2014/main" xmlns="" id="{15A29159-D746-460C-A20C-6C3F5EB078B3}"/>
              </a:ext>
            </a:extLst>
          </p:cNvPr>
          <p:cNvSpPr/>
          <p:nvPr/>
        </p:nvSpPr>
        <p:spPr>
          <a:xfrm>
            <a:off x="6157422" y="2795172"/>
            <a:ext cx="2110830" cy="1498707"/>
          </a:xfrm>
          <a:prstGeom prst="wedgeRoundRectCallout">
            <a:avLst>
              <a:gd name="adj1" fmla="val 46077"/>
              <a:gd name="adj2" fmla="val 72392"/>
              <a:gd name="adj3" fmla="val 16667"/>
            </a:avLst>
          </a:prstGeom>
          <a:solidFill>
            <a:srgbClr val="F7E7A3"/>
          </a:solidFill>
          <a:ln w="28575">
            <a:solidFill>
              <a:srgbClr val="FFAF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sz="24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	ตุ่นปากเป็ดเป็น สัตว์เลี้ยงลูกด้วยน้ำนม ที่ออกลูกเป็นไข่</a:t>
            </a:r>
            <a:endParaRPr lang="en-US" sz="2400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404254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750"/>
                            </p:stCondLst>
                            <p:childTnLst>
                              <p:par>
                                <p:cTn id="3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11" grpId="0" animBg="1"/>
      <p:bldP spid="1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วงรี 4">
            <a:extLst>
              <a:ext uri="{FF2B5EF4-FFF2-40B4-BE49-F238E27FC236}">
                <a16:creationId xmlns:a16="http://schemas.microsoft.com/office/drawing/2014/main" xmlns="" id="{9E8E886A-A736-4DFD-9E90-23954ED75627}"/>
              </a:ext>
            </a:extLst>
          </p:cNvPr>
          <p:cNvSpPr/>
          <p:nvPr/>
        </p:nvSpPr>
        <p:spPr>
          <a:xfrm>
            <a:off x="8435082" y="6134421"/>
            <a:ext cx="637792" cy="606237"/>
          </a:xfrm>
          <a:prstGeom prst="ellipse">
            <a:avLst/>
          </a:prstGeom>
          <a:solidFill>
            <a:srgbClr val="4BDAF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b="1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67CE8ECE-550A-4BCA-AD20-E9AC0F7D6E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72711" y="6211778"/>
            <a:ext cx="512504" cy="365125"/>
          </a:xfrm>
        </p:spPr>
        <p:txBody>
          <a:bodyPr/>
          <a:lstStyle/>
          <a:p>
            <a:fld id="{D70E9302-E85F-420B-883A-48A296937BA5}" type="slidenum">
              <a:rPr lang="en-US" smtClean="0"/>
              <a:pPr/>
              <a:t>18</a:t>
            </a:fld>
            <a:endParaRPr lang="en-US" dirty="0"/>
          </a:p>
        </p:txBody>
      </p:sp>
      <p:pic>
        <p:nvPicPr>
          <p:cNvPr id="3" name="รูปภาพ 2">
            <a:extLst>
              <a:ext uri="{FF2B5EF4-FFF2-40B4-BE49-F238E27FC236}">
                <a16:creationId xmlns:a16="http://schemas.microsoft.com/office/drawing/2014/main" xmlns="" id="{B2F59336-815A-4735-A1C2-A0D983C856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768" b="94643" l="9932" r="89555">
                        <a14:foregroundMark x1="30651" y1="11964" x2="34247" y2="4911"/>
                        <a14:foregroundMark x1="34247" y1="4911" x2="47432" y2="3393"/>
                        <a14:foregroundMark x1="47432" y1="3393" x2="60103" y2="6161"/>
                        <a14:foregroundMark x1="60103" y1="6161" x2="63527" y2="12946"/>
                        <a14:foregroundMark x1="58219" y1="5982" x2="45548" y2="2768"/>
                        <a14:foregroundMark x1="45548" y1="2768" x2="36986" y2="2857"/>
                        <a14:foregroundMark x1="20377" y1="36964" x2="24658" y2="38661"/>
                        <a14:foregroundMark x1="14897" y1="42143" x2="14897" y2="42143"/>
                        <a14:foregroundMark x1="21575" y1="41071" x2="21575" y2="41071"/>
                        <a14:foregroundMark x1="16438" y1="40000" x2="16438" y2="40000"/>
                        <a14:foregroundMark x1="32705" y1="41429" x2="28596" y2="64196"/>
                        <a14:foregroundMark x1="28596" y1="64196" x2="40068" y2="68304"/>
                        <a14:foregroundMark x1="40068" y1="68304" x2="54452" y2="68304"/>
                        <a14:foregroundMark x1="54452" y1="68304" x2="61473" y2="62232"/>
                        <a14:foregroundMark x1="61473" y1="62232" x2="59075" y2="27500"/>
                        <a14:foregroundMark x1="62500" y1="28661" x2="74486" y2="34018"/>
                        <a14:foregroundMark x1="74486" y1="34018" x2="85445" y2="29464"/>
                        <a14:foregroundMark x1="85445" y1="29464" x2="88870" y2="14643"/>
                        <a14:foregroundMark x1="88870" y1="14643" x2="89041" y2="14464"/>
                        <a14:foregroundMark x1="37158" y1="89554" x2="30308" y2="95804"/>
                        <a14:foregroundMark x1="30308" y1="95804" x2="39897" y2="90714"/>
                        <a14:foregroundMark x1="39897" y1="90714" x2="40068" y2="90000"/>
                        <a14:foregroundMark x1="51541" y1="89375" x2="61644" y2="94643"/>
                        <a14:foregroundMark x1="61644" y1="94643" x2="50000" y2="93125"/>
                        <a14:backgroundMark x1="36986" y1="2857" x2="36986" y2="2857"/>
                        <a14:backgroundMark x1="37329" y1="2857" x2="37329" y2="2857"/>
                        <a14:backgroundMark x1="37842" y1="2589" x2="37842" y2="258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8421" y="1443380"/>
            <a:ext cx="2486379" cy="4768398"/>
          </a:xfrm>
          <a:prstGeom prst="rect">
            <a:avLst/>
          </a:prstGeom>
        </p:spPr>
      </p:pic>
      <p:sp>
        <p:nvSpPr>
          <p:cNvPr id="8" name="คำบรรยายภาพ: สี่เหลี่ยมมุมมน 7">
            <a:extLst>
              <a:ext uri="{FF2B5EF4-FFF2-40B4-BE49-F238E27FC236}">
                <a16:creationId xmlns:a16="http://schemas.microsoft.com/office/drawing/2014/main" xmlns="" id="{E431132D-38CD-445B-9841-25A5C773EDA1}"/>
              </a:ext>
            </a:extLst>
          </p:cNvPr>
          <p:cNvSpPr/>
          <p:nvPr/>
        </p:nvSpPr>
        <p:spPr>
          <a:xfrm>
            <a:off x="2683033" y="2317386"/>
            <a:ext cx="5752049" cy="2223228"/>
          </a:xfrm>
          <a:prstGeom prst="wedgeRoundRectCallout">
            <a:avLst>
              <a:gd name="adj1" fmla="val -66077"/>
              <a:gd name="adj2" fmla="val -40633"/>
              <a:gd name="adj3" fmla="val 16667"/>
            </a:avLst>
          </a:prstGeom>
          <a:solidFill>
            <a:srgbClr val="F7E7A3"/>
          </a:solidFill>
          <a:ln w="28575">
            <a:solidFill>
              <a:srgbClr val="FFAF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sz="28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                 ความหลากหลายของสิ่งมีชีวิต มีความสำคัญ </a:t>
            </a:r>
          </a:p>
          <a:p>
            <a:r>
              <a:rPr lang="th-TH" sz="28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ต่อการดำรงชีวิตของมนุษย์และความสมดุลของระบบนิเวศ เราจึงต้องช่วยกันอนุรักษ์ความหลากหลายของสิ่งมีชีวิตเพื่อความยั่งยืน</a:t>
            </a:r>
            <a:endParaRPr lang="en-US" sz="2800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695349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51B11BA0-007F-49E6-97C1-24461EEA44DF}"/>
              </a:ext>
            </a:extLst>
          </p:cNvPr>
          <p:cNvGrpSpPr/>
          <p:nvPr/>
        </p:nvGrpSpPr>
        <p:grpSpPr>
          <a:xfrm>
            <a:off x="666123" y="2650698"/>
            <a:ext cx="7811754" cy="1556605"/>
            <a:chOff x="666123" y="2587486"/>
            <a:chExt cx="7811754" cy="1556605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BF3C9ECD-576B-4DF1-9FD1-C5A329A67948}"/>
                </a:ext>
              </a:extLst>
            </p:cNvPr>
            <p:cNvSpPr txBox="1"/>
            <p:nvPr/>
          </p:nvSpPr>
          <p:spPr>
            <a:xfrm>
              <a:off x="1813095" y="3429002"/>
              <a:ext cx="5996888" cy="715089"/>
            </a:xfrm>
            <a:prstGeom prst="roundRect">
              <a:avLst/>
            </a:prstGeom>
            <a:solidFill>
              <a:schemeClr val="accent2"/>
            </a:solidFill>
            <a:ln>
              <a:solidFill>
                <a:schemeClr val="accent1"/>
              </a:solidFill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หน่วยการเรียนรู้ที่ ๓ สัตว์และประเภทของสัตว์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A5E079BD-B837-42F8-B616-0A41DB0EADB3}"/>
                </a:ext>
              </a:extLst>
            </p:cNvPr>
            <p:cNvSpPr txBox="1"/>
            <p:nvPr/>
          </p:nvSpPr>
          <p:spPr>
            <a:xfrm>
              <a:off x="666123" y="2587486"/>
              <a:ext cx="7811754" cy="715089"/>
            </a:xfrm>
            <a:prstGeom prst="roundRect">
              <a:avLst/>
            </a:prstGeom>
            <a:solidFill>
              <a:schemeClr val="accent2"/>
            </a:solidFill>
            <a:ln>
              <a:solidFill>
                <a:schemeClr val="accent1"/>
              </a:solidFill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แบบสอบปรนัยเพื่อพัฒนาทักษะกระบวนการทางวิทยาศาสตร์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6518644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>
            <a:extLst>
              <a:ext uri="{FF2B5EF4-FFF2-40B4-BE49-F238E27FC236}">
                <a16:creationId xmlns:a16="http://schemas.microsoft.com/office/drawing/2014/main" xmlns="" id="{E7185C7F-6148-437E-A1C3-B513F48D731D}"/>
              </a:ext>
            </a:extLst>
          </p:cNvPr>
          <p:cNvGrpSpPr/>
          <p:nvPr/>
        </p:nvGrpSpPr>
        <p:grpSpPr>
          <a:xfrm>
            <a:off x="1389250" y="2277628"/>
            <a:ext cx="7011235" cy="4369958"/>
            <a:chOff x="1389250" y="2277628"/>
            <a:chExt cx="7011235" cy="4369958"/>
          </a:xfrm>
        </p:grpSpPr>
        <p:pic>
          <p:nvPicPr>
            <p:cNvPr id="3" name="รูปภาพ 2">
              <a:extLst>
                <a:ext uri="{FF2B5EF4-FFF2-40B4-BE49-F238E27FC236}">
                  <a16:creationId xmlns:a16="http://schemas.microsoft.com/office/drawing/2014/main" xmlns="" id="{54FF8BC9-78C7-4FAC-9C37-82F49D75334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89250" y="2277628"/>
              <a:ext cx="7011235" cy="4357888"/>
            </a:xfrm>
            <a:prstGeom prst="rect">
              <a:avLst/>
            </a:prstGeom>
            <a:ln w="82550" cap="rnd">
              <a:solidFill>
                <a:srgbClr val="00B050"/>
              </a:solidFill>
              <a:prstDash val="dashDot"/>
              <a:round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4" name="สี่เหลี่ยมผืนผ้า 3">
              <a:extLst>
                <a:ext uri="{FF2B5EF4-FFF2-40B4-BE49-F238E27FC236}">
                  <a16:creationId xmlns:a16="http://schemas.microsoft.com/office/drawing/2014/main" xmlns="" id="{47009FA8-2915-4332-9BB7-535C761CA19C}"/>
                </a:ext>
              </a:extLst>
            </p:cNvPr>
            <p:cNvSpPr/>
            <p:nvPr/>
          </p:nvSpPr>
          <p:spPr>
            <a:xfrm>
              <a:off x="1983575" y="6347153"/>
              <a:ext cx="3290277" cy="30043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9" name="สี่เหลี่ยมผืนผ้า: มุมมน 38">
            <a:extLst>
              <a:ext uri="{FF2B5EF4-FFF2-40B4-BE49-F238E27FC236}">
                <a16:creationId xmlns:a16="http://schemas.microsoft.com/office/drawing/2014/main" xmlns="" id="{63887DF8-2611-499D-8091-3F5E2BCEE8BD}"/>
              </a:ext>
            </a:extLst>
          </p:cNvPr>
          <p:cNvSpPr/>
          <p:nvPr/>
        </p:nvSpPr>
        <p:spPr>
          <a:xfrm>
            <a:off x="342740" y="798095"/>
            <a:ext cx="7253587" cy="1393153"/>
          </a:xfrm>
          <a:prstGeom prst="roundRect">
            <a:avLst>
              <a:gd name="adj" fmla="val 2506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274320" bIns="274320" rtlCol="0" anchor="ctr"/>
          <a:lstStyle/>
          <a:p>
            <a:r>
              <a:rPr lang="th-TH" sz="28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	สิ่งมีชีวิตมีลักษณะเฉพาะและมีความแตกต่างกันไป เป็นผลมาจาก วิวัฒนาการของสิ่งมีชีวิตให้มีความเหมาะสมกับสภาพแวดล้อมจนทำให้เกิด ความหลากหลายของสิ่งมีชีวิต</a:t>
            </a:r>
            <a:endParaRPr lang="en-US" sz="2800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D5F380D6-8214-416E-9B98-631CDBCF84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72711" y="6211778"/>
            <a:ext cx="512504" cy="365125"/>
          </a:xfrm>
        </p:spPr>
        <p:txBody>
          <a:bodyPr/>
          <a:lstStyle/>
          <a:p>
            <a:fld id="{D70E9302-E85F-420B-883A-48A296937BA5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8" name="สี่เหลี่ยมผืนผ้า: มุมมน 7">
            <a:extLst>
              <a:ext uri="{FF2B5EF4-FFF2-40B4-BE49-F238E27FC236}">
                <a16:creationId xmlns:a16="http://schemas.microsoft.com/office/drawing/2014/main" xmlns="" id="{7B525FDE-5A26-4DC1-B2F7-E128A962115C}"/>
              </a:ext>
            </a:extLst>
          </p:cNvPr>
          <p:cNvSpPr/>
          <p:nvPr/>
        </p:nvSpPr>
        <p:spPr>
          <a:xfrm>
            <a:off x="238835" y="129356"/>
            <a:ext cx="5090615" cy="668739"/>
          </a:xfrm>
          <a:prstGeom prst="roundRect">
            <a:avLst/>
          </a:prstGeom>
          <a:solidFill>
            <a:schemeClr val="accent1"/>
          </a:solidFill>
          <a:ln w="571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2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ความหลากหลายของสัตว์และการจัดจำแนก</a:t>
            </a:r>
            <a:endParaRPr lang="en-US" sz="3200" b="1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grpSp>
        <p:nvGrpSpPr>
          <p:cNvPr id="17" name="กลุ่ม 11">
            <a:extLst>
              <a:ext uri="{FF2B5EF4-FFF2-40B4-BE49-F238E27FC236}">
                <a16:creationId xmlns:a16="http://schemas.microsoft.com/office/drawing/2014/main" xmlns="" id="{717997CD-55BE-4240-8E6A-B000CB3C8867}"/>
              </a:ext>
            </a:extLst>
          </p:cNvPr>
          <p:cNvGrpSpPr/>
          <p:nvPr/>
        </p:nvGrpSpPr>
        <p:grpSpPr>
          <a:xfrm>
            <a:off x="0" y="6131562"/>
            <a:ext cx="3468599" cy="652605"/>
            <a:chOff x="281237" y="58440"/>
            <a:chExt cx="7697252" cy="1551688"/>
          </a:xfrm>
        </p:grpSpPr>
        <p:sp>
          <p:nvSpPr>
            <p:cNvPr id="18" name="สี่เหลี่ยมผืนผ้า 12">
              <a:extLst>
                <a:ext uri="{FF2B5EF4-FFF2-40B4-BE49-F238E27FC236}">
                  <a16:creationId xmlns:a16="http://schemas.microsoft.com/office/drawing/2014/main" xmlns="" id="{C0EA511B-115D-4301-945C-7EBA42FB442A}"/>
                </a:ext>
              </a:extLst>
            </p:cNvPr>
            <p:cNvSpPr/>
            <p:nvPr/>
          </p:nvSpPr>
          <p:spPr>
            <a:xfrm>
              <a:off x="1552717" y="424183"/>
              <a:ext cx="5303801" cy="933572"/>
            </a:xfrm>
            <a:prstGeom prst="rect">
              <a:avLst/>
            </a:prstGeom>
            <a:solidFill>
              <a:srgbClr val="4BDAF7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rtlCol="0" anchor="ctr"/>
            <a:lstStyle/>
            <a:p>
              <a:pPr algn="ctr"/>
              <a:r>
                <a:rPr lang="th-TH" sz="2200" b="1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วิทยาศาสตร์และเทคโนโลยี</a:t>
              </a:r>
              <a:endParaRPr lang="en-US" sz="22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pic>
          <p:nvPicPr>
            <p:cNvPr id="19" name="รูปภาพ 13">
              <a:extLst>
                <a:ext uri="{FF2B5EF4-FFF2-40B4-BE49-F238E27FC236}">
                  <a16:creationId xmlns:a16="http://schemas.microsoft.com/office/drawing/2014/main" xmlns="" id="{63F1CA0D-3F3F-4A18-BDC7-F1715E9E8F3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194" b="96998" l="952" r="97884">
                          <a14:foregroundMark x1="47725" y1="25982" x2="63280" y2="43649"/>
                          <a14:foregroundMark x1="63280" y1="43649" x2="67302" y2="73903"/>
                          <a14:foregroundMark x1="49735" y1="24134" x2="70899" y2="31293"/>
                          <a14:foregroundMark x1="70899" y1="31293" x2="77037" y2="36259"/>
                          <a14:foregroundMark x1="53968" y1="18476" x2="77989" y2="33372"/>
                          <a14:foregroundMark x1="67090" y1="17783" x2="80635" y2="38453"/>
                          <a14:foregroundMark x1="80635" y1="38453" x2="82116" y2="44226"/>
                          <a14:foregroundMark x1="87619" y1="27945" x2="76402" y2="12702"/>
                          <a14:foregroundMark x1="76402" y1="12702" x2="60317" y2="4042"/>
                          <a14:foregroundMark x1="60317" y1="4042" x2="42857" y2="5889"/>
                          <a14:foregroundMark x1="42857" y1="5889" x2="28042" y2="15589"/>
                          <a14:foregroundMark x1="28042" y1="15589" x2="17037" y2="30139"/>
                          <a14:foregroundMark x1="17037" y1="30139" x2="13651" y2="51848"/>
                          <a14:foregroundMark x1="13651" y1="51848" x2="16931" y2="69861"/>
                          <a14:foregroundMark x1="16931" y1="69861" x2="27407" y2="86028"/>
                          <a14:foregroundMark x1="27407" y1="86028" x2="43704" y2="94111"/>
                          <a14:foregroundMark x1="43704" y1="94111" x2="60423" y2="93995"/>
                          <a14:foregroundMark x1="60423" y1="93995" x2="77672" y2="88337"/>
                          <a14:foregroundMark x1="77672" y1="88337" x2="88677" y2="74711"/>
                          <a14:foregroundMark x1="88677" y1="74711" x2="95450" y2="57852"/>
                          <a14:foregroundMark x1="95450" y1="57852" x2="94286" y2="38222"/>
                          <a14:foregroundMark x1="94286" y1="38222" x2="87937" y2="25520"/>
                          <a14:foregroundMark x1="93439" y1="39145" x2="95238" y2="58776"/>
                          <a14:foregroundMark x1="95344" y1="43418" x2="98095" y2="52194"/>
                          <a14:foregroundMark x1="77884" y1="16513" x2="61058" y2="5658"/>
                          <a14:foregroundMark x1="61058" y1="5658" x2="44444" y2="4850"/>
                          <a14:foregroundMark x1="44444" y1="4850" x2="34815" y2="9007"/>
                          <a14:foregroundMark x1="75556" y1="83949" x2="60741" y2="94111"/>
                          <a14:foregroundMark x1="60741" y1="94111" x2="43810" y2="92956"/>
                          <a14:foregroundMark x1="43810" y1="92956" x2="41799" y2="91686"/>
                          <a14:foregroundMark x1="43492" y1="92841" x2="60212" y2="95381"/>
                          <a14:foregroundMark x1="60212" y1="95381" x2="60847" y2="95266"/>
                          <a14:foregroundMark x1="27407" y1="77367" x2="40106" y2="89261"/>
                          <a14:foregroundMark x1="24127" y1="73557" x2="36931" y2="87760"/>
                          <a14:foregroundMark x1="36931" y1="87760" x2="40952" y2="89145"/>
                          <a14:foregroundMark x1="31111" y1="48152" x2="38624" y2="65012"/>
                          <a14:foregroundMark x1="38624" y1="65012" x2="63175" y2="87875"/>
                          <a14:foregroundMark x1="18519" y1="51155" x2="23492" y2="30370"/>
                          <a14:foregroundMark x1="23492" y1="30370" x2="37460" y2="15820"/>
                          <a14:foregroundMark x1="37460" y1="15820" x2="56720" y2="10624"/>
                          <a14:foregroundMark x1="56720" y1="10624" x2="62116" y2="11085"/>
                          <a14:foregroundMark x1="38307" y1="10508" x2="56190" y2="8199"/>
                          <a14:foregroundMark x1="56190" y1="8199" x2="56190" y2="8199"/>
                          <a14:foregroundMark x1="13439" y1="42379" x2="5608" y2="41686"/>
                          <a14:foregroundMark x1="29947" y1="33718" x2="30582" y2="59469"/>
                          <a14:foregroundMark x1="12275" y1="48961" x2="10476" y2="53811"/>
                          <a14:foregroundMark x1="12698" y1="52540" x2="12487" y2="65012"/>
                          <a14:foregroundMark x1="12593" y1="64434" x2="19788" y2="79561"/>
                          <a14:foregroundMark x1="19153" y1="77367" x2="29206" y2="89145"/>
                          <a14:foregroundMark x1="20741" y1="76328" x2="31217" y2="90416"/>
                          <a14:foregroundMark x1="31217" y1="90416" x2="31429" y2="90416"/>
                          <a14:foregroundMark x1="19471" y1="79099" x2="29418" y2="89376"/>
                          <a14:foregroundMark x1="54392" y1="67436" x2="62751" y2="80023"/>
                          <a14:foregroundMark x1="43280" y1="94919" x2="60000" y2="97113"/>
                          <a14:foregroundMark x1="60000" y1="97113" x2="64127" y2="96305"/>
                          <a14:foregroundMark x1="46243" y1="95497" x2="63175" y2="96074"/>
                          <a14:foregroundMark x1="63175" y1="96074" x2="71852" y2="93303"/>
                          <a14:foregroundMark x1="45291" y1="95727" x2="62011" y2="96998"/>
                          <a14:foregroundMark x1="62011" y1="96998" x2="70688" y2="93880"/>
                          <a14:foregroundMark x1="10688" y1="41570" x2="16825" y2="25058"/>
                          <a14:foregroundMark x1="16296" y1="25520" x2="27407" y2="12009"/>
                          <a14:foregroundMark x1="27407" y1="12009" x2="41481" y2="4273"/>
                          <a14:foregroundMark x1="40635" y1="4157" x2="57249" y2="2194"/>
                          <a14:foregroundMark x1="57249" y1="2194" x2="64550" y2="3695"/>
                          <a14:foregroundMark x1="3492" y1="41570" x2="952" y2="4133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1237" y="58440"/>
              <a:ext cx="1574266" cy="1536512"/>
            </a:xfrm>
            <a:prstGeom prst="rect">
              <a:avLst/>
            </a:prstGeom>
          </p:spPr>
        </p:pic>
        <p:sp>
          <p:nvSpPr>
            <p:cNvPr id="20" name="วงรี 14">
              <a:extLst>
                <a:ext uri="{FF2B5EF4-FFF2-40B4-BE49-F238E27FC236}">
                  <a16:creationId xmlns:a16="http://schemas.microsoft.com/office/drawing/2014/main" xmlns="" id="{B9DAEB4A-4AEA-41F8-BE50-E6A42AE137B5}"/>
                </a:ext>
              </a:extLst>
            </p:cNvPr>
            <p:cNvSpPr/>
            <p:nvPr/>
          </p:nvSpPr>
          <p:spPr>
            <a:xfrm>
              <a:off x="6620212" y="168688"/>
              <a:ext cx="1358277" cy="1441440"/>
            </a:xfrm>
            <a:prstGeom prst="ellipse">
              <a:avLst/>
            </a:prstGeom>
            <a:solidFill>
              <a:srgbClr val="4BDAF7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109728" rIns="0" bIns="411480" rtlCol="0" anchor="t"/>
            <a:lstStyle/>
            <a:p>
              <a:pPr algn="ctr"/>
              <a:r>
                <a:rPr lang="th-TH" sz="2400" b="1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ป</a:t>
              </a:r>
              <a:r>
                <a:rPr lang="en-US" sz="2400" b="1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.</a:t>
              </a:r>
              <a:r>
                <a:rPr lang="th-TH" sz="2400" b="1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๔</a:t>
              </a:r>
              <a:endParaRPr lang="en-US" sz="24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21221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แผนผังลำดับงาน: ตัวเชื่อมต่อ 4">
            <a:extLst>
              <a:ext uri="{FF2B5EF4-FFF2-40B4-BE49-F238E27FC236}">
                <a16:creationId xmlns:a16="http://schemas.microsoft.com/office/drawing/2014/main" xmlns="" id="{AF050A4E-3F11-41CC-92C3-A9529230E9BC}"/>
              </a:ext>
            </a:extLst>
          </p:cNvPr>
          <p:cNvSpPr/>
          <p:nvPr/>
        </p:nvSpPr>
        <p:spPr>
          <a:xfrm>
            <a:off x="719318" y="5299877"/>
            <a:ext cx="342856" cy="342506"/>
          </a:xfrm>
          <a:prstGeom prst="flowChartConnector">
            <a:avLst/>
          </a:prstGeom>
          <a:solidFill>
            <a:srgbClr val="FF33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/>
                <a:ea typeface="+mn-ea"/>
                <a:cs typeface="TH Sarabun New"/>
              </a:rPr>
              <a:t>๔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 New"/>
              <a:ea typeface="+mn-ea"/>
              <a:cs typeface="TH Sarabun New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604C42D1-08AA-4F13-8AE1-7E16FF4FC06B}"/>
              </a:ext>
            </a:extLst>
          </p:cNvPr>
          <p:cNvGrpSpPr/>
          <p:nvPr/>
        </p:nvGrpSpPr>
        <p:grpSpPr>
          <a:xfrm>
            <a:off x="5371049" y="3531913"/>
            <a:ext cx="6759350" cy="1417873"/>
            <a:chOff x="5342021" y="3618997"/>
            <a:chExt cx="6759350" cy="1417873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xmlns="" id="{D30B6F08-B8AA-4223-8731-FE990E908D1E}"/>
                </a:ext>
              </a:extLst>
            </p:cNvPr>
            <p:cNvSpPr/>
            <p:nvPr/>
          </p:nvSpPr>
          <p:spPr>
            <a:xfrm>
              <a:off x="5342021" y="3618997"/>
              <a:ext cx="3693695" cy="1338015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endParaRPr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xmlns="" id="{40CE21A9-A349-4C27-8CD2-FDFB4479F541}"/>
                </a:ext>
              </a:extLst>
            </p:cNvPr>
            <p:cNvGrpSpPr/>
            <p:nvPr/>
          </p:nvGrpSpPr>
          <p:grpSpPr>
            <a:xfrm>
              <a:off x="5342021" y="3651875"/>
              <a:ext cx="6759350" cy="1384995"/>
              <a:chOff x="1508997" y="4023363"/>
              <a:chExt cx="6759350" cy="1384995"/>
            </a:xfrm>
          </p:grpSpPr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xmlns="" id="{A5FB783A-6AA2-4006-A0EA-0D795EC5776B}"/>
                  </a:ext>
                </a:extLst>
              </p:cNvPr>
              <p:cNvSpPr txBox="1"/>
              <p:nvPr/>
            </p:nvSpPr>
            <p:spPr>
              <a:xfrm>
                <a:off x="1508997" y="4023363"/>
                <a:ext cx="6759350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thaiDist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th-TH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33CC"/>
                    </a:solidFill>
                    <a:effectLst/>
                    <a:uLnTx/>
                    <a:uFillTx/>
                    <a:latin typeface="TH Sarabun New" panose="020B0500040200020003" pitchFamily="34" charset="-34"/>
                    <a:ea typeface="+mn-ea"/>
                    <a:cs typeface="TH Sarabun New" panose="020B0500040200020003" pitchFamily="34" charset="-34"/>
                  </a:rPr>
                  <a:t>เฉลย     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33CC"/>
                    </a:solidFill>
                    <a:effectLst/>
                    <a:uLnTx/>
                    <a:uFillTx/>
                    <a:latin typeface="TH Sarabun New" panose="020B0500040200020003" pitchFamily="34" charset="-34"/>
                    <a:ea typeface="+mn-ea"/>
                    <a:cs typeface="TH Sarabun New" panose="020B0500040200020003" pitchFamily="34" charset="-34"/>
                  </a:rPr>
                  <a:t> </a:t>
                </a:r>
                <a:r>
                  <a:rPr kumimoji="0" lang="th-TH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33CC"/>
                    </a:solidFill>
                    <a:effectLst/>
                    <a:uLnTx/>
                    <a:uFillTx/>
                    <a:latin typeface="TH Sarabun New" panose="020B0500040200020003" pitchFamily="34" charset="-34"/>
                    <a:ea typeface="+mn-ea"/>
                    <a:cs typeface="TH Sarabun New" panose="020B0500040200020003" pitchFamily="34" charset="-34"/>
                  </a:rPr>
                  <a:t>เหตุผล ตะขาบ หอย</a:t>
                </a: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endParaRPr>
              </a:p>
              <a:p>
                <a:pPr marL="0" marR="0" lvl="0" indent="0" algn="thaiDist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th-TH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33CC"/>
                    </a:solidFill>
                    <a:effectLst/>
                    <a:uLnTx/>
                    <a:uFillTx/>
                    <a:latin typeface="TH Sarabun New" panose="020B0500040200020003" pitchFamily="34" charset="-34"/>
                    <a:ea typeface="+mn-ea"/>
                    <a:cs typeface="TH Sarabun New" panose="020B0500040200020003" pitchFamily="34" charset="-34"/>
                  </a:rPr>
                  <a:t> ฟองน้ำ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33CC"/>
                    </a:solidFill>
                    <a:effectLst/>
                    <a:uLnTx/>
                    <a:uFillTx/>
                    <a:latin typeface="TH Sarabun New" panose="020B0500040200020003" pitchFamily="34" charset="-34"/>
                    <a:ea typeface="+mn-ea"/>
                    <a:cs typeface="TH Sarabun New" panose="020B0500040200020003" pitchFamily="34" charset="-34"/>
                  </a:rPr>
                  <a:t> </a:t>
                </a:r>
                <a:r>
                  <a:rPr kumimoji="0" lang="th-TH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33CC"/>
                    </a:solidFill>
                    <a:effectLst/>
                    <a:uLnTx/>
                    <a:uFillTx/>
                    <a:latin typeface="TH Sarabun New" panose="020B0500040200020003" pitchFamily="34" charset="-34"/>
                    <a:ea typeface="+mn-ea"/>
                    <a:cs typeface="TH Sarabun New" panose="020B0500040200020003" pitchFamily="34" charset="-34"/>
                  </a:rPr>
                  <a:t>เป็นสัตว์ไม่มีกระดูกสันหลัง </a:t>
                </a: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endParaRPr>
              </a:p>
              <a:p>
                <a:pPr marL="0" marR="0" lvl="0" indent="0" algn="thaiDist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th-TH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33CC"/>
                    </a:solidFill>
                    <a:effectLst/>
                    <a:uLnTx/>
                    <a:uFillTx/>
                    <a:latin typeface="TH Sarabun New" panose="020B0500040200020003" pitchFamily="34" charset="-34"/>
                    <a:ea typeface="+mn-ea"/>
                    <a:cs typeface="TH Sarabun New" panose="020B0500040200020003" pitchFamily="34" charset="-34"/>
                  </a:rPr>
                  <a:t>ปลา ไก่ แมว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33CC"/>
                    </a:solidFill>
                    <a:effectLst/>
                    <a:uLnTx/>
                    <a:uFillTx/>
                    <a:latin typeface="TH Sarabun New" panose="020B0500040200020003" pitchFamily="34" charset="-34"/>
                    <a:ea typeface="+mn-ea"/>
                    <a:cs typeface="TH Sarabun New" panose="020B0500040200020003" pitchFamily="34" charset="-34"/>
                  </a:rPr>
                  <a:t> </a:t>
                </a:r>
                <a:r>
                  <a:rPr kumimoji="0" lang="th-TH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33CC"/>
                    </a:solidFill>
                    <a:effectLst/>
                    <a:uLnTx/>
                    <a:uFillTx/>
                    <a:latin typeface="TH Sarabun New" panose="020B0500040200020003" pitchFamily="34" charset="-34"/>
                    <a:ea typeface="+mn-ea"/>
                    <a:cs typeface="TH Sarabun New" panose="020B0500040200020003" pitchFamily="34" charset="-34"/>
                  </a:rPr>
                  <a:t>เป็นสัตว์มีกระดูกสันหลัง</a:t>
                </a: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endParaRPr>
              </a:p>
            </p:txBody>
          </p:sp>
          <p:sp>
            <p:nvSpPr>
              <p:cNvPr id="17" name="แผนผังลำดับงาน: ตัวเชื่อมต่อ 4">
                <a:extLst>
                  <a:ext uri="{FF2B5EF4-FFF2-40B4-BE49-F238E27FC236}">
                    <a16:creationId xmlns:a16="http://schemas.microsoft.com/office/drawing/2014/main" xmlns="" id="{A72CF10D-AB22-4909-BE60-461E73D9375F}"/>
                  </a:ext>
                </a:extLst>
              </p:cNvPr>
              <p:cNvSpPr/>
              <p:nvPr/>
            </p:nvSpPr>
            <p:spPr>
              <a:xfrm>
                <a:off x="2167760" y="4086863"/>
                <a:ext cx="342856" cy="342506"/>
              </a:xfrm>
              <a:prstGeom prst="flowChartConnector">
                <a:avLst/>
              </a:prstGeom>
              <a:noFill/>
              <a:ln>
                <a:solidFill>
                  <a:srgbClr val="FF33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tIns="9144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th-TH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33CC"/>
                    </a:solidFill>
                    <a:effectLst/>
                    <a:uLnTx/>
                    <a:uFillTx/>
                    <a:latin typeface="TH Sarabun New"/>
                    <a:ea typeface="+mn-ea"/>
                    <a:cs typeface="TH Sarabun New"/>
                  </a:rPr>
                  <a:t>๔</a:t>
                </a:r>
                <a:endPara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H Sarabun New"/>
                  <a:ea typeface="+mn-ea"/>
                  <a:cs typeface="TH Sarabun New"/>
                </a:endParaRPr>
              </a:p>
            </p:txBody>
          </p:sp>
        </p:grp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805CF51C-529F-4C68-83B9-1255F89B76BD}"/>
              </a:ext>
            </a:extLst>
          </p:cNvPr>
          <p:cNvSpPr txBox="1"/>
          <p:nvPr/>
        </p:nvSpPr>
        <p:spPr>
          <a:xfrm>
            <a:off x="355709" y="208987"/>
            <a:ext cx="529664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พิจารณาการจัดจำแนก ใช้ตอบคำถามข้อ ๑-๒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 New" panose="020B0500040200020003" pitchFamily="34" charset="-34"/>
              <a:ea typeface="+mn-ea"/>
              <a:cs typeface="TH Sarabun New" panose="020B0500040200020003" pitchFamily="34" charset="-34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	</a:t>
            </a:r>
            <a:r>
              <a:rPr kumimoji="0" lang="th-TH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การจัดจำแนกสัตว์ออกเป็น ๒ กลุ่ม ดังนี้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 New" panose="020B0500040200020003" pitchFamily="34" charset="-34"/>
              <a:ea typeface="+mn-ea"/>
              <a:cs typeface="TH Sarabun New" panose="020B0500040200020003" pitchFamily="34" charset="-34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D02E70C6-E4EA-4B46-8F80-1AA41DA782C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056" t="47778" r="41313" b="32812"/>
          <a:stretch/>
        </p:blipFill>
        <p:spPr>
          <a:xfrm>
            <a:off x="1287861" y="1398152"/>
            <a:ext cx="6376433" cy="152491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0AD38879-536B-4BFD-BF2A-0F66901C8F7F}"/>
              </a:ext>
            </a:extLst>
          </p:cNvPr>
          <p:cNvSpPr txBox="1"/>
          <p:nvPr/>
        </p:nvSpPr>
        <p:spPr>
          <a:xfrm>
            <a:off x="355709" y="3146957"/>
            <a:ext cx="63065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. </a:t>
            </a: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จากข้อมูลข้างต้นใช้เกณฑ์ในการจัดจำแนกตามข้อใด</a:t>
            </a:r>
            <a:endParaRPr kumimoji="0" lang="en-US" sz="32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 New" panose="020B0500040200020003" pitchFamily="34" charset="-34"/>
              <a:ea typeface="+mn-ea"/>
              <a:cs typeface="TH Sarabun New" panose="020B0500040200020003" pitchFamily="34" charset="-34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216E03EC-77BC-4082-95C6-DC854CC14727}"/>
              </a:ext>
            </a:extLst>
          </p:cNvPr>
          <p:cNvGrpSpPr/>
          <p:nvPr/>
        </p:nvGrpSpPr>
        <p:grpSpPr>
          <a:xfrm>
            <a:off x="718769" y="3692337"/>
            <a:ext cx="5795772" cy="2086316"/>
            <a:chOff x="1121863" y="2174218"/>
            <a:chExt cx="5795772" cy="2086316"/>
          </a:xfrm>
        </p:grpSpPr>
        <p:sp>
          <p:nvSpPr>
            <p:cNvPr id="7" name="แผนผังลำดับงาน: ตัวเชื่อมต่อ 4">
              <a:extLst>
                <a:ext uri="{FF2B5EF4-FFF2-40B4-BE49-F238E27FC236}">
                  <a16:creationId xmlns:a16="http://schemas.microsoft.com/office/drawing/2014/main" xmlns="" id="{55B33B3F-7DAB-4EDB-B1F9-058903060CD4}"/>
                </a:ext>
              </a:extLst>
            </p:cNvPr>
            <p:cNvSpPr/>
            <p:nvPr/>
          </p:nvSpPr>
          <p:spPr>
            <a:xfrm>
              <a:off x="1121864" y="2726614"/>
              <a:ext cx="342856" cy="342506"/>
            </a:xfrm>
            <a:prstGeom prst="flowChartConnector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/>
                  <a:ea typeface="+mn-ea"/>
                  <a:cs typeface="TH Sarabun New"/>
                </a:rPr>
                <a:t>๒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/>
                <a:ea typeface="+mn-ea"/>
                <a:cs typeface="TH Sarabun New"/>
              </a:endParaRPr>
            </a:p>
          </p:txBody>
        </p:sp>
        <p:sp>
          <p:nvSpPr>
            <p:cNvPr id="8" name="Text Placeholder 2">
              <a:extLst>
                <a:ext uri="{FF2B5EF4-FFF2-40B4-BE49-F238E27FC236}">
                  <a16:creationId xmlns:a16="http://schemas.microsoft.com/office/drawing/2014/main" xmlns="" id="{7B098703-CDCC-43AC-B362-58CF22A8B2F0}"/>
                </a:ext>
              </a:extLst>
            </p:cNvPr>
            <p:cNvSpPr txBox="1">
              <a:spLocks/>
            </p:cNvSpPr>
            <p:nvPr/>
          </p:nvSpPr>
          <p:spPr>
            <a:xfrm>
              <a:off x="1523986" y="2174218"/>
              <a:ext cx="4698035" cy="505200"/>
            </a:xfrm>
            <a:prstGeom prst="rect">
              <a:avLst/>
            </a:prstGeom>
          </p:spPr>
          <p:txBody>
            <a:bodyPr anchor="ctr">
              <a:noAutofit/>
            </a:bodyPr>
            <a:lstStyle>
              <a:lvl1pPr marL="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3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>
                  <a:srgbClr val="0F6FC6"/>
                </a:buClr>
                <a:buSzPct val="80000"/>
                <a:buFont typeface="Wingdings 3" charset="2"/>
                <a:buNone/>
                <a:tabLst/>
                <a:defRPr/>
              </a:pPr>
              <a:r>
                <a:rPr kumimoji="0" lang="th-TH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/>
                  <a:ea typeface="+mn-ea"/>
                  <a:cs typeface="TH Sarabun New"/>
                </a:rPr>
                <a:t>สัตว์นํ้าและสัตว์บก</a:t>
              </a:r>
            </a:p>
          </p:txBody>
        </p:sp>
        <p:sp>
          <p:nvSpPr>
            <p:cNvPr id="9" name="Text Placeholder 2">
              <a:extLst>
                <a:ext uri="{FF2B5EF4-FFF2-40B4-BE49-F238E27FC236}">
                  <a16:creationId xmlns:a16="http://schemas.microsoft.com/office/drawing/2014/main" xmlns="" id="{76107835-6BC2-4038-A48D-A9B00FD36A51}"/>
                </a:ext>
              </a:extLst>
            </p:cNvPr>
            <p:cNvSpPr txBox="1">
              <a:spLocks/>
            </p:cNvSpPr>
            <p:nvPr/>
          </p:nvSpPr>
          <p:spPr>
            <a:xfrm>
              <a:off x="1523985" y="2682258"/>
              <a:ext cx="4698035" cy="505200"/>
            </a:xfrm>
            <a:prstGeom prst="rect">
              <a:avLst/>
            </a:prstGeom>
          </p:spPr>
          <p:txBody>
            <a:bodyPr anchor="ctr">
              <a:noAutofit/>
            </a:bodyPr>
            <a:lstStyle>
              <a:lvl1pPr marL="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3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>
                  <a:srgbClr val="0F6FC6"/>
                </a:buClr>
                <a:buSzPct val="80000"/>
                <a:buFont typeface="Wingdings 3" charset="2"/>
                <a:buNone/>
                <a:tabLst/>
                <a:defRPr/>
              </a:pPr>
              <a:r>
                <a:rPr kumimoji="0" lang="th-TH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/>
                  <a:ea typeface="+mn-ea"/>
                  <a:cs typeface="TH Sarabun New"/>
                </a:rPr>
                <a:t>สัตว์ที่กินพืชและสัตว์ที่กินเนื้อ</a:t>
              </a:r>
            </a:p>
          </p:txBody>
        </p:sp>
        <p:sp>
          <p:nvSpPr>
            <p:cNvPr id="10" name="แผนผังลำดับงาน: ตัวเชื่อมต่อ 9">
              <a:extLst>
                <a:ext uri="{FF2B5EF4-FFF2-40B4-BE49-F238E27FC236}">
                  <a16:creationId xmlns:a16="http://schemas.microsoft.com/office/drawing/2014/main" xmlns="" id="{401CEE27-C449-453C-9F4E-DF559B5149C0}"/>
                </a:ext>
              </a:extLst>
            </p:cNvPr>
            <p:cNvSpPr/>
            <p:nvPr/>
          </p:nvSpPr>
          <p:spPr>
            <a:xfrm>
              <a:off x="1121864" y="2203805"/>
              <a:ext cx="342856" cy="342506"/>
            </a:xfrm>
            <a:prstGeom prst="flowChartConnector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/>
                  <a:ea typeface="+mn-ea"/>
                  <a:cs typeface="TH Sarabun New"/>
                </a:rPr>
                <a:t>๑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/>
                <a:ea typeface="+mn-ea"/>
                <a:cs typeface="TH Sarabun New"/>
              </a:endParaRPr>
            </a:p>
          </p:txBody>
        </p:sp>
        <p:sp>
          <p:nvSpPr>
            <p:cNvPr id="11" name="แผนผังลำดับงาน: ตัวเชื่อมต่อ 4">
              <a:extLst>
                <a:ext uri="{FF2B5EF4-FFF2-40B4-BE49-F238E27FC236}">
                  <a16:creationId xmlns:a16="http://schemas.microsoft.com/office/drawing/2014/main" xmlns="" id="{FCBBE01F-29BC-4879-908C-7BE8754BF6C8}"/>
                </a:ext>
              </a:extLst>
            </p:cNvPr>
            <p:cNvSpPr/>
            <p:nvPr/>
          </p:nvSpPr>
          <p:spPr>
            <a:xfrm>
              <a:off x="1121863" y="3790263"/>
              <a:ext cx="342856" cy="342506"/>
            </a:xfrm>
            <a:prstGeom prst="flowChartConnector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/>
                  <a:ea typeface="+mn-ea"/>
                  <a:cs typeface="TH Sarabun New"/>
                </a:rPr>
                <a:t>๔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/>
                <a:ea typeface="+mn-ea"/>
                <a:cs typeface="TH Sarabun New"/>
              </a:endParaRPr>
            </a:p>
          </p:txBody>
        </p:sp>
        <p:sp>
          <p:nvSpPr>
            <p:cNvPr id="12" name="Text Placeholder 2">
              <a:extLst>
                <a:ext uri="{FF2B5EF4-FFF2-40B4-BE49-F238E27FC236}">
                  <a16:creationId xmlns:a16="http://schemas.microsoft.com/office/drawing/2014/main" xmlns="" id="{D5E6C471-4AF7-4C16-B624-18EC5DE6ECFE}"/>
                </a:ext>
              </a:extLst>
            </p:cNvPr>
            <p:cNvSpPr txBox="1">
              <a:spLocks/>
            </p:cNvSpPr>
            <p:nvPr/>
          </p:nvSpPr>
          <p:spPr>
            <a:xfrm>
              <a:off x="1523985" y="3247294"/>
              <a:ext cx="4698035" cy="505200"/>
            </a:xfrm>
            <a:prstGeom prst="rect">
              <a:avLst/>
            </a:prstGeom>
          </p:spPr>
          <p:txBody>
            <a:bodyPr anchor="ctr">
              <a:noAutofit/>
            </a:bodyPr>
            <a:lstStyle>
              <a:lvl1pPr marL="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3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>
                  <a:srgbClr val="0F6FC6"/>
                </a:buClr>
                <a:buSzPct val="80000"/>
                <a:buFont typeface="Wingdings 3" charset="2"/>
                <a:buNone/>
                <a:tabLst/>
                <a:defRPr/>
              </a:pPr>
              <a:r>
                <a:rPr kumimoji="0" lang="th-TH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/>
                  <a:ea typeface="+mn-ea"/>
                  <a:cs typeface="TH Sarabun New"/>
                </a:rPr>
                <a:t>สัตว์ที่ออกลูกเป็นตัวและสัตว์ที่ออกลูกเป็นไข่</a:t>
              </a:r>
            </a:p>
          </p:txBody>
        </p:sp>
        <p:sp>
          <p:nvSpPr>
            <p:cNvPr id="13" name="Text Placeholder 2">
              <a:extLst>
                <a:ext uri="{FF2B5EF4-FFF2-40B4-BE49-F238E27FC236}">
                  <a16:creationId xmlns:a16="http://schemas.microsoft.com/office/drawing/2014/main" xmlns="" id="{894ACF8A-E822-4C6C-B940-8FEDEC18FBAF}"/>
                </a:ext>
              </a:extLst>
            </p:cNvPr>
            <p:cNvSpPr txBox="1">
              <a:spLocks/>
            </p:cNvSpPr>
            <p:nvPr/>
          </p:nvSpPr>
          <p:spPr>
            <a:xfrm>
              <a:off x="1523984" y="3755334"/>
              <a:ext cx="5393651" cy="505200"/>
            </a:xfrm>
            <a:prstGeom prst="rect">
              <a:avLst/>
            </a:prstGeom>
          </p:spPr>
          <p:txBody>
            <a:bodyPr anchor="ctr">
              <a:noAutofit/>
            </a:bodyPr>
            <a:lstStyle>
              <a:lvl1pPr marL="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3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>
                  <a:srgbClr val="0F6FC6"/>
                </a:buClr>
                <a:buSzPct val="80000"/>
                <a:buFont typeface="Wingdings 3" charset="2"/>
                <a:buNone/>
                <a:tabLst/>
                <a:defRPr/>
              </a:pPr>
              <a:r>
                <a:rPr kumimoji="0" lang="th-TH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/>
                  <a:ea typeface="+mn-ea"/>
                  <a:cs typeface="TH Sarabun New"/>
                </a:rPr>
                <a:t>สัตว์ไม่มีกระดูกสันหลังและสัตว์มีกระดูกสันหลัง</a:t>
              </a:r>
            </a:p>
          </p:txBody>
        </p:sp>
        <p:sp>
          <p:nvSpPr>
            <p:cNvPr id="14" name="แผนผังลำดับงาน: ตัวเชื่อมต่อ 9">
              <a:extLst>
                <a:ext uri="{FF2B5EF4-FFF2-40B4-BE49-F238E27FC236}">
                  <a16:creationId xmlns:a16="http://schemas.microsoft.com/office/drawing/2014/main" xmlns="" id="{6FD702BF-AE77-4930-8995-BB965C1E3F09}"/>
                </a:ext>
              </a:extLst>
            </p:cNvPr>
            <p:cNvSpPr/>
            <p:nvPr/>
          </p:nvSpPr>
          <p:spPr>
            <a:xfrm>
              <a:off x="1121863" y="3276881"/>
              <a:ext cx="342856" cy="342506"/>
            </a:xfrm>
            <a:prstGeom prst="flowChartConnector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/>
                  <a:ea typeface="+mn-ea"/>
                  <a:cs typeface="TH Sarabun New"/>
                </a:rPr>
                <a:t>๓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/>
                <a:ea typeface="+mn-ea"/>
                <a:cs typeface="TH Sarabun New"/>
              </a:endParaRPr>
            </a:p>
          </p:txBody>
        </p: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A631AF52-25BD-4E33-97AB-7F0064D8E552}"/>
              </a:ext>
            </a:extLst>
          </p:cNvPr>
          <p:cNvSpPr/>
          <p:nvPr/>
        </p:nvSpPr>
        <p:spPr>
          <a:xfrm>
            <a:off x="2743200" y="1743959"/>
            <a:ext cx="273377" cy="339730"/>
          </a:xfrm>
          <a:prstGeom prst="rect">
            <a:avLst/>
          </a:prstGeom>
          <a:solidFill>
            <a:srgbClr val="AAE1FA"/>
          </a:solidFill>
          <a:ln>
            <a:solidFill>
              <a:srgbClr val="AAE1F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6D6BE134-D5AB-453A-9CD6-80235EC41D53}"/>
              </a:ext>
            </a:extLst>
          </p:cNvPr>
          <p:cNvSpPr/>
          <p:nvPr/>
        </p:nvSpPr>
        <p:spPr>
          <a:xfrm>
            <a:off x="2787191" y="2427993"/>
            <a:ext cx="273377" cy="339730"/>
          </a:xfrm>
          <a:prstGeom prst="rect">
            <a:avLst/>
          </a:prstGeom>
          <a:solidFill>
            <a:srgbClr val="FEE7B9"/>
          </a:solidFill>
          <a:ln>
            <a:solidFill>
              <a:srgbClr val="FEE7B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E404A41A-EE5C-4DB1-829C-A44EA72F3354}"/>
              </a:ext>
            </a:extLst>
          </p:cNvPr>
          <p:cNvSpPr txBox="1"/>
          <p:nvPr/>
        </p:nvSpPr>
        <p:spPr>
          <a:xfrm>
            <a:off x="2697635" y="1559130"/>
            <a:ext cx="3629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4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๑</a:t>
            </a:r>
            <a:endParaRPr lang="en-US" sz="4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F3723AE5-A238-422E-9D95-EDD656378D3A}"/>
              </a:ext>
            </a:extLst>
          </p:cNvPr>
          <p:cNvSpPr txBox="1"/>
          <p:nvPr/>
        </p:nvSpPr>
        <p:spPr>
          <a:xfrm>
            <a:off x="2697635" y="2275126"/>
            <a:ext cx="3629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4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๒</a:t>
            </a:r>
            <a:endParaRPr lang="en-US" sz="4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73445871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แผนผังลำดับงาน: ตัวเชื่อมต่อ 4">
            <a:extLst>
              <a:ext uri="{FF2B5EF4-FFF2-40B4-BE49-F238E27FC236}">
                <a16:creationId xmlns:a16="http://schemas.microsoft.com/office/drawing/2014/main" xmlns="" id="{F6D55F7E-C104-4B44-83CD-5140C1EF10B6}"/>
              </a:ext>
            </a:extLst>
          </p:cNvPr>
          <p:cNvSpPr/>
          <p:nvPr/>
        </p:nvSpPr>
        <p:spPr>
          <a:xfrm>
            <a:off x="859998" y="2444132"/>
            <a:ext cx="342856" cy="342506"/>
          </a:xfrm>
          <a:prstGeom prst="flowChartConnector">
            <a:avLst/>
          </a:prstGeom>
          <a:solidFill>
            <a:srgbClr val="FF33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/>
                <a:ea typeface="+mn-ea"/>
                <a:cs typeface="TH Sarabun New"/>
              </a:rPr>
              <a:t>๓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 New"/>
              <a:ea typeface="+mn-ea"/>
              <a:cs typeface="TH Sarabun New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E234ADF9-589B-418E-8F39-7EB490E485DB}"/>
              </a:ext>
            </a:extLst>
          </p:cNvPr>
          <p:cNvGrpSpPr/>
          <p:nvPr/>
        </p:nvGrpSpPr>
        <p:grpSpPr>
          <a:xfrm>
            <a:off x="1392750" y="3245538"/>
            <a:ext cx="5636479" cy="3325058"/>
            <a:chOff x="3686127" y="2444132"/>
            <a:chExt cx="5636479" cy="3325058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xmlns="" id="{1B17D634-CD89-490C-9F67-42DE208FF7A1}"/>
                </a:ext>
              </a:extLst>
            </p:cNvPr>
            <p:cNvGrpSpPr/>
            <p:nvPr/>
          </p:nvGrpSpPr>
          <p:grpSpPr>
            <a:xfrm>
              <a:off x="3686127" y="2444132"/>
              <a:ext cx="5636479" cy="3325058"/>
              <a:chOff x="3763617" y="2444132"/>
              <a:chExt cx="5636479" cy="3325058"/>
            </a:xfrm>
          </p:grpSpPr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xmlns="" id="{F2917FA7-C17F-4F32-B738-824EAC25486C}"/>
                  </a:ext>
                </a:extLst>
              </p:cNvPr>
              <p:cNvSpPr txBox="1"/>
              <p:nvPr/>
            </p:nvSpPr>
            <p:spPr>
              <a:xfrm>
                <a:off x="3763617" y="2444132"/>
                <a:ext cx="5636479" cy="3325058"/>
              </a:xfrm>
              <a:prstGeom prst="roundRect">
                <a:avLst>
                  <a:gd name="adj" fmla="val 2787"/>
                </a:avLst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thaiDist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th-TH" sz="2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33CC"/>
                    </a:solidFill>
                    <a:effectLst/>
                    <a:uLnTx/>
                    <a:uFillTx/>
                    <a:latin typeface="TH Sarabun New" panose="020B0500040200020003" pitchFamily="34" charset="-34"/>
                    <a:ea typeface="+mn-ea"/>
                    <a:cs typeface="TH Sarabun New" panose="020B0500040200020003" pitchFamily="34" charset="-34"/>
                  </a:rPr>
                  <a:t>เฉลย</a:t>
                </a:r>
                <a:r>
                  <a:rPr kumimoji="0" lang="en-US" sz="2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33CC"/>
                    </a:solidFill>
                    <a:effectLst/>
                    <a:uLnTx/>
                    <a:uFillTx/>
                    <a:latin typeface="TH Sarabun New" panose="020B0500040200020003" pitchFamily="34" charset="-34"/>
                    <a:ea typeface="+mn-ea"/>
                    <a:cs typeface="TH Sarabun New" panose="020B0500040200020003" pitchFamily="34" charset="-34"/>
                  </a:rPr>
                  <a:t>      </a:t>
                </a:r>
                <a:r>
                  <a:rPr kumimoji="0" lang="th-TH" sz="2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33CC"/>
                    </a:solidFill>
                    <a:effectLst/>
                    <a:uLnTx/>
                    <a:uFillTx/>
                    <a:latin typeface="TH Sarabun New" panose="020B0500040200020003" pitchFamily="34" charset="-34"/>
                    <a:ea typeface="+mn-ea"/>
                    <a:cs typeface="TH Sarabun New" panose="020B0500040200020003" pitchFamily="34" charset="-34"/>
                  </a:rPr>
                  <a:t> </a:t>
                </a:r>
                <a:r>
                  <a:rPr kumimoji="0" lang="th-TH" sz="2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33CC"/>
                    </a:solidFill>
                    <a:effectLst/>
                    <a:uLnTx/>
                    <a:uFillTx/>
                    <a:latin typeface="TH Sarabun New" panose="020B0500040200020003" pitchFamily="34" charset="-34"/>
                    <a:ea typeface="+mn-ea"/>
                    <a:cs typeface="TH Sarabun New" panose="020B0500040200020003" pitchFamily="34" charset="-34"/>
                  </a:rPr>
                  <a:t>เหตุผล กลุ่มที่ ๑ คือ กลุ่มไม่มีกระดูกสันหลัง </a:t>
                </a:r>
                <a:endPara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endParaRPr>
              </a:p>
              <a:p>
                <a:pPr marL="0" marR="0" lvl="0" indent="0" algn="thaiDist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th-TH" sz="2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33CC"/>
                    </a:solidFill>
                    <a:effectLst/>
                    <a:uLnTx/>
                    <a:uFillTx/>
                    <a:latin typeface="TH Sarabun New" panose="020B0500040200020003" pitchFamily="34" charset="-34"/>
                    <a:ea typeface="+mn-ea"/>
                    <a:cs typeface="TH Sarabun New" panose="020B0500040200020003" pitchFamily="34" charset="-34"/>
                  </a:rPr>
                  <a:t>ดังนั้น</a:t>
                </a:r>
                <a:r>
                  <a:rPr kumimoji="0" lang="en-US" sz="2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33CC"/>
                    </a:solidFill>
                    <a:effectLst/>
                    <a:uLnTx/>
                    <a:uFillTx/>
                    <a:latin typeface="TH Sarabun New" panose="020B0500040200020003" pitchFamily="34" charset="-34"/>
                    <a:ea typeface="+mn-ea"/>
                    <a:cs typeface="TH Sarabun New" panose="020B0500040200020003" pitchFamily="34" charset="-34"/>
                  </a:rPr>
                  <a:t> </a:t>
                </a:r>
                <a:r>
                  <a:rPr kumimoji="0" lang="th-TH" sz="2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33CC"/>
                    </a:solidFill>
                    <a:effectLst/>
                    <a:uLnTx/>
                    <a:uFillTx/>
                    <a:latin typeface="TH Sarabun New" panose="020B0500040200020003" pitchFamily="34" charset="-34"/>
                    <a:ea typeface="+mn-ea"/>
                    <a:cs typeface="TH Sarabun New" panose="020B0500040200020003" pitchFamily="34" charset="-34"/>
                  </a:rPr>
                  <a:t>กะพรุน หมึก เป็นสัตว์ไม่มีกระดูกสันหลัง</a:t>
                </a:r>
              </a:p>
              <a:p>
                <a:pPr marL="0" marR="0" lvl="0" indent="0" algn="thaiDist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th-TH" sz="2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33CC"/>
                    </a:solidFill>
                    <a:effectLst/>
                    <a:uLnTx/>
                    <a:uFillTx/>
                    <a:latin typeface="TH Sarabun New" panose="020B0500040200020003" pitchFamily="34" charset="-34"/>
                    <a:ea typeface="+mn-ea"/>
                    <a:cs typeface="TH Sarabun New" panose="020B0500040200020003" pitchFamily="34" charset="-34"/>
                  </a:rPr>
                  <a:t>ส่วน </a:t>
                </a:r>
                <a:r>
                  <a:rPr kumimoji="0" lang="en-US" sz="2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33CC"/>
                    </a:solidFill>
                    <a:effectLst/>
                    <a:uLnTx/>
                    <a:uFillTx/>
                    <a:latin typeface="TH Sarabun New" panose="020B0500040200020003" pitchFamily="34" charset="-34"/>
                    <a:ea typeface="+mn-ea"/>
                    <a:cs typeface="TH Sarabun New" panose="020B0500040200020003" pitchFamily="34" charset="-34"/>
                  </a:rPr>
                  <a:t>      </a:t>
                </a:r>
                <a:r>
                  <a:rPr kumimoji="0" lang="th-TH" sz="2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33CC"/>
                    </a:solidFill>
                    <a:effectLst/>
                    <a:uLnTx/>
                    <a:uFillTx/>
                    <a:latin typeface="TH Sarabun New" panose="020B0500040200020003" pitchFamily="34" charset="-34"/>
                    <a:ea typeface="+mn-ea"/>
                    <a:cs typeface="TH Sarabun New" panose="020B0500040200020003" pitchFamily="34" charset="-34"/>
                  </a:rPr>
                  <a:t>กบ เป็นสัตว์มีกระดูกสันหลัง (กลุ่มที่ ๒)</a:t>
                </a:r>
              </a:p>
              <a:p>
                <a:pPr marL="0" marR="0" lvl="0" indent="0" algn="thaiDist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33CC"/>
                    </a:solidFill>
                    <a:effectLst/>
                    <a:uLnTx/>
                    <a:uFillTx/>
                    <a:latin typeface="TH Sarabun New" panose="020B0500040200020003" pitchFamily="34" charset="-34"/>
                    <a:ea typeface="+mn-ea"/>
                    <a:cs typeface="TH Sarabun New" panose="020B0500040200020003" pitchFamily="34" charset="-34"/>
                  </a:rPr>
                  <a:t>		</a:t>
                </a:r>
                <a:r>
                  <a:rPr kumimoji="0" lang="th-TH" sz="2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33CC"/>
                    </a:solidFill>
                    <a:effectLst/>
                    <a:uLnTx/>
                    <a:uFillTx/>
                    <a:latin typeface="TH Sarabun New" panose="020B0500040200020003" pitchFamily="34" charset="-34"/>
                    <a:ea typeface="+mn-ea"/>
                    <a:cs typeface="TH Sarabun New" panose="020B0500040200020003" pitchFamily="34" charset="-34"/>
                  </a:rPr>
                  <a:t>ปะการัง เป็นสัตว์ไม่มีกระดูกสันหลัง (กลุ่มที่ ๑)</a:t>
                </a:r>
              </a:p>
              <a:p>
                <a:pPr marL="0" marR="0" lvl="0" indent="0" algn="thaiDist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th-TH" sz="2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33CC"/>
                    </a:solidFill>
                    <a:effectLst/>
                    <a:uLnTx/>
                    <a:uFillTx/>
                    <a:latin typeface="TH Sarabun New" panose="020B0500040200020003" pitchFamily="34" charset="-34"/>
                    <a:ea typeface="+mn-ea"/>
                    <a:cs typeface="TH Sarabun New" panose="020B0500040200020003" pitchFamily="34" charset="-34"/>
                  </a:rPr>
                  <a:t>	</a:t>
                </a:r>
                <a:r>
                  <a:rPr kumimoji="0" lang="en-US" sz="2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33CC"/>
                    </a:solidFill>
                    <a:effectLst/>
                    <a:uLnTx/>
                    <a:uFillTx/>
                    <a:latin typeface="TH Sarabun New" panose="020B0500040200020003" pitchFamily="34" charset="-34"/>
                    <a:ea typeface="+mn-ea"/>
                    <a:cs typeface="TH Sarabun New" panose="020B0500040200020003" pitchFamily="34" charset="-34"/>
                  </a:rPr>
                  <a:t> </a:t>
                </a:r>
                <a:r>
                  <a:rPr kumimoji="0" lang="th-TH" sz="2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33CC"/>
                    </a:solidFill>
                    <a:effectLst/>
                    <a:uLnTx/>
                    <a:uFillTx/>
                    <a:latin typeface="TH Sarabun New" panose="020B0500040200020003" pitchFamily="34" charset="-34"/>
                    <a:ea typeface="+mn-ea"/>
                    <a:cs typeface="TH Sarabun New" panose="020B0500040200020003" pitchFamily="34" charset="-34"/>
                  </a:rPr>
                  <a:t> </a:t>
                </a:r>
                <a:r>
                  <a:rPr kumimoji="0" lang="en-US" sz="2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33CC"/>
                    </a:solidFill>
                    <a:effectLst/>
                    <a:uLnTx/>
                    <a:uFillTx/>
                    <a:latin typeface="TH Sarabun New" panose="020B0500040200020003" pitchFamily="34" charset="-34"/>
                    <a:ea typeface="+mn-ea"/>
                    <a:cs typeface="TH Sarabun New" panose="020B0500040200020003" pitchFamily="34" charset="-34"/>
                  </a:rPr>
                  <a:t>    </a:t>
                </a:r>
                <a:r>
                  <a:rPr kumimoji="0" lang="th-TH" sz="2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33CC"/>
                    </a:solidFill>
                    <a:effectLst/>
                    <a:uLnTx/>
                    <a:uFillTx/>
                    <a:latin typeface="TH Sarabun New" panose="020B0500040200020003" pitchFamily="34" charset="-34"/>
                    <a:ea typeface="+mn-ea"/>
                    <a:cs typeface="TH Sarabun New" panose="020B0500040200020003" pitchFamily="34" charset="-34"/>
                  </a:rPr>
                  <a:t>กัลปังหา เป็นสัตว์ไม่มีกระดูกสันหลัง (กลุ่มที่ ๑)</a:t>
                </a:r>
              </a:p>
              <a:p>
                <a:pPr marL="0" marR="0" lvl="0" indent="0" algn="thaiDist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33CC"/>
                    </a:solidFill>
                    <a:effectLst/>
                    <a:uLnTx/>
                    <a:uFillTx/>
                    <a:latin typeface="TH Sarabun New" panose="020B0500040200020003" pitchFamily="34" charset="-34"/>
                    <a:ea typeface="+mn-ea"/>
                    <a:cs typeface="TH Sarabun New" panose="020B0500040200020003" pitchFamily="34" charset="-34"/>
                  </a:rPr>
                  <a:t>		</a:t>
                </a:r>
                <a:r>
                  <a:rPr kumimoji="0" lang="th-TH" sz="2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33CC"/>
                    </a:solidFill>
                    <a:effectLst/>
                    <a:uLnTx/>
                    <a:uFillTx/>
                    <a:latin typeface="TH Sarabun New" panose="020B0500040200020003" pitchFamily="34" charset="-34"/>
                    <a:ea typeface="+mn-ea"/>
                    <a:cs typeface="TH Sarabun New" panose="020B0500040200020003" pitchFamily="34" charset="-34"/>
                  </a:rPr>
                  <a:t>เต่า เป็นสัตว์มีกระดูกสันหลัง (กลุ่มที่ ๒)</a:t>
                </a:r>
              </a:p>
              <a:p>
                <a:pPr marL="0" marR="0" lvl="0" indent="0" algn="thaiDist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th-TH" sz="2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33CC"/>
                    </a:solidFill>
                    <a:effectLst/>
                    <a:uLnTx/>
                    <a:uFillTx/>
                    <a:latin typeface="TH Sarabun New" panose="020B0500040200020003" pitchFamily="34" charset="-34"/>
                    <a:ea typeface="+mn-ea"/>
                    <a:cs typeface="TH Sarabun New" panose="020B0500040200020003" pitchFamily="34" charset="-34"/>
                  </a:rPr>
                  <a:t>	 </a:t>
                </a:r>
                <a:r>
                  <a:rPr kumimoji="0" lang="en-US" sz="2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33CC"/>
                    </a:solidFill>
                    <a:effectLst/>
                    <a:uLnTx/>
                    <a:uFillTx/>
                    <a:latin typeface="TH Sarabun New" panose="020B0500040200020003" pitchFamily="34" charset="-34"/>
                    <a:ea typeface="+mn-ea"/>
                    <a:cs typeface="TH Sarabun New" panose="020B0500040200020003" pitchFamily="34" charset="-34"/>
                  </a:rPr>
                  <a:t>     </a:t>
                </a:r>
                <a:r>
                  <a:rPr kumimoji="0" lang="th-TH" sz="2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33CC"/>
                    </a:solidFill>
                    <a:effectLst/>
                    <a:uLnTx/>
                    <a:uFillTx/>
                    <a:latin typeface="TH Sarabun New" panose="020B0500040200020003" pitchFamily="34" charset="-34"/>
                    <a:ea typeface="+mn-ea"/>
                    <a:cs typeface="TH Sarabun New" panose="020B0500040200020003" pitchFamily="34" charset="-34"/>
                  </a:rPr>
                  <a:t>ปลาทอง เป็นสัตว์มีกระดูกสันหลัง (กลุ่มที่ ๒)</a:t>
                </a:r>
              </a:p>
              <a:p>
                <a:pPr marL="0" marR="0" lvl="0" indent="0" algn="thaiDist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33CC"/>
                    </a:solidFill>
                    <a:effectLst/>
                    <a:uLnTx/>
                    <a:uFillTx/>
                    <a:latin typeface="TH Sarabun New" panose="020B0500040200020003" pitchFamily="34" charset="-34"/>
                    <a:ea typeface="+mn-ea"/>
                    <a:cs typeface="TH Sarabun New" panose="020B0500040200020003" pitchFamily="34" charset="-34"/>
                  </a:rPr>
                  <a:t>		</a:t>
                </a:r>
                <a:r>
                  <a:rPr kumimoji="0" lang="th-TH" sz="2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33CC"/>
                    </a:solidFill>
                    <a:effectLst/>
                    <a:uLnTx/>
                    <a:uFillTx/>
                    <a:latin typeface="TH Sarabun New" panose="020B0500040200020003" pitchFamily="34" charset="-34"/>
                    <a:ea typeface="+mn-ea"/>
                    <a:cs typeface="TH Sarabun New" panose="020B0500040200020003" pitchFamily="34" charset="-34"/>
                  </a:rPr>
                  <a:t>หนอนตัวกลม เป็นสัตว์ไม่มีกระดูกสันหลัง (กลุ่มที่ ๑)</a:t>
                </a:r>
                <a:endPara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endParaRPr>
              </a:p>
            </p:txBody>
          </p:sp>
          <p:sp>
            <p:nvSpPr>
              <p:cNvPr id="21" name="แผนผังลำดับงาน: ตัวเชื่อมต่อ 4">
                <a:extLst>
                  <a:ext uri="{FF2B5EF4-FFF2-40B4-BE49-F238E27FC236}">
                    <a16:creationId xmlns:a16="http://schemas.microsoft.com/office/drawing/2014/main" xmlns="" id="{33925F47-6EDC-4ADB-85F2-36D0E4D2720A}"/>
                  </a:ext>
                </a:extLst>
              </p:cNvPr>
              <p:cNvSpPr/>
              <p:nvPr/>
            </p:nvSpPr>
            <p:spPr>
              <a:xfrm>
                <a:off x="4400572" y="2537190"/>
                <a:ext cx="342856" cy="342506"/>
              </a:xfrm>
              <a:prstGeom prst="flowChartConnector">
                <a:avLst/>
              </a:prstGeom>
              <a:noFill/>
              <a:ln>
                <a:solidFill>
                  <a:srgbClr val="FF33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tIns="9144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th-TH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33CC"/>
                    </a:solidFill>
                    <a:effectLst/>
                    <a:uLnTx/>
                    <a:uFillTx/>
                    <a:latin typeface="TH Sarabun New"/>
                    <a:ea typeface="+mn-ea"/>
                    <a:cs typeface="TH Sarabun New"/>
                  </a:rPr>
                  <a:t>๓</a:t>
                </a:r>
                <a:endPara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H Sarabun New"/>
                  <a:ea typeface="+mn-ea"/>
                  <a:cs typeface="TH Sarabun New"/>
                </a:endParaRPr>
              </a:p>
            </p:txBody>
          </p:sp>
          <p:sp>
            <p:nvSpPr>
              <p:cNvPr id="24" name="แผนผังลำดับงาน: ตัวเชื่อมต่อ 4">
                <a:extLst>
                  <a:ext uri="{FF2B5EF4-FFF2-40B4-BE49-F238E27FC236}">
                    <a16:creationId xmlns:a16="http://schemas.microsoft.com/office/drawing/2014/main" xmlns="" id="{045869E8-1AE1-4FC7-9482-A454F904679D}"/>
                  </a:ext>
                </a:extLst>
              </p:cNvPr>
              <p:cNvSpPr/>
              <p:nvPr/>
            </p:nvSpPr>
            <p:spPr>
              <a:xfrm>
                <a:off x="4353129" y="3266597"/>
                <a:ext cx="342856" cy="342506"/>
              </a:xfrm>
              <a:prstGeom prst="flowChartConnector">
                <a:avLst/>
              </a:prstGeom>
              <a:noFill/>
              <a:ln>
                <a:solidFill>
                  <a:srgbClr val="FF33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tIns="9144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th-TH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33CC"/>
                    </a:solidFill>
                    <a:effectLst/>
                    <a:uLnTx/>
                    <a:uFillTx/>
                    <a:latin typeface="TH Sarabun New"/>
                    <a:ea typeface="+mn-ea"/>
                    <a:cs typeface="TH Sarabun New"/>
                  </a:rPr>
                  <a:t>๑</a:t>
                </a: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H Sarabun New"/>
                  <a:ea typeface="+mn-ea"/>
                  <a:cs typeface="TH Sarabun New"/>
                </a:endParaRPr>
              </a:p>
            </p:txBody>
          </p:sp>
          <p:sp>
            <p:nvSpPr>
              <p:cNvPr id="25" name="แผนผังลำดับงาน: ตัวเชื่อมต่อ 4">
                <a:extLst>
                  <a:ext uri="{FF2B5EF4-FFF2-40B4-BE49-F238E27FC236}">
                    <a16:creationId xmlns:a16="http://schemas.microsoft.com/office/drawing/2014/main" xmlns="" id="{1610A87D-CD3E-4EAF-8B3F-8102E2261950}"/>
                  </a:ext>
                </a:extLst>
              </p:cNvPr>
              <p:cNvSpPr/>
              <p:nvPr/>
            </p:nvSpPr>
            <p:spPr>
              <a:xfrm>
                <a:off x="4353129" y="4067120"/>
                <a:ext cx="342856" cy="342506"/>
              </a:xfrm>
              <a:prstGeom prst="flowChartConnector">
                <a:avLst/>
              </a:prstGeom>
              <a:noFill/>
              <a:ln>
                <a:solidFill>
                  <a:srgbClr val="FF33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tIns="9144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th-TH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33CC"/>
                    </a:solidFill>
                    <a:effectLst/>
                    <a:uLnTx/>
                    <a:uFillTx/>
                    <a:latin typeface="TH Sarabun New"/>
                    <a:ea typeface="+mn-ea"/>
                    <a:cs typeface="TH Sarabun New"/>
                  </a:rPr>
                  <a:t>๒</a:t>
                </a: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H Sarabun New"/>
                  <a:ea typeface="+mn-ea"/>
                  <a:cs typeface="TH Sarabun New"/>
                </a:endParaRPr>
              </a:p>
            </p:txBody>
          </p:sp>
        </p:grpSp>
        <p:sp>
          <p:nvSpPr>
            <p:cNvPr id="26" name="แผนผังลำดับงาน: ตัวเชื่อมต่อ 4">
              <a:extLst>
                <a:ext uri="{FF2B5EF4-FFF2-40B4-BE49-F238E27FC236}">
                  <a16:creationId xmlns:a16="http://schemas.microsoft.com/office/drawing/2014/main" xmlns="" id="{72803015-0008-44A2-9B1F-B7AEB7746629}"/>
                </a:ext>
              </a:extLst>
            </p:cNvPr>
            <p:cNvSpPr/>
            <p:nvPr/>
          </p:nvSpPr>
          <p:spPr>
            <a:xfrm>
              <a:off x="4275639" y="4887473"/>
              <a:ext cx="342856" cy="342506"/>
            </a:xfrm>
            <a:prstGeom prst="flowChartConnector">
              <a:avLst/>
            </a:prstGeom>
            <a:noFill/>
            <a:ln>
              <a:solidFill>
                <a:srgbClr val="FF33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H Sarabun New"/>
                  <a:ea typeface="+mn-ea"/>
                  <a:cs typeface="TH Sarabun New"/>
                </a:rPr>
                <a:t>๔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TH Sarabun New"/>
                <a:ea typeface="+mn-ea"/>
                <a:cs typeface="TH Sarabun New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805CF51C-529F-4C68-83B9-1255F89B76BD}"/>
              </a:ext>
            </a:extLst>
          </p:cNvPr>
          <p:cNvSpPr txBox="1"/>
          <p:nvPr/>
        </p:nvSpPr>
        <p:spPr>
          <a:xfrm>
            <a:off x="323677" y="699900"/>
            <a:ext cx="570060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๒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. </a:t>
            </a: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สัตว์ในข้อใดจัดอยู่กลุ่มเดียวกับสัตว์ในกลุ่มที่ ๑</a:t>
            </a:r>
            <a:endParaRPr kumimoji="0" lang="en-US" sz="32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 New" panose="020B0500040200020003" pitchFamily="34" charset="-34"/>
              <a:ea typeface="+mn-ea"/>
              <a:cs typeface="TH Sarabun New" panose="020B0500040200020003" pitchFamily="34" charset="-34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14B5A6D2-5605-4A24-9929-DACFB8BD3760}"/>
              </a:ext>
            </a:extLst>
          </p:cNvPr>
          <p:cNvGrpSpPr/>
          <p:nvPr/>
        </p:nvGrpSpPr>
        <p:grpSpPr>
          <a:xfrm>
            <a:off x="859998" y="1342684"/>
            <a:ext cx="5100158" cy="2086316"/>
            <a:chOff x="1121863" y="2174218"/>
            <a:chExt cx="5100158" cy="2086316"/>
          </a:xfrm>
        </p:grpSpPr>
        <p:sp>
          <p:nvSpPr>
            <p:cNvPr id="9" name="แผนผังลำดับงาน: ตัวเชื่อมต่อ 4">
              <a:extLst>
                <a:ext uri="{FF2B5EF4-FFF2-40B4-BE49-F238E27FC236}">
                  <a16:creationId xmlns:a16="http://schemas.microsoft.com/office/drawing/2014/main" xmlns="" id="{C22E6D23-55AD-4ABC-9D2E-6082A4F9D7DD}"/>
                </a:ext>
              </a:extLst>
            </p:cNvPr>
            <p:cNvSpPr/>
            <p:nvPr/>
          </p:nvSpPr>
          <p:spPr>
            <a:xfrm>
              <a:off x="1121864" y="2726614"/>
              <a:ext cx="342856" cy="342506"/>
            </a:xfrm>
            <a:prstGeom prst="flowChartConnector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/>
                  <a:ea typeface="+mn-ea"/>
                  <a:cs typeface="TH Sarabun New"/>
                </a:rPr>
                <a:t>๒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/>
                <a:ea typeface="+mn-ea"/>
                <a:cs typeface="TH Sarabun New"/>
              </a:endParaRPr>
            </a:p>
          </p:txBody>
        </p:sp>
        <p:sp>
          <p:nvSpPr>
            <p:cNvPr id="10" name="Text Placeholder 2">
              <a:extLst>
                <a:ext uri="{FF2B5EF4-FFF2-40B4-BE49-F238E27FC236}">
                  <a16:creationId xmlns:a16="http://schemas.microsoft.com/office/drawing/2014/main" xmlns="" id="{9E4BD6EA-0CD2-4CE7-952A-4D20A08E3288}"/>
                </a:ext>
              </a:extLst>
            </p:cNvPr>
            <p:cNvSpPr txBox="1">
              <a:spLocks/>
            </p:cNvSpPr>
            <p:nvPr/>
          </p:nvSpPr>
          <p:spPr>
            <a:xfrm>
              <a:off x="1523986" y="2174218"/>
              <a:ext cx="4698035" cy="505200"/>
            </a:xfrm>
            <a:prstGeom prst="rect">
              <a:avLst/>
            </a:prstGeom>
          </p:spPr>
          <p:txBody>
            <a:bodyPr anchor="ctr">
              <a:noAutofit/>
            </a:bodyPr>
            <a:lstStyle>
              <a:lvl1pPr marL="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3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>
                  <a:srgbClr val="0F6FC6"/>
                </a:buClr>
                <a:buSzPct val="80000"/>
                <a:buFont typeface="Wingdings 3" charset="2"/>
                <a:buNone/>
                <a:tabLst/>
                <a:defRPr/>
              </a:pPr>
              <a:r>
                <a:rPr kumimoji="0" lang="th-TH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/>
                  <a:ea typeface="+mn-ea"/>
                  <a:cs typeface="TH Sarabun New"/>
                </a:rPr>
                <a:t>กบ ปะการัง</a:t>
              </a:r>
            </a:p>
          </p:txBody>
        </p:sp>
        <p:sp>
          <p:nvSpPr>
            <p:cNvPr id="11" name="Text Placeholder 2">
              <a:extLst>
                <a:ext uri="{FF2B5EF4-FFF2-40B4-BE49-F238E27FC236}">
                  <a16:creationId xmlns:a16="http://schemas.microsoft.com/office/drawing/2014/main" xmlns="" id="{EF8601CB-47FB-49ED-B6F7-A8895644F631}"/>
                </a:ext>
              </a:extLst>
            </p:cNvPr>
            <p:cNvSpPr txBox="1">
              <a:spLocks/>
            </p:cNvSpPr>
            <p:nvPr/>
          </p:nvSpPr>
          <p:spPr>
            <a:xfrm>
              <a:off x="1523985" y="2682258"/>
              <a:ext cx="4698035" cy="505200"/>
            </a:xfrm>
            <a:prstGeom prst="rect">
              <a:avLst/>
            </a:prstGeom>
          </p:spPr>
          <p:txBody>
            <a:bodyPr anchor="ctr">
              <a:noAutofit/>
            </a:bodyPr>
            <a:lstStyle>
              <a:lvl1pPr marL="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3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>
                  <a:srgbClr val="0F6FC6"/>
                </a:buClr>
                <a:buSzPct val="80000"/>
                <a:buFont typeface="Wingdings 3" charset="2"/>
                <a:buNone/>
                <a:tabLst/>
                <a:defRPr/>
              </a:pPr>
              <a:r>
                <a:rPr kumimoji="0" lang="th-TH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/>
                  <a:ea typeface="+mn-ea"/>
                  <a:cs typeface="TH Sarabun New"/>
                </a:rPr>
                <a:t>กัลปังหา เต่า</a:t>
              </a:r>
            </a:p>
          </p:txBody>
        </p:sp>
        <p:sp>
          <p:nvSpPr>
            <p:cNvPr id="12" name="แผนผังลำดับงาน: ตัวเชื่อมต่อ 9">
              <a:extLst>
                <a:ext uri="{FF2B5EF4-FFF2-40B4-BE49-F238E27FC236}">
                  <a16:creationId xmlns:a16="http://schemas.microsoft.com/office/drawing/2014/main" xmlns="" id="{29C39359-281F-4930-B732-92D643A4F27F}"/>
                </a:ext>
              </a:extLst>
            </p:cNvPr>
            <p:cNvSpPr/>
            <p:nvPr/>
          </p:nvSpPr>
          <p:spPr>
            <a:xfrm>
              <a:off x="1121864" y="2203805"/>
              <a:ext cx="342856" cy="342506"/>
            </a:xfrm>
            <a:prstGeom prst="flowChartConnector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/>
                  <a:ea typeface="+mn-ea"/>
                  <a:cs typeface="TH Sarabun New"/>
                </a:rPr>
                <a:t>๑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/>
                <a:ea typeface="+mn-ea"/>
                <a:cs typeface="TH Sarabun New"/>
              </a:endParaRPr>
            </a:p>
          </p:txBody>
        </p:sp>
        <p:sp>
          <p:nvSpPr>
            <p:cNvPr id="13" name="แผนผังลำดับงาน: ตัวเชื่อมต่อ 4">
              <a:extLst>
                <a:ext uri="{FF2B5EF4-FFF2-40B4-BE49-F238E27FC236}">
                  <a16:creationId xmlns:a16="http://schemas.microsoft.com/office/drawing/2014/main" xmlns="" id="{CB331FA6-6629-4A9A-B8D2-5B87151827A5}"/>
                </a:ext>
              </a:extLst>
            </p:cNvPr>
            <p:cNvSpPr/>
            <p:nvPr/>
          </p:nvSpPr>
          <p:spPr>
            <a:xfrm>
              <a:off x="1121863" y="3799690"/>
              <a:ext cx="342856" cy="342506"/>
            </a:xfrm>
            <a:prstGeom prst="flowChartConnector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/>
                  <a:ea typeface="+mn-ea"/>
                  <a:cs typeface="TH Sarabun New"/>
                </a:rPr>
                <a:t>๔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/>
                <a:ea typeface="+mn-ea"/>
                <a:cs typeface="TH Sarabun New"/>
              </a:endParaRPr>
            </a:p>
          </p:txBody>
        </p:sp>
        <p:sp>
          <p:nvSpPr>
            <p:cNvPr id="14" name="Text Placeholder 2">
              <a:extLst>
                <a:ext uri="{FF2B5EF4-FFF2-40B4-BE49-F238E27FC236}">
                  <a16:creationId xmlns:a16="http://schemas.microsoft.com/office/drawing/2014/main" xmlns="" id="{67D05D95-5174-4553-958B-E14C487111F9}"/>
                </a:ext>
              </a:extLst>
            </p:cNvPr>
            <p:cNvSpPr txBox="1">
              <a:spLocks/>
            </p:cNvSpPr>
            <p:nvPr/>
          </p:nvSpPr>
          <p:spPr>
            <a:xfrm>
              <a:off x="1523985" y="3247294"/>
              <a:ext cx="4698035" cy="505200"/>
            </a:xfrm>
            <a:prstGeom prst="rect">
              <a:avLst/>
            </a:prstGeom>
          </p:spPr>
          <p:txBody>
            <a:bodyPr anchor="ctr">
              <a:noAutofit/>
            </a:bodyPr>
            <a:lstStyle>
              <a:lvl1pPr marL="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3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>
                  <a:srgbClr val="0F6FC6"/>
                </a:buClr>
                <a:buSzPct val="80000"/>
                <a:buFont typeface="Wingdings 3" charset="2"/>
                <a:buNone/>
                <a:tabLst/>
                <a:defRPr/>
              </a:pPr>
              <a:r>
                <a:rPr kumimoji="0" lang="th-TH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/>
                  <a:ea typeface="+mn-ea"/>
                  <a:cs typeface="TH Sarabun New"/>
                </a:rPr>
                <a:t>กะพรุน หมึก</a:t>
              </a:r>
            </a:p>
          </p:txBody>
        </p:sp>
        <p:sp>
          <p:nvSpPr>
            <p:cNvPr id="15" name="Text Placeholder 2">
              <a:extLst>
                <a:ext uri="{FF2B5EF4-FFF2-40B4-BE49-F238E27FC236}">
                  <a16:creationId xmlns:a16="http://schemas.microsoft.com/office/drawing/2014/main" xmlns="" id="{E95886C6-BA22-4963-B53C-F05BBBECFB5A}"/>
                </a:ext>
              </a:extLst>
            </p:cNvPr>
            <p:cNvSpPr txBox="1">
              <a:spLocks/>
            </p:cNvSpPr>
            <p:nvPr/>
          </p:nvSpPr>
          <p:spPr>
            <a:xfrm>
              <a:off x="1523984" y="3755334"/>
              <a:ext cx="4698035" cy="505200"/>
            </a:xfrm>
            <a:prstGeom prst="rect">
              <a:avLst/>
            </a:prstGeom>
          </p:spPr>
          <p:txBody>
            <a:bodyPr anchor="ctr">
              <a:noAutofit/>
            </a:bodyPr>
            <a:lstStyle>
              <a:lvl1pPr marL="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3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>
                  <a:srgbClr val="0F6FC6"/>
                </a:buClr>
                <a:buSzPct val="80000"/>
                <a:buFont typeface="Wingdings 3" charset="2"/>
                <a:buNone/>
                <a:tabLst/>
                <a:defRPr/>
              </a:pPr>
              <a:r>
                <a:rPr kumimoji="0" lang="th-TH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/>
                  <a:ea typeface="+mn-ea"/>
                  <a:cs typeface="TH Sarabun New"/>
                </a:rPr>
                <a:t>ปลาทอง หนอนตัวกลม</a:t>
              </a:r>
            </a:p>
          </p:txBody>
        </p:sp>
        <p:sp>
          <p:nvSpPr>
            <p:cNvPr id="16" name="แผนผังลำดับงาน: ตัวเชื่อมต่อ 9">
              <a:extLst>
                <a:ext uri="{FF2B5EF4-FFF2-40B4-BE49-F238E27FC236}">
                  <a16:creationId xmlns:a16="http://schemas.microsoft.com/office/drawing/2014/main" xmlns="" id="{EA51A429-7D06-42D2-986B-FDBF5DD16A8A}"/>
                </a:ext>
              </a:extLst>
            </p:cNvPr>
            <p:cNvSpPr/>
            <p:nvPr/>
          </p:nvSpPr>
          <p:spPr>
            <a:xfrm>
              <a:off x="1121863" y="3276881"/>
              <a:ext cx="342856" cy="342506"/>
            </a:xfrm>
            <a:prstGeom prst="flowChartConnector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/>
                  <a:ea typeface="+mn-ea"/>
                  <a:cs typeface="TH Sarabun New"/>
                </a:rPr>
                <a:t>๓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/>
                <a:ea typeface="+mn-ea"/>
                <a:cs typeface="TH Sarabun New"/>
              </a:endParaRPr>
            </a:p>
          </p:txBody>
        </p:sp>
      </p:grpSp>
      <p:pic>
        <p:nvPicPr>
          <p:cNvPr id="22" name="รูปภาพ 6">
            <a:extLst>
              <a:ext uri="{FF2B5EF4-FFF2-40B4-BE49-F238E27FC236}">
                <a16:creationId xmlns:a16="http://schemas.microsoft.com/office/drawing/2014/main" xmlns="" id="{13CE335D-6CB3-4664-804C-D1749CF8593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194" b="96998" l="952" r="97884">
                        <a14:foregroundMark x1="47725" y1="25982" x2="63280" y2="43649"/>
                        <a14:foregroundMark x1="63280" y1="43649" x2="67302" y2="73903"/>
                        <a14:foregroundMark x1="49735" y1="24134" x2="70899" y2="31293"/>
                        <a14:foregroundMark x1="70899" y1="31293" x2="77037" y2="36259"/>
                        <a14:foregroundMark x1="53968" y1="18476" x2="77989" y2="33372"/>
                        <a14:foregroundMark x1="67090" y1="17783" x2="80635" y2="38453"/>
                        <a14:foregroundMark x1="80635" y1="38453" x2="82116" y2="44226"/>
                        <a14:foregroundMark x1="87619" y1="27945" x2="76402" y2="12702"/>
                        <a14:foregroundMark x1="76402" y1="12702" x2="60317" y2="4042"/>
                        <a14:foregroundMark x1="60317" y1="4042" x2="42857" y2="5889"/>
                        <a14:foregroundMark x1="42857" y1="5889" x2="28042" y2="15589"/>
                        <a14:foregroundMark x1="28042" y1="15589" x2="17037" y2="30139"/>
                        <a14:foregroundMark x1="17037" y1="30139" x2="13651" y2="51848"/>
                        <a14:foregroundMark x1="13651" y1="51848" x2="16931" y2="69861"/>
                        <a14:foregroundMark x1="16931" y1="69861" x2="27407" y2="86028"/>
                        <a14:foregroundMark x1="27407" y1="86028" x2="43704" y2="94111"/>
                        <a14:foregroundMark x1="43704" y1="94111" x2="60423" y2="93995"/>
                        <a14:foregroundMark x1="60423" y1="93995" x2="77672" y2="88337"/>
                        <a14:foregroundMark x1="77672" y1="88337" x2="88677" y2="74711"/>
                        <a14:foregroundMark x1="88677" y1="74711" x2="95450" y2="57852"/>
                        <a14:foregroundMark x1="95450" y1="57852" x2="94286" y2="38222"/>
                        <a14:foregroundMark x1="94286" y1="38222" x2="87937" y2="25520"/>
                        <a14:foregroundMark x1="93439" y1="39145" x2="95238" y2="58776"/>
                        <a14:foregroundMark x1="95344" y1="43418" x2="98095" y2="52194"/>
                        <a14:foregroundMark x1="77884" y1="16513" x2="61058" y2="5658"/>
                        <a14:foregroundMark x1="61058" y1="5658" x2="44444" y2="4850"/>
                        <a14:foregroundMark x1="44444" y1="4850" x2="34815" y2="9007"/>
                        <a14:foregroundMark x1="75556" y1="83949" x2="60741" y2="94111"/>
                        <a14:foregroundMark x1="60741" y1="94111" x2="43810" y2="92956"/>
                        <a14:foregroundMark x1="43810" y1="92956" x2="41799" y2="91686"/>
                        <a14:foregroundMark x1="43492" y1="92841" x2="60212" y2="95381"/>
                        <a14:foregroundMark x1="60212" y1="95381" x2="60847" y2="95266"/>
                        <a14:foregroundMark x1="27407" y1="77367" x2="40106" y2="89261"/>
                        <a14:foregroundMark x1="24127" y1="73557" x2="36931" y2="87760"/>
                        <a14:foregroundMark x1="36931" y1="87760" x2="40952" y2="89145"/>
                        <a14:foregroundMark x1="31111" y1="48152" x2="38624" y2="65012"/>
                        <a14:foregroundMark x1="38624" y1="65012" x2="63175" y2="87875"/>
                        <a14:foregroundMark x1="18519" y1="51155" x2="23492" y2="30370"/>
                        <a14:foregroundMark x1="23492" y1="30370" x2="37460" y2="15820"/>
                        <a14:foregroundMark x1="37460" y1="15820" x2="56720" y2="10624"/>
                        <a14:foregroundMark x1="56720" y1="10624" x2="62116" y2="11085"/>
                        <a14:foregroundMark x1="38307" y1="10508" x2="56190" y2="8199"/>
                        <a14:foregroundMark x1="56190" y1="8199" x2="56190" y2="8199"/>
                        <a14:foregroundMark x1="13439" y1="42379" x2="5608" y2="41686"/>
                        <a14:foregroundMark x1="29947" y1="33718" x2="30582" y2="59469"/>
                        <a14:foregroundMark x1="12275" y1="48961" x2="10476" y2="53811"/>
                        <a14:foregroundMark x1="12698" y1="52540" x2="12487" y2="65012"/>
                        <a14:foregroundMark x1="12593" y1="64434" x2="19788" y2="79561"/>
                        <a14:foregroundMark x1="19153" y1="77367" x2="29206" y2="89145"/>
                        <a14:foregroundMark x1="20741" y1="76328" x2="31217" y2="90416"/>
                        <a14:foregroundMark x1="31217" y1="90416" x2="31429" y2="90416"/>
                        <a14:foregroundMark x1="19471" y1="79099" x2="29418" y2="89376"/>
                        <a14:foregroundMark x1="54392" y1="67436" x2="62751" y2="80023"/>
                        <a14:foregroundMark x1="43280" y1="94919" x2="60000" y2="97113"/>
                        <a14:foregroundMark x1="60000" y1="97113" x2="64127" y2="96305"/>
                        <a14:foregroundMark x1="46243" y1="95497" x2="63175" y2="96074"/>
                        <a14:foregroundMark x1="63175" y1="96074" x2="71852" y2="93303"/>
                        <a14:foregroundMark x1="45291" y1="95727" x2="62011" y2="96998"/>
                        <a14:foregroundMark x1="62011" y1="96998" x2="70688" y2="93880"/>
                        <a14:foregroundMark x1="10688" y1="41570" x2="16825" y2="25058"/>
                        <a14:foregroundMark x1="16296" y1="25520" x2="27407" y2="12009"/>
                        <a14:foregroundMark x1="27407" y1="12009" x2="41481" y2="4273"/>
                        <a14:foregroundMark x1="40635" y1="4157" x2="57249" y2="2194"/>
                        <a14:foregroundMark x1="57249" y1="2194" x2="64550" y2="3695"/>
                        <a14:foregroundMark x1="3492" y1="41570" x2="952" y2="413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95" y="6180195"/>
            <a:ext cx="721015" cy="656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767073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แผนผังลำดับงาน: ตัวเชื่อมต่อ 4">
            <a:extLst>
              <a:ext uri="{FF2B5EF4-FFF2-40B4-BE49-F238E27FC236}">
                <a16:creationId xmlns:a16="http://schemas.microsoft.com/office/drawing/2014/main" xmlns="" id="{0B8ABBAC-1BA2-4E69-9377-41FC430115DF}"/>
              </a:ext>
            </a:extLst>
          </p:cNvPr>
          <p:cNvSpPr/>
          <p:nvPr/>
        </p:nvSpPr>
        <p:spPr>
          <a:xfrm>
            <a:off x="1386906" y="3200595"/>
            <a:ext cx="342856" cy="342506"/>
          </a:xfrm>
          <a:prstGeom prst="flowChartConnector">
            <a:avLst/>
          </a:prstGeom>
          <a:solidFill>
            <a:srgbClr val="FF33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/>
                <a:ea typeface="+mn-ea"/>
                <a:cs typeface="TH Sarabun New"/>
              </a:rPr>
              <a:t>๓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 New"/>
              <a:ea typeface="+mn-ea"/>
              <a:cs typeface="TH Sarabun New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805CF51C-529F-4C68-83B9-1255F89B76BD}"/>
              </a:ext>
            </a:extLst>
          </p:cNvPr>
          <p:cNvSpPr txBox="1"/>
          <p:nvPr/>
        </p:nvSpPr>
        <p:spPr>
          <a:xfrm>
            <a:off x="496205" y="862641"/>
            <a:ext cx="3028393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๓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.</a:t>
            </a: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 New" panose="020B0500040200020003" pitchFamily="34" charset="-34"/>
              <a:ea typeface="+mn-ea"/>
              <a:cs typeface="TH Sarabun New" panose="020B0500040200020003" pitchFamily="34" charset="-34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    </a:t>
            </a: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สัตว์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P </a:t>
            </a: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หมายถึงข้อใด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 New" panose="020B0500040200020003" pitchFamily="34" charset="-34"/>
              <a:ea typeface="+mn-ea"/>
              <a:cs typeface="TH Sarabun New" panose="020B0500040200020003" pitchFamily="34" charset="-34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14B5A6D2-5605-4A24-9929-DACFB8BD3760}"/>
              </a:ext>
            </a:extLst>
          </p:cNvPr>
          <p:cNvGrpSpPr/>
          <p:nvPr/>
        </p:nvGrpSpPr>
        <p:grpSpPr>
          <a:xfrm>
            <a:off x="1386906" y="2097932"/>
            <a:ext cx="6370188" cy="2086316"/>
            <a:chOff x="1121863" y="2174218"/>
            <a:chExt cx="6370188" cy="2086316"/>
          </a:xfrm>
        </p:grpSpPr>
        <p:sp>
          <p:nvSpPr>
            <p:cNvPr id="9" name="แผนผังลำดับงาน: ตัวเชื่อมต่อ 4">
              <a:extLst>
                <a:ext uri="{FF2B5EF4-FFF2-40B4-BE49-F238E27FC236}">
                  <a16:creationId xmlns:a16="http://schemas.microsoft.com/office/drawing/2014/main" xmlns="" id="{C22E6D23-55AD-4ABC-9D2E-6082A4F9D7DD}"/>
                </a:ext>
              </a:extLst>
            </p:cNvPr>
            <p:cNvSpPr/>
            <p:nvPr/>
          </p:nvSpPr>
          <p:spPr>
            <a:xfrm>
              <a:off x="1121864" y="2726614"/>
              <a:ext cx="342856" cy="342506"/>
            </a:xfrm>
            <a:prstGeom prst="flowChartConnector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/>
                  <a:ea typeface="+mn-ea"/>
                  <a:cs typeface="TH Sarabun New"/>
                </a:rPr>
                <a:t>๒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/>
                <a:ea typeface="+mn-ea"/>
                <a:cs typeface="TH Sarabun New"/>
              </a:endParaRPr>
            </a:p>
          </p:txBody>
        </p:sp>
        <p:sp>
          <p:nvSpPr>
            <p:cNvPr id="10" name="Text Placeholder 2">
              <a:extLst>
                <a:ext uri="{FF2B5EF4-FFF2-40B4-BE49-F238E27FC236}">
                  <a16:creationId xmlns:a16="http://schemas.microsoft.com/office/drawing/2014/main" xmlns="" id="{9E4BD6EA-0CD2-4CE7-952A-4D20A08E3288}"/>
                </a:ext>
              </a:extLst>
            </p:cNvPr>
            <p:cNvSpPr txBox="1">
              <a:spLocks/>
            </p:cNvSpPr>
            <p:nvPr/>
          </p:nvSpPr>
          <p:spPr>
            <a:xfrm>
              <a:off x="1523986" y="2174218"/>
              <a:ext cx="5968065" cy="505200"/>
            </a:xfrm>
            <a:prstGeom prst="rect">
              <a:avLst/>
            </a:prstGeom>
          </p:spPr>
          <p:txBody>
            <a:bodyPr anchor="ctr">
              <a:noAutofit/>
            </a:bodyPr>
            <a:lstStyle>
              <a:lvl1pPr marL="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3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>
                  <a:srgbClr val="0F6FC6"/>
                </a:buClr>
                <a:buSzPct val="80000"/>
                <a:buFont typeface="Wingdings 3" charset="2"/>
                <a:buNone/>
                <a:tabLst/>
                <a:defRPr/>
              </a:pPr>
              <a:r>
                <a:rPr kumimoji="0" lang="th-TH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/>
                  <a:ea typeface="+mn-ea"/>
                  <a:cs typeface="TH Sarabun New"/>
                </a:rPr>
                <a:t>กะพรุน</a:t>
              </a:r>
            </a:p>
          </p:txBody>
        </p:sp>
        <p:sp>
          <p:nvSpPr>
            <p:cNvPr id="11" name="Text Placeholder 2">
              <a:extLst>
                <a:ext uri="{FF2B5EF4-FFF2-40B4-BE49-F238E27FC236}">
                  <a16:creationId xmlns:a16="http://schemas.microsoft.com/office/drawing/2014/main" xmlns="" id="{EF8601CB-47FB-49ED-B6F7-A8895644F631}"/>
                </a:ext>
              </a:extLst>
            </p:cNvPr>
            <p:cNvSpPr txBox="1">
              <a:spLocks/>
            </p:cNvSpPr>
            <p:nvPr/>
          </p:nvSpPr>
          <p:spPr>
            <a:xfrm>
              <a:off x="1523985" y="2682258"/>
              <a:ext cx="5968065" cy="505200"/>
            </a:xfrm>
            <a:prstGeom prst="rect">
              <a:avLst/>
            </a:prstGeom>
          </p:spPr>
          <p:txBody>
            <a:bodyPr anchor="ctr">
              <a:noAutofit/>
            </a:bodyPr>
            <a:lstStyle>
              <a:lvl1pPr marL="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3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>
                  <a:srgbClr val="0F6FC6"/>
                </a:buClr>
                <a:buSzPct val="80000"/>
                <a:buFont typeface="Wingdings 3" charset="2"/>
                <a:buNone/>
                <a:tabLst/>
                <a:defRPr/>
              </a:pPr>
              <a:r>
                <a:rPr kumimoji="0" lang="th-TH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/>
                  <a:ea typeface="+mn-ea"/>
                  <a:cs typeface="TH Sarabun New"/>
                </a:rPr>
                <a:t>ดาวทะเล</a:t>
              </a:r>
            </a:p>
          </p:txBody>
        </p:sp>
        <p:sp>
          <p:nvSpPr>
            <p:cNvPr id="12" name="แผนผังลำดับงาน: ตัวเชื่อมต่อ 9">
              <a:extLst>
                <a:ext uri="{FF2B5EF4-FFF2-40B4-BE49-F238E27FC236}">
                  <a16:creationId xmlns:a16="http://schemas.microsoft.com/office/drawing/2014/main" xmlns="" id="{29C39359-281F-4930-B732-92D643A4F27F}"/>
                </a:ext>
              </a:extLst>
            </p:cNvPr>
            <p:cNvSpPr/>
            <p:nvPr/>
          </p:nvSpPr>
          <p:spPr>
            <a:xfrm>
              <a:off x="1121864" y="2203805"/>
              <a:ext cx="342856" cy="342506"/>
            </a:xfrm>
            <a:prstGeom prst="flowChartConnector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/>
                  <a:ea typeface="+mn-ea"/>
                  <a:cs typeface="TH Sarabun New"/>
                </a:rPr>
                <a:t>๑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/>
                <a:ea typeface="+mn-ea"/>
                <a:cs typeface="TH Sarabun New"/>
              </a:endParaRPr>
            </a:p>
          </p:txBody>
        </p:sp>
        <p:sp>
          <p:nvSpPr>
            <p:cNvPr id="13" name="แผนผังลำดับงาน: ตัวเชื่อมต่อ 4">
              <a:extLst>
                <a:ext uri="{FF2B5EF4-FFF2-40B4-BE49-F238E27FC236}">
                  <a16:creationId xmlns:a16="http://schemas.microsoft.com/office/drawing/2014/main" xmlns="" id="{CB331FA6-6629-4A9A-B8D2-5B87151827A5}"/>
                </a:ext>
              </a:extLst>
            </p:cNvPr>
            <p:cNvSpPr/>
            <p:nvPr/>
          </p:nvSpPr>
          <p:spPr>
            <a:xfrm>
              <a:off x="1121863" y="3799690"/>
              <a:ext cx="342856" cy="342506"/>
            </a:xfrm>
            <a:prstGeom prst="flowChartConnector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/>
                  <a:ea typeface="+mn-ea"/>
                  <a:cs typeface="TH Sarabun New"/>
                </a:rPr>
                <a:t>๔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/>
                <a:ea typeface="+mn-ea"/>
                <a:cs typeface="TH Sarabun New"/>
              </a:endParaRPr>
            </a:p>
          </p:txBody>
        </p:sp>
        <p:sp>
          <p:nvSpPr>
            <p:cNvPr id="14" name="Text Placeholder 2">
              <a:extLst>
                <a:ext uri="{FF2B5EF4-FFF2-40B4-BE49-F238E27FC236}">
                  <a16:creationId xmlns:a16="http://schemas.microsoft.com/office/drawing/2014/main" xmlns="" id="{67D05D95-5174-4553-958B-E14C487111F9}"/>
                </a:ext>
              </a:extLst>
            </p:cNvPr>
            <p:cNvSpPr txBox="1">
              <a:spLocks/>
            </p:cNvSpPr>
            <p:nvPr/>
          </p:nvSpPr>
          <p:spPr>
            <a:xfrm>
              <a:off x="1523985" y="3247294"/>
              <a:ext cx="5968065" cy="505200"/>
            </a:xfrm>
            <a:prstGeom prst="rect">
              <a:avLst/>
            </a:prstGeom>
          </p:spPr>
          <p:txBody>
            <a:bodyPr anchor="ctr">
              <a:noAutofit/>
            </a:bodyPr>
            <a:lstStyle>
              <a:lvl1pPr marL="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3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>
                  <a:srgbClr val="0F6FC6"/>
                </a:buClr>
                <a:buSzPct val="80000"/>
                <a:buFont typeface="Wingdings 3" charset="2"/>
                <a:buNone/>
                <a:tabLst/>
                <a:defRPr/>
              </a:pPr>
              <a:r>
                <a:rPr kumimoji="0" lang="th-TH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/>
                  <a:ea typeface="+mn-ea"/>
                  <a:cs typeface="TH Sarabun New"/>
                </a:rPr>
                <a:t>ฟองนํ้าแจกัน</a:t>
              </a:r>
            </a:p>
          </p:txBody>
        </p:sp>
        <p:sp>
          <p:nvSpPr>
            <p:cNvPr id="15" name="Text Placeholder 2">
              <a:extLst>
                <a:ext uri="{FF2B5EF4-FFF2-40B4-BE49-F238E27FC236}">
                  <a16:creationId xmlns:a16="http://schemas.microsoft.com/office/drawing/2014/main" xmlns="" id="{E95886C6-BA22-4963-B53C-F05BBBECFB5A}"/>
                </a:ext>
              </a:extLst>
            </p:cNvPr>
            <p:cNvSpPr txBox="1">
              <a:spLocks/>
            </p:cNvSpPr>
            <p:nvPr/>
          </p:nvSpPr>
          <p:spPr>
            <a:xfrm>
              <a:off x="1523984" y="3755334"/>
              <a:ext cx="5968065" cy="505200"/>
            </a:xfrm>
            <a:prstGeom prst="rect">
              <a:avLst/>
            </a:prstGeom>
          </p:spPr>
          <p:txBody>
            <a:bodyPr anchor="ctr">
              <a:noAutofit/>
            </a:bodyPr>
            <a:lstStyle>
              <a:lvl1pPr marL="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3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>
                  <a:srgbClr val="0F6FC6"/>
                </a:buClr>
                <a:buSzPct val="80000"/>
                <a:buFont typeface="Wingdings 3" charset="2"/>
                <a:buNone/>
                <a:tabLst/>
                <a:defRPr/>
              </a:pPr>
              <a:r>
                <a:rPr kumimoji="0" lang="th-TH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/>
                  <a:ea typeface="+mn-ea"/>
                  <a:cs typeface="TH Sarabun New"/>
                </a:rPr>
                <a:t>ไส้เดือนดิน</a:t>
              </a:r>
            </a:p>
          </p:txBody>
        </p:sp>
        <p:sp>
          <p:nvSpPr>
            <p:cNvPr id="16" name="แผนผังลำดับงาน: ตัวเชื่อมต่อ 9">
              <a:extLst>
                <a:ext uri="{FF2B5EF4-FFF2-40B4-BE49-F238E27FC236}">
                  <a16:creationId xmlns:a16="http://schemas.microsoft.com/office/drawing/2014/main" xmlns="" id="{EA51A429-7D06-42D2-986B-FDBF5DD16A8A}"/>
                </a:ext>
              </a:extLst>
            </p:cNvPr>
            <p:cNvSpPr/>
            <p:nvPr/>
          </p:nvSpPr>
          <p:spPr>
            <a:xfrm>
              <a:off x="1121863" y="3276881"/>
              <a:ext cx="342856" cy="342506"/>
            </a:xfrm>
            <a:prstGeom prst="flowChartConnector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/>
                  <a:ea typeface="+mn-ea"/>
                  <a:cs typeface="TH Sarabun New"/>
                </a:rPr>
                <a:t>๓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/>
                <a:ea typeface="+mn-ea"/>
                <a:cs typeface="TH Sarabun New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D85E0EE0-1D25-444D-9BA9-6DE0DC195E74}"/>
              </a:ext>
            </a:extLst>
          </p:cNvPr>
          <p:cNvGrpSpPr/>
          <p:nvPr/>
        </p:nvGrpSpPr>
        <p:grpSpPr>
          <a:xfrm>
            <a:off x="1386906" y="4438274"/>
            <a:ext cx="5548732" cy="954107"/>
            <a:chOff x="1386906" y="4438274"/>
            <a:chExt cx="5548732" cy="954107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xmlns="" id="{F2917FA7-C17F-4F32-B738-824EAC25486C}"/>
                </a:ext>
              </a:extLst>
            </p:cNvPr>
            <p:cNvSpPr txBox="1"/>
            <p:nvPr/>
          </p:nvSpPr>
          <p:spPr>
            <a:xfrm>
              <a:off x="1386906" y="4438274"/>
              <a:ext cx="5548732" cy="95410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thaiDist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เฉลย</a:t>
              </a:r>
              <a:r>
                <a:rPr kumimoji="0" lang="th-TH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 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     </a:t>
              </a:r>
              <a:r>
                <a:rPr kumimoji="0" lang="th-TH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เหตุผล ฟองนํ้าแจกัน เป็นสิ่งมีชีวิตเกาะอยู่กับที่</a:t>
              </a:r>
            </a:p>
            <a:p>
              <a:pPr marL="0" marR="0" lvl="0" indent="0" algn="thaiDist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ไม่มีรยางค์หรือส่วนใดยื่นออกมาจากลำตัว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endParaRPr>
            </a:p>
          </p:txBody>
        </p:sp>
        <p:sp>
          <p:nvSpPr>
            <p:cNvPr id="20" name="แผนผังลำดับงาน: ตัวเชื่อมต่อ 4">
              <a:extLst>
                <a:ext uri="{FF2B5EF4-FFF2-40B4-BE49-F238E27FC236}">
                  <a16:creationId xmlns:a16="http://schemas.microsoft.com/office/drawing/2014/main" xmlns="" id="{0A43D41D-737A-4D6F-A738-33E40E8471BE}"/>
                </a:ext>
              </a:extLst>
            </p:cNvPr>
            <p:cNvSpPr/>
            <p:nvPr/>
          </p:nvSpPr>
          <p:spPr>
            <a:xfrm>
              <a:off x="2016641" y="4487555"/>
              <a:ext cx="342856" cy="342506"/>
            </a:xfrm>
            <a:prstGeom prst="flowChartConnector">
              <a:avLst/>
            </a:prstGeom>
            <a:noFill/>
            <a:ln>
              <a:solidFill>
                <a:srgbClr val="FF33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H Sarabun New"/>
                  <a:ea typeface="+mn-ea"/>
                  <a:cs typeface="TH Sarabun New"/>
                </a:rPr>
                <a:t>๓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TH Sarabun New"/>
                <a:ea typeface="+mn-ea"/>
                <a:cs typeface="TH Sarabun New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B83A5A4-E382-41AA-9E14-4AF06075178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754" t="26607" r="11014" b="62019"/>
          <a:stretch/>
        </p:blipFill>
        <p:spPr>
          <a:xfrm>
            <a:off x="954156" y="766323"/>
            <a:ext cx="6970645" cy="584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164408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แผนผังลำดับงาน: ตัวเชื่อมต่อ 4">
            <a:extLst>
              <a:ext uri="{FF2B5EF4-FFF2-40B4-BE49-F238E27FC236}">
                <a16:creationId xmlns:a16="http://schemas.microsoft.com/office/drawing/2014/main" xmlns="" id="{1CCE87E1-8D56-4E02-82A7-50410A37804D}"/>
              </a:ext>
            </a:extLst>
          </p:cNvPr>
          <p:cNvSpPr/>
          <p:nvPr/>
        </p:nvSpPr>
        <p:spPr>
          <a:xfrm>
            <a:off x="1166235" y="2067282"/>
            <a:ext cx="342856" cy="342506"/>
          </a:xfrm>
          <a:prstGeom prst="flowChartConnector">
            <a:avLst/>
          </a:prstGeom>
          <a:solidFill>
            <a:srgbClr val="FF33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/>
                <a:ea typeface="+mn-ea"/>
                <a:cs typeface="TH Sarabun New"/>
              </a:rPr>
              <a:t>๑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 New"/>
              <a:ea typeface="+mn-ea"/>
              <a:cs typeface="TH Sarabun New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805CF51C-529F-4C68-83B9-1255F89B76BD}"/>
              </a:ext>
            </a:extLst>
          </p:cNvPr>
          <p:cNvSpPr txBox="1"/>
          <p:nvPr/>
        </p:nvSpPr>
        <p:spPr>
          <a:xfrm>
            <a:off x="449737" y="705227"/>
            <a:ext cx="448392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๔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. </a:t>
            </a: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ถ้าใช้การมีกระดูกสันหลังเป็นเกณฑ์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 New" panose="020B0500040200020003" pitchFamily="34" charset="-34"/>
              <a:ea typeface="+mn-ea"/>
              <a:cs typeface="TH Sarabun New" panose="020B0500040200020003" pitchFamily="34" charset="-34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   </a:t>
            </a: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สัตว์ในข้อใด</a:t>
            </a:r>
            <a:r>
              <a:rPr kumimoji="0" lang="th-TH" sz="32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แตกต่าง</a:t>
            </a: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จากข้ออื่น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E3D56DFB-F644-4EC8-A935-EDA7531B1E7D}"/>
              </a:ext>
            </a:extLst>
          </p:cNvPr>
          <p:cNvGrpSpPr/>
          <p:nvPr/>
        </p:nvGrpSpPr>
        <p:grpSpPr>
          <a:xfrm>
            <a:off x="1161096" y="1987414"/>
            <a:ext cx="6165775" cy="2985364"/>
            <a:chOff x="1161096" y="1987414"/>
            <a:chExt cx="6165775" cy="2985364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xmlns="" id="{C3F968D7-15BF-4501-86D5-82B9C2060FF4}"/>
                </a:ext>
              </a:extLst>
            </p:cNvPr>
            <p:cNvGrpSpPr/>
            <p:nvPr/>
          </p:nvGrpSpPr>
          <p:grpSpPr>
            <a:xfrm>
              <a:off x="2618892" y="2796476"/>
              <a:ext cx="4110878" cy="2014386"/>
              <a:chOff x="2891246" y="1542252"/>
              <a:chExt cx="4110878" cy="2014386"/>
            </a:xfrm>
          </p:grpSpPr>
          <p:pic>
            <p:nvPicPr>
              <p:cNvPr id="27" name="Picture 26">
                <a:extLst>
                  <a:ext uri="{FF2B5EF4-FFF2-40B4-BE49-F238E27FC236}">
                    <a16:creationId xmlns:a16="http://schemas.microsoft.com/office/drawing/2014/main" xmlns="" id="{92824999-C048-4918-A523-2748D6AB5AB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47869" t="25543" r="23424" b="47518"/>
              <a:stretch/>
            </p:blipFill>
            <p:spPr>
              <a:xfrm>
                <a:off x="4377106" y="2171643"/>
                <a:ext cx="2625018" cy="1384995"/>
              </a:xfrm>
              <a:prstGeom prst="rect">
                <a:avLst/>
              </a:prstGeom>
            </p:spPr>
          </p:pic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xmlns="" id="{EEE5EC95-8EA2-4A8B-BFB6-EE20E90BDC4A}"/>
                  </a:ext>
                </a:extLst>
              </p:cNvPr>
              <p:cNvSpPr/>
              <p:nvPr/>
            </p:nvSpPr>
            <p:spPr>
              <a:xfrm>
                <a:off x="3915697" y="1542252"/>
                <a:ext cx="2705222" cy="65525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endParaRPr>
              </a:p>
            </p:txBody>
          </p:sp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xmlns="" id="{A6840EC9-9F86-4643-8DBE-D6306F3CE0A1}"/>
                  </a:ext>
                </a:extLst>
              </p:cNvPr>
              <p:cNvSpPr/>
              <p:nvPr/>
            </p:nvSpPr>
            <p:spPr>
              <a:xfrm>
                <a:off x="2891246" y="1844014"/>
                <a:ext cx="2705222" cy="65525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endParaRPr>
              </a:p>
            </p:txBody>
          </p:sp>
        </p:grpSp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xmlns="" id="{D6AAAED3-0B89-4B96-9183-7801D3B63E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44664" t="40865" r="21864" b="37227"/>
            <a:stretch/>
          </p:blipFill>
          <p:spPr>
            <a:xfrm>
              <a:off x="4496873" y="2093353"/>
              <a:ext cx="2829998" cy="1041384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xmlns="" id="{10A43DF2-7717-4A03-9D4E-2AE51B88542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5762" t="21959" r="47967" b="40653"/>
            <a:stretch/>
          </p:blipFill>
          <p:spPr>
            <a:xfrm>
              <a:off x="1809476" y="3305990"/>
              <a:ext cx="1290185" cy="1666788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xmlns="" id="{75D62B9E-A011-4C71-A6E6-9E52CE60ED0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32195" t="40579" r="30508" b="29721"/>
            <a:stretch/>
          </p:blipFill>
          <p:spPr>
            <a:xfrm>
              <a:off x="1530897" y="1987414"/>
              <a:ext cx="2705222" cy="1211171"/>
            </a:xfrm>
            <a:prstGeom prst="rect">
              <a:avLst/>
            </a:prstGeom>
          </p:spPr>
        </p:pic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xmlns="" id="{14B5A6D2-5605-4A24-9929-DACFB8BD3760}"/>
                </a:ext>
              </a:extLst>
            </p:cNvPr>
            <p:cNvGrpSpPr/>
            <p:nvPr/>
          </p:nvGrpSpPr>
          <p:grpSpPr>
            <a:xfrm>
              <a:off x="1161096" y="2061661"/>
              <a:ext cx="3451717" cy="1451310"/>
              <a:chOff x="1121863" y="2203805"/>
              <a:chExt cx="3451717" cy="1451310"/>
            </a:xfrm>
          </p:grpSpPr>
          <p:sp>
            <p:nvSpPr>
              <p:cNvPr id="9" name="แผนผังลำดับงาน: ตัวเชื่อมต่อ 4">
                <a:extLst>
                  <a:ext uri="{FF2B5EF4-FFF2-40B4-BE49-F238E27FC236}">
                    <a16:creationId xmlns:a16="http://schemas.microsoft.com/office/drawing/2014/main" xmlns="" id="{C22E6D23-55AD-4ABC-9D2E-6082A4F9D7DD}"/>
                  </a:ext>
                </a:extLst>
              </p:cNvPr>
              <p:cNvSpPr/>
              <p:nvPr/>
            </p:nvSpPr>
            <p:spPr>
              <a:xfrm>
                <a:off x="4230724" y="2203805"/>
                <a:ext cx="342856" cy="342506"/>
              </a:xfrm>
              <a:prstGeom prst="flowChartConnector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tIns="9144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th-TH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H Sarabun New"/>
                    <a:ea typeface="+mn-ea"/>
                    <a:cs typeface="TH Sarabun New"/>
                  </a:rPr>
                  <a:t>๒</a:t>
                </a: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/>
                  <a:ea typeface="+mn-ea"/>
                  <a:cs typeface="TH Sarabun New"/>
                </a:endParaRPr>
              </a:p>
            </p:txBody>
          </p:sp>
          <p:sp>
            <p:nvSpPr>
              <p:cNvPr id="12" name="แผนผังลำดับงาน: ตัวเชื่อมต่อ 9">
                <a:extLst>
                  <a:ext uri="{FF2B5EF4-FFF2-40B4-BE49-F238E27FC236}">
                    <a16:creationId xmlns:a16="http://schemas.microsoft.com/office/drawing/2014/main" xmlns="" id="{29C39359-281F-4930-B732-92D643A4F27F}"/>
                  </a:ext>
                </a:extLst>
              </p:cNvPr>
              <p:cNvSpPr/>
              <p:nvPr/>
            </p:nvSpPr>
            <p:spPr>
              <a:xfrm>
                <a:off x="1121864" y="2203805"/>
                <a:ext cx="342856" cy="342506"/>
              </a:xfrm>
              <a:prstGeom prst="flowChartConnector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tIns="9144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th-TH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H Sarabun New"/>
                    <a:ea typeface="+mn-ea"/>
                    <a:cs typeface="TH Sarabun New"/>
                  </a:rPr>
                  <a:t>๑</a:t>
                </a: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/>
                  <a:ea typeface="+mn-ea"/>
                  <a:cs typeface="TH Sarabun New"/>
                </a:endParaRPr>
              </a:p>
            </p:txBody>
          </p:sp>
          <p:sp>
            <p:nvSpPr>
              <p:cNvPr id="13" name="แผนผังลำดับงาน: ตัวเชื่อมต่อ 4">
                <a:extLst>
                  <a:ext uri="{FF2B5EF4-FFF2-40B4-BE49-F238E27FC236}">
                    <a16:creationId xmlns:a16="http://schemas.microsoft.com/office/drawing/2014/main" xmlns="" id="{CB331FA6-6629-4A9A-B8D2-5B87151827A5}"/>
                  </a:ext>
                </a:extLst>
              </p:cNvPr>
              <p:cNvSpPr/>
              <p:nvPr/>
            </p:nvSpPr>
            <p:spPr>
              <a:xfrm>
                <a:off x="4230724" y="3312609"/>
                <a:ext cx="342856" cy="342506"/>
              </a:xfrm>
              <a:prstGeom prst="flowChartConnector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tIns="9144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th-TH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H Sarabun New"/>
                    <a:ea typeface="+mn-ea"/>
                    <a:cs typeface="TH Sarabun New"/>
                  </a:rPr>
                  <a:t>๔</a:t>
                </a: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/>
                  <a:ea typeface="+mn-ea"/>
                  <a:cs typeface="TH Sarabun New"/>
                </a:endParaRPr>
              </a:p>
            </p:txBody>
          </p:sp>
          <p:sp>
            <p:nvSpPr>
              <p:cNvPr id="16" name="แผนผังลำดับงาน: ตัวเชื่อมต่อ 9">
                <a:extLst>
                  <a:ext uri="{FF2B5EF4-FFF2-40B4-BE49-F238E27FC236}">
                    <a16:creationId xmlns:a16="http://schemas.microsoft.com/office/drawing/2014/main" xmlns="" id="{EA51A429-7D06-42D2-986B-FDBF5DD16A8A}"/>
                  </a:ext>
                </a:extLst>
              </p:cNvPr>
              <p:cNvSpPr/>
              <p:nvPr/>
            </p:nvSpPr>
            <p:spPr>
              <a:xfrm>
                <a:off x="1121863" y="3276881"/>
                <a:ext cx="342856" cy="342506"/>
              </a:xfrm>
              <a:prstGeom prst="flowChartConnector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tIns="9144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th-TH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H Sarabun New"/>
                    <a:ea typeface="+mn-ea"/>
                    <a:cs typeface="TH Sarabun New"/>
                  </a:rPr>
                  <a:t>๓</a:t>
                </a: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/>
                  <a:ea typeface="+mn-ea"/>
                  <a:cs typeface="TH Sarabun New"/>
                </a:endParaRPr>
              </a:p>
            </p:txBody>
          </p:sp>
        </p:grp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8D8F3122-000A-4833-AE03-EEE920D1D86C}"/>
              </a:ext>
            </a:extLst>
          </p:cNvPr>
          <p:cNvGrpSpPr/>
          <p:nvPr/>
        </p:nvGrpSpPr>
        <p:grpSpPr>
          <a:xfrm>
            <a:off x="1161096" y="4972778"/>
            <a:ext cx="5676900" cy="1384995"/>
            <a:chOff x="953604" y="4584069"/>
            <a:chExt cx="5676900" cy="1384995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xmlns="" id="{0B127FC6-37C1-400D-9C8D-87AB6D045890}"/>
                </a:ext>
              </a:extLst>
            </p:cNvPr>
            <p:cNvGrpSpPr/>
            <p:nvPr/>
          </p:nvGrpSpPr>
          <p:grpSpPr>
            <a:xfrm>
              <a:off x="953604" y="4584069"/>
              <a:ext cx="5676900" cy="1384995"/>
              <a:chOff x="3365500" y="4279269"/>
              <a:chExt cx="5676900" cy="1384995"/>
            </a:xfrm>
          </p:grpSpPr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xmlns="" id="{F2917FA7-C17F-4F32-B738-824EAC25486C}"/>
                  </a:ext>
                </a:extLst>
              </p:cNvPr>
              <p:cNvSpPr txBox="1"/>
              <p:nvPr/>
            </p:nvSpPr>
            <p:spPr>
              <a:xfrm>
                <a:off x="3365500" y="4279269"/>
                <a:ext cx="5676900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thaiDist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th-TH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33CC"/>
                    </a:solidFill>
                    <a:effectLst/>
                    <a:uLnTx/>
                    <a:uFillTx/>
                    <a:latin typeface="TH Sarabun New" panose="020B0500040200020003" pitchFamily="34" charset="-34"/>
                    <a:ea typeface="+mn-ea"/>
                    <a:cs typeface="TH Sarabun New" panose="020B0500040200020003" pitchFamily="34" charset="-34"/>
                  </a:rPr>
                  <a:t>เฉลย 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33CC"/>
                    </a:solidFill>
                    <a:effectLst/>
                    <a:uLnTx/>
                    <a:uFillTx/>
                    <a:latin typeface="TH Sarabun New" panose="020B0500040200020003" pitchFamily="34" charset="-34"/>
                    <a:ea typeface="+mn-ea"/>
                    <a:cs typeface="TH Sarabun New" panose="020B0500040200020003" pitchFamily="34" charset="-34"/>
                  </a:rPr>
                  <a:t>      </a:t>
                </a:r>
                <a:r>
                  <a:rPr kumimoji="0" lang="th-TH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33CC"/>
                    </a:solidFill>
                    <a:effectLst/>
                    <a:uLnTx/>
                    <a:uFillTx/>
                    <a:latin typeface="TH Sarabun New" panose="020B0500040200020003" pitchFamily="34" charset="-34"/>
                    <a:ea typeface="+mn-ea"/>
                    <a:cs typeface="TH Sarabun New" panose="020B0500040200020003" pitchFamily="34" charset="-34"/>
                  </a:rPr>
                  <a:t>เหตุผล กระเบน จัดเป็นสัตว์มีกระดูกสันหลัง</a:t>
                </a:r>
              </a:p>
              <a:p>
                <a:pPr marL="0" marR="0" lvl="0" indent="0" algn="thaiDist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th-TH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33CC"/>
                    </a:solidFill>
                    <a:effectLst/>
                    <a:uLnTx/>
                    <a:uFillTx/>
                    <a:latin typeface="TH Sarabun New" panose="020B0500040200020003" pitchFamily="34" charset="-34"/>
                    <a:ea typeface="+mn-ea"/>
                    <a:cs typeface="TH Sarabun New" panose="020B0500040200020003" pitchFamily="34" charset="-34"/>
                  </a:rPr>
                  <a:t>ส่วน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33CC"/>
                    </a:solidFill>
                    <a:effectLst/>
                    <a:uLnTx/>
                    <a:uFillTx/>
                    <a:latin typeface="TH Sarabun New" panose="020B0500040200020003" pitchFamily="34" charset="-34"/>
                    <a:ea typeface="+mn-ea"/>
                    <a:cs typeface="TH Sarabun New" panose="020B0500040200020003" pitchFamily="34" charset="-34"/>
                  </a:rPr>
                  <a:t>     </a:t>
                </a:r>
                <a:r>
                  <a:rPr kumimoji="0" lang="th-TH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33CC"/>
                    </a:solidFill>
                    <a:effectLst/>
                    <a:uLnTx/>
                    <a:uFillTx/>
                    <a:latin typeface="TH Sarabun New" panose="020B0500040200020003" pitchFamily="34" charset="-34"/>
                    <a:ea typeface="+mn-ea"/>
                    <a:cs typeface="TH Sarabun New" panose="020B0500040200020003" pitchFamily="34" charset="-34"/>
                  </a:rPr>
                  <a:t> หมึก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33CC"/>
                    </a:solidFill>
                    <a:effectLst/>
                    <a:uLnTx/>
                    <a:uFillTx/>
                    <a:latin typeface="TH Sarabun New" panose="020B0500040200020003" pitchFamily="34" charset="-34"/>
                    <a:ea typeface="+mn-ea"/>
                    <a:cs typeface="TH Sarabun New" panose="020B0500040200020003" pitchFamily="34" charset="-34"/>
                  </a:rPr>
                  <a:t>      </a:t>
                </a:r>
                <a:r>
                  <a:rPr kumimoji="0" lang="th-TH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33CC"/>
                    </a:solidFill>
                    <a:effectLst/>
                    <a:uLnTx/>
                    <a:uFillTx/>
                    <a:latin typeface="TH Sarabun New" panose="020B0500040200020003" pitchFamily="34" charset="-34"/>
                    <a:ea typeface="+mn-ea"/>
                    <a:cs typeface="TH Sarabun New" panose="020B0500040200020003" pitchFamily="34" charset="-34"/>
                  </a:rPr>
                  <a:t>กะพรุน และ 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33CC"/>
                    </a:solidFill>
                    <a:effectLst/>
                    <a:uLnTx/>
                    <a:uFillTx/>
                    <a:latin typeface="TH Sarabun New" panose="020B0500040200020003" pitchFamily="34" charset="-34"/>
                    <a:ea typeface="+mn-ea"/>
                    <a:cs typeface="TH Sarabun New" panose="020B0500040200020003" pitchFamily="34" charset="-34"/>
                  </a:rPr>
                  <a:t>      </a:t>
                </a:r>
                <a:r>
                  <a:rPr kumimoji="0" lang="th-TH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33CC"/>
                    </a:solidFill>
                    <a:effectLst/>
                    <a:uLnTx/>
                    <a:uFillTx/>
                    <a:latin typeface="TH Sarabun New" panose="020B0500040200020003" pitchFamily="34" charset="-34"/>
                    <a:ea typeface="+mn-ea"/>
                    <a:cs typeface="TH Sarabun New" panose="020B0500040200020003" pitchFamily="34" charset="-34"/>
                  </a:rPr>
                  <a:t>ไส้เดือนดิน จัดเป็น</a:t>
                </a:r>
              </a:p>
              <a:p>
                <a:pPr marL="0" marR="0" lvl="0" indent="0" algn="thaiDist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th-TH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33CC"/>
                    </a:solidFill>
                    <a:effectLst/>
                    <a:uLnTx/>
                    <a:uFillTx/>
                    <a:latin typeface="TH Sarabun New" panose="020B0500040200020003" pitchFamily="34" charset="-34"/>
                    <a:ea typeface="+mn-ea"/>
                    <a:cs typeface="TH Sarabun New" panose="020B0500040200020003" pitchFamily="34" charset="-34"/>
                  </a:rPr>
                  <a:t>สัตว์ไม่มีกระดูกสันหลัง</a:t>
                </a: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endParaRPr>
              </a:p>
            </p:txBody>
          </p:sp>
          <p:sp>
            <p:nvSpPr>
              <p:cNvPr id="20" name="แผนผังลำดับงาน: ตัวเชื่อมต่อ 4">
                <a:extLst>
                  <a:ext uri="{FF2B5EF4-FFF2-40B4-BE49-F238E27FC236}">
                    <a16:creationId xmlns:a16="http://schemas.microsoft.com/office/drawing/2014/main" xmlns="" id="{F511B533-C9C4-41CB-A052-9D5CCA138BC8}"/>
                  </a:ext>
                </a:extLst>
              </p:cNvPr>
              <p:cNvSpPr/>
              <p:nvPr/>
            </p:nvSpPr>
            <p:spPr>
              <a:xfrm>
                <a:off x="4058481" y="4344602"/>
                <a:ext cx="342856" cy="342506"/>
              </a:xfrm>
              <a:prstGeom prst="flowChartConnector">
                <a:avLst/>
              </a:prstGeom>
              <a:noFill/>
              <a:ln>
                <a:solidFill>
                  <a:srgbClr val="FF33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tIns="9144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th-TH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33CC"/>
                    </a:solidFill>
                    <a:effectLst/>
                    <a:uLnTx/>
                    <a:uFillTx/>
                    <a:latin typeface="TH Sarabun New"/>
                    <a:ea typeface="+mn-ea"/>
                    <a:cs typeface="TH Sarabun New"/>
                  </a:rPr>
                  <a:t>๑</a:t>
                </a:r>
                <a:endPara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H Sarabun New"/>
                  <a:ea typeface="+mn-ea"/>
                  <a:cs typeface="TH Sarabun New"/>
                </a:endParaRPr>
              </a:p>
            </p:txBody>
          </p:sp>
        </p:grpSp>
        <p:sp>
          <p:nvSpPr>
            <p:cNvPr id="21" name="แผนผังลำดับงาน: ตัวเชื่อมต่อ 4">
              <a:extLst>
                <a:ext uri="{FF2B5EF4-FFF2-40B4-BE49-F238E27FC236}">
                  <a16:creationId xmlns:a16="http://schemas.microsoft.com/office/drawing/2014/main" xmlns="" id="{CD7EEE04-B55D-4485-903E-A0EC52EE1B83}"/>
                </a:ext>
              </a:extLst>
            </p:cNvPr>
            <p:cNvSpPr/>
            <p:nvPr/>
          </p:nvSpPr>
          <p:spPr>
            <a:xfrm>
              <a:off x="1482890" y="5075457"/>
              <a:ext cx="342856" cy="342506"/>
            </a:xfrm>
            <a:prstGeom prst="flowChartConnector">
              <a:avLst/>
            </a:prstGeom>
            <a:noFill/>
            <a:ln>
              <a:solidFill>
                <a:srgbClr val="FF33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H Sarabun New"/>
                  <a:ea typeface="+mn-ea"/>
                  <a:cs typeface="TH Sarabun New"/>
                </a:rPr>
                <a:t>๒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TH Sarabun New"/>
                <a:ea typeface="+mn-ea"/>
                <a:cs typeface="TH Sarabun New"/>
              </a:endParaRPr>
            </a:p>
          </p:txBody>
        </p:sp>
        <p:sp>
          <p:nvSpPr>
            <p:cNvPr id="22" name="แผนผังลำดับงาน: ตัวเชื่อมต่อ 4">
              <a:extLst>
                <a:ext uri="{FF2B5EF4-FFF2-40B4-BE49-F238E27FC236}">
                  <a16:creationId xmlns:a16="http://schemas.microsoft.com/office/drawing/2014/main" xmlns="" id="{E5F67E6C-C3A0-43FA-A121-4939E3305B63}"/>
                </a:ext>
              </a:extLst>
            </p:cNvPr>
            <p:cNvSpPr/>
            <p:nvPr/>
          </p:nvSpPr>
          <p:spPr>
            <a:xfrm>
              <a:off x="2400472" y="5075457"/>
              <a:ext cx="342856" cy="342506"/>
            </a:xfrm>
            <a:prstGeom prst="flowChartConnector">
              <a:avLst/>
            </a:prstGeom>
            <a:noFill/>
            <a:ln>
              <a:solidFill>
                <a:srgbClr val="FF33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H Sarabun New"/>
                  <a:ea typeface="+mn-ea"/>
                  <a:cs typeface="TH Sarabun New"/>
                </a:rPr>
                <a:t>๓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TH Sarabun New"/>
                <a:ea typeface="+mn-ea"/>
                <a:cs typeface="TH Sarabun New"/>
              </a:endParaRPr>
            </a:p>
          </p:txBody>
        </p:sp>
        <p:sp>
          <p:nvSpPr>
            <p:cNvPr id="23" name="แผนผังลำดับงาน: ตัวเชื่อมต่อ 4">
              <a:extLst>
                <a:ext uri="{FF2B5EF4-FFF2-40B4-BE49-F238E27FC236}">
                  <a16:creationId xmlns:a16="http://schemas.microsoft.com/office/drawing/2014/main" xmlns="" id="{6D551867-5128-4F39-8508-EBA2B31B2C3F}"/>
                </a:ext>
              </a:extLst>
            </p:cNvPr>
            <p:cNvSpPr/>
            <p:nvPr/>
          </p:nvSpPr>
          <p:spPr>
            <a:xfrm>
              <a:off x="4020773" y="5075457"/>
              <a:ext cx="342856" cy="342506"/>
            </a:xfrm>
            <a:prstGeom prst="flowChartConnector">
              <a:avLst/>
            </a:prstGeom>
            <a:noFill/>
            <a:ln>
              <a:solidFill>
                <a:srgbClr val="FF33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H Sarabun New"/>
                  <a:ea typeface="+mn-ea"/>
                  <a:cs typeface="TH Sarabun New"/>
                </a:rPr>
                <a:t>๔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TH Sarabun New"/>
                <a:ea typeface="+mn-ea"/>
                <a:cs typeface="TH Sarabun New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778933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แผนผังลำดับงาน: ตัวเชื่อมต่อ 4">
            <a:extLst>
              <a:ext uri="{FF2B5EF4-FFF2-40B4-BE49-F238E27FC236}">
                <a16:creationId xmlns:a16="http://schemas.microsoft.com/office/drawing/2014/main" xmlns="" id="{37711FE0-2B33-4FE5-A887-A15087F267B3}"/>
              </a:ext>
            </a:extLst>
          </p:cNvPr>
          <p:cNvSpPr/>
          <p:nvPr/>
        </p:nvSpPr>
        <p:spPr>
          <a:xfrm>
            <a:off x="944724" y="3035919"/>
            <a:ext cx="342856" cy="342506"/>
          </a:xfrm>
          <a:prstGeom prst="flowChartConnector">
            <a:avLst/>
          </a:prstGeom>
          <a:solidFill>
            <a:srgbClr val="FF33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/>
                <a:ea typeface="+mn-ea"/>
                <a:cs typeface="TH Sarabun New"/>
              </a:rPr>
              <a:t>๓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 New"/>
              <a:ea typeface="+mn-ea"/>
              <a:cs typeface="TH Sarabun New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805CF51C-529F-4C68-83B9-1255F89B76BD}"/>
              </a:ext>
            </a:extLst>
          </p:cNvPr>
          <p:cNvSpPr txBox="1"/>
          <p:nvPr/>
        </p:nvSpPr>
        <p:spPr>
          <a:xfrm>
            <a:off x="496205" y="348981"/>
            <a:ext cx="21996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๕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. </a:t>
            </a: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ข้อใด</a:t>
            </a:r>
            <a:r>
              <a:rPr kumimoji="0" lang="th-TH" sz="32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ไม่</a:t>
            </a: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ถูกต้อง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 New" panose="020B0500040200020003" pitchFamily="34" charset="-34"/>
              <a:ea typeface="+mn-ea"/>
              <a:cs typeface="TH Sarabun New" panose="020B0500040200020003" pitchFamily="34" charset="-34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14B5A6D2-5605-4A24-9929-DACFB8BD3760}"/>
              </a:ext>
            </a:extLst>
          </p:cNvPr>
          <p:cNvGrpSpPr/>
          <p:nvPr/>
        </p:nvGrpSpPr>
        <p:grpSpPr>
          <a:xfrm>
            <a:off x="944724" y="2130827"/>
            <a:ext cx="342857" cy="1710830"/>
            <a:chOff x="1121863" y="2203805"/>
            <a:chExt cx="342857" cy="1710830"/>
          </a:xfrm>
        </p:grpSpPr>
        <p:sp>
          <p:nvSpPr>
            <p:cNvPr id="9" name="แผนผังลำดับงาน: ตัวเชื่อมต่อ 4">
              <a:extLst>
                <a:ext uri="{FF2B5EF4-FFF2-40B4-BE49-F238E27FC236}">
                  <a16:creationId xmlns:a16="http://schemas.microsoft.com/office/drawing/2014/main" xmlns="" id="{C22E6D23-55AD-4ABC-9D2E-6082A4F9D7DD}"/>
                </a:ext>
              </a:extLst>
            </p:cNvPr>
            <p:cNvSpPr/>
            <p:nvPr/>
          </p:nvSpPr>
          <p:spPr>
            <a:xfrm>
              <a:off x="1121863" y="2660955"/>
              <a:ext cx="342856" cy="342506"/>
            </a:xfrm>
            <a:prstGeom prst="flowChartConnector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/>
                  <a:ea typeface="+mn-ea"/>
                  <a:cs typeface="TH Sarabun New"/>
                </a:rPr>
                <a:t>๒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/>
                <a:ea typeface="+mn-ea"/>
                <a:cs typeface="TH Sarabun New"/>
              </a:endParaRPr>
            </a:p>
          </p:txBody>
        </p:sp>
        <p:sp>
          <p:nvSpPr>
            <p:cNvPr id="12" name="แผนผังลำดับงาน: ตัวเชื่อมต่อ 9">
              <a:extLst>
                <a:ext uri="{FF2B5EF4-FFF2-40B4-BE49-F238E27FC236}">
                  <a16:creationId xmlns:a16="http://schemas.microsoft.com/office/drawing/2014/main" xmlns="" id="{29C39359-281F-4930-B732-92D643A4F27F}"/>
                </a:ext>
              </a:extLst>
            </p:cNvPr>
            <p:cNvSpPr/>
            <p:nvPr/>
          </p:nvSpPr>
          <p:spPr>
            <a:xfrm>
              <a:off x="1121864" y="2203805"/>
              <a:ext cx="342856" cy="342506"/>
            </a:xfrm>
            <a:prstGeom prst="flowChartConnector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/>
                  <a:ea typeface="+mn-ea"/>
                  <a:cs typeface="TH Sarabun New"/>
                </a:rPr>
                <a:t>๑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/>
                <a:ea typeface="+mn-ea"/>
                <a:cs typeface="TH Sarabun New"/>
              </a:endParaRPr>
            </a:p>
          </p:txBody>
        </p:sp>
        <p:sp>
          <p:nvSpPr>
            <p:cNvPr id="13" name="แผนผังลำดับงาน: ตัวเชื่อมต่อ 4">
              <a:extLst>
                <a:ext uri="{FF2B5EF4-FFF2-40B4-BE49-F238E27FC236}">
                  <a16:creationId xmlns:a16="http://schemas.microsoft.com/office/drawing/2014/main" xmlns="" id="{CB331FA6-6629-4A9A-B8D2-5B87151827A5}"/>
                </a:ext>
              </a:extLst>
            </p:cNvPr>
            <p:cNvSpPr/>
            <p:nvPr/>
          </p:nvSpPr>
          <p:spPr>
            <a:xfrm>
              <a:off x="1121863" y="3572129"/>
              <a:ext cx="342856" cy="342506"/>
            </a:xfrm>
            <a:prstGeom prst="flowChartConnector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/>
                  <a:ea typeface="+mn-ea"/>
                  <a:cs typeface="TH Sarabun New"/>
                </a:rPr>
                <a:t>๔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/>
                <a:ea typeface="+mn-ea"/>
                <a:cs typeface="TH Sarabun New"/>
              </a:endParaRPr>
            </a:p>
          </p:txBody>
        </p:sp>
        <p:sp>
          <p:nvSpPr>
            <p:cNvPr id="16" name="แผนผังลำดับงาน: ตัวเชื่อมต่อ 9">
              <a:extLst>
                <a:ext uri="{FF2B5EF4-FFF2-40B4-BE49-F238E27FC236}">
                  <a16:creationId xmlns:a16="http://schemas.microsoft.com/office/drawing/2014/main" xmlns="" id="{EA51A429-7D06-42D2-986B-FDBF5DD16A8A}"/>
                </a:ext>
              </a:extLst>
            </p:cNvPr>
            <p:cNvSpPr/>
            <p:nvPr/>
          </p:nvSpPr>
          <p:spPr>
            <a:xfrm>
              <a:off x="1121863" y="3108897"/>
              <a:ext cx="342856" cy="342506"/>
            </a:xfrm>
            <a:prstGeom prst="flowChartConnector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/>
                  <a:ea typeface="+mn-ea"/>
                  <a:cs typeface="TH Sarabun New"/>
                </a:rPr>
                <a:t>๓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/>
                <a:ea typeface="+mn-ea"/>
                <a:cs typeface="TH Sarabun New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345C9788-07E6-4623-9A3F-EF104160263F}"/>
              </a:ext>
            </a:extLst>
          </p:cNvPr>
          <p:cNvGrpSpPr/>
          <p:nvPr/>
        </p:nvGrpSpPr>
        <p:grpSpPr>
          <a:xfrm>
            <a:off x="1700970" y="4359625"/>
            <a:ext cx="7844590" cy="1292662"/>
            <a:chOff x="944724" y="3789312"/>
            <a:chExt cx="7844590" cy="1292662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xmlns="" id="{F2917FA7-C17F-4F32-B738-824EAC25486C}"/>
                </a:ext>
              </a:extLst>
            </p:cNvPr>
            <p:cNvSpPr txBox="1"/>
            <p:nvPr/>
          </p:nvSpPr>
          <p:spPr>
            <a:xfrm>
              <a:off x="944724" y="3789312"/>
              <a:ext cx="7844590" cy="12926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thaiDist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เฉลย 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     </a:t>
              </a:r>
              <a:r>
                <a:rPr kumimoji="0" lang="th-TH" sz="26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เหตุผล กิ้งกือ ไม่ได้จัดอยู่ใน</a:t>
              </a:r>
            </a:p>
            <a:p>
              <a:pPr marL="0" marR="0" lvl="0" indent="0" algn="thaiDist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6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สัตว์ประเภทลำตัวเป็นปล้อง ไม่มีขา แต่จัดอยู่ใน</a:t>
              </a:r>
            </a:p>
            <a:p>
              <a:pPr marL="0" marR="0" lvl="0" indent="0" algn="thaiDist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6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สัตว์ประเภทลำตัวเป็นปล้องและมีขาเป็นข้อ</a:t>
              </a:r>
              <a:endPara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endParaRPr>
            </a:p>
          </p:txBody>
        </p:sp>
        <p:sp>
          <p:nvSpPr>
            <p:cNvPr id="20" name="แผนผังลำดับงาน: ตัวเชื่อมต่อ 4">
              <a:extLst>
                <a:ext uri="{FF2B5EF4-FFF2-40B4-BE49-F238E27FC236}">
                  <a16:creationId xmlns:a16="http://schemas.microsoft.com/office/drawing/2014/main" xmlns="" id="{02922B9D-FC20-4B7D-AA21-B4266D79C319}"/>
                </a:ext>
              </a:extLst>
            </p:cNvPr>
            <p:cNvSpPr/>
            <p:nvPr/>
          </p:nvSpPr>
          <p:spPr>
            <a:xfrm>
              <a:off x="1532800" y="3818946"/>
              <a:ext cx="342856" cy="342506"/>
            </a:xfrm>
            <a:prstGeom prst="flowChartConnector">
              <a:avLst/>
            </a:prstGeom>
            <a:noFill/>
            <a:ln>
              <a:solidFill>
                <a:srgbClr val="FF33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H Sarabun New"/>
                  <a:ea typeface="+mn-ea"/>
                  <a:cs typeface="TH Sarabun New"/>
                </a:rPr>
                <a:t>๓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TH Sarabun New"/>
                <a:ea typeface="+mn-ea"/>
                <a:cs typeface="TH Sarabun New"/>
              </a:endParaRPr>
            </a:p>
          </p:txBody>
        </p:sp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97E22E04-7AE9-41CA-9824-E4D089E6FA1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827" t="27474" r="13537" b="19481"/>
          <a:stretch/>
        </p:blipFill>
        <p:spPr>
          <a:xfrm>
            <a:off x="1433961" y="1281144"/>
            <a:ext cx="6276078" cy="2727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85109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แผนผังลำดับงาน: ตัวเชื่อมต่อ 4">
            <a:extLst>
              <a:ext uri="{FF2B5EF4-FFF2-40B4-BE49-F238E27FC236}">
                <a16:creationId xmlns:a16="http://schemas.microsoft.com/office/drawing/2014/main" xmlns="" id="{B8130765-6915-432F-979B-A09FB33BC23C}"/>
              </a:ext>
            </a:extLst>
          </p:cNvPr>
          <p:cNvSpPr/>
          <p:nvPr/>
        </p:nvSpPr>
        <p:spPr>
          <a:xfrm>
            <a:off x="846569" y="3631102"/>
            <a:ext cx="342856" cy="342506"/>
          </a:xfrm>
          <a:prstGeom prst="flowChartConnector">
            <a:avLst/>
          </a:prstGeom>
          <a:solidFill>
            <a:srgbClr val="FF33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/>
                <a:ea typeface="+mn-ea"/>
                <a:cs typeface="TH Sarabun New"/>
              </a:rPr>
              <a:t>๓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 New"/>
              <a:ea typeface="+mn-ea"/>
              <a:cs typeface="TH Sarabun New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805CF51C-529F-4C68-83B9-1255F89B76BD}"/>
              </a:ext>
            </a:extLst>
          </p:cNvPr>
          <p:cNvSpPr txBox="1"/>
          <p:nvPr/>
        </p:nvSpPr>
        <p:spPr>
          <a:xfrm>
            <a:off x="475185" y="265123"/>
            <a:ext cx="490551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๖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. </a:t>
            </a: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ข้อใดกล่าวถึงลักษณะของสัตว์ได้ถูกต้อง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 New" panose="020B0500040200020003" pitchFamily="34" charset="-34"/>
              <a:ea typeface="+mn-ea"/>
              <a:cs typeface="TH Sarabun New" panose="020B0500040200020003" pitchFamily="34" charset="-34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14B5A6D2-5605-4A24-9929-DACFB8BD3760}"/>
              </a:ext>
            </a:extLst>
          </p:cNvPr>
          <p:cNvGrpSpPr/>
          <p:nvPr/>
        </p:nvGrpSpPr>
        <p:grpSpPr>
          <a:xfrm>
            <a:off x="828968" y="2542168"/>
            <a:ext cx="6370188" cy="2086316"/>
            <a:chOff x="1121863" y="2174218"/>
            <a:chExt cx="6370188" cy="2086316"/>
          </a:xfrm>
        </p:grpSpPr>
        <p:sp>
          <p:nvSpPr>
            <p:cNvPr id="9" name="แผนผังลำดับงาน: ตัวเชื่อมต่อ 4">
              <a:extLst>
                <a:ext uri="{FF2B5EF4-FFF2-40B4-BE49-F238E27FC236}">
                  <a16:creationId xmlns:a16="http://schemas.microsoft.com/office/drawing/2014/main" xmlns="" id="{C22E6D23-55AD-4ABC-9D2E-6082A4F9D7DD}"/>
                </a:ext>
              </a:extLst>
            </p:cNvPr>
            <p:cNvSpPr/>
            <p:nvPr/>
          </p:nvSpPr>
          <p:spPr>
            <a:xfrm>
              <a:off x="1121864" y="2726614"/>
              <a:ext cx="342856" cy="342506"/>
            </a:xfrm>
            <a:prstGeom prst="flowChartConnector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/>
                  <a:ea typeface="+mn-ea"/>
                  <a:cs typeface="TH Sarabun New"/>
                </a:rPr>
                <a:t>๒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/>
                <a:ea typeface="+mn-ea"/>
                <a:cs typeface="TH Sarabun New"/>
              </a:endParaRPr>
            </a:p>
          </p:txBody>
        </p:sp>
        <p:sp>
          <p:nvSpPr>
            <p:cNvPr id="10" name="Text Placeholder 2">
              <a:extLst>
                <a:ext uri="{FF2B5EF4-FFF2-40B4-BE49-F238E27FC236}">
                  <a16:creationId xmlns:a16="http://schemas.microsoft.com/office/drawing/2014/main" xmlns="" id="{9E4BD6EA-0CD2-4CE7-952A-4D20A08E3288}"/>
                </a:ext>
              </a:extLst>
            </p:cNvPr>
            <p:cNvSpPr txBox="1">
              <a:spLocks/>
            </p:cNvSpPr>
            <p:nvPr/>
          </p:nvSpPr>
          <p:spPr>
            <a:xfrm>
              <a:off x="1523986" y="2174218"/>
              <a:ext cx="5968065" cy="505200"/>
            </a:xfrm>
            <a:prstGeom prst="rect">
              <a:avLst/>
            </a:prstGeom>
          </p:spPr>
          <p:txBody>
            <a:bodyPr anchor="ctr">
              <a:noAutofit/>
            </a:bodyPr>
            <a:lstStyle>
              <a:lvl1pPr marL="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3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>
                  <a:srgbClr val="0F6FC6"/>
                </a:buClr>
                <a:buSzPct val="80000"/>
                <a:buFont typeface="Wingdings 3" charset="2"/>
                <a:buNone/>
                <a:tabLst/>
                <a:defRPr/>
              </a:pPr>
              <a:r>
                <a:rPr kumimoji="0" lang="th-TH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/>
                  <a:ea typeface="+mn-ea"/>
                  <a:cs typeface="TH Sarabun New"/>
                </a:rPr>
                <a:t>ข้อ 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/>
                  <a:ea typeface="+mn-ea"/>
                  <a:cs typeface="TH Sarabun New"/>
                </a:rPr>
                <a:t>A </a:t>
              </a:r>
              <a:r>
                <a:rPr kumimoji="0" lang="th-TH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/>
                  <a:ea typeface="+mn-ea"/>
                  <a:cs typeface="TH Sarabun New"/>
                </a:rPr>
                <a:t>และ 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/>
                  <a:ea typeface="+mn-ea"/>
                  <a:cs typeface="TH Sarabun New"/>
                </a:rPr>
                <a:t>B</a:t>
              </a:r>
              <a:endParaRPr kumimoji="0" lang="th-TH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/>
                <a:ea typeface="+mn-ea"/>
                <a:cs typeface="TH Sarabun New"/>
              </a:endParaRPr>
            </a:p>
          </p:txBody>
        </p:sp>
        <p:sp>
          <p:nvSpPr>
            <p:cNvPr id="11" name="Text Placeholder 2">
              <a:extLst>
                <a:ext uri="{FF2B5EF4-FFF2-40B4-BE49-F238E27FC236}">
                  <a16:creationId xmlns:a16="http://schemas.microsoft.com/office/drawing/2014/main" xmlns="" id="{EF8601CB-47FB-49ED-B6F7-A8895644F631}"/>
                </a:ext>
              </a:extLst>
            </p:cNvPr>
            <p:cNvSpPr txBox="1">
              <a:spLocks/>
            </p:cNvSpPr>
            <p:nvPr/>
          </p:nvSpPr>
          <p:spPr>
            <a:xfrm>
              <a:off x="1523985" y="2682258"/>
              <a:ext cx="5968065" cy="505200"/>
            </a:xfrm>
            <a:prstGeom prst="rect">
              <a:avLst/>
            </a:prstGeom>
          </p:spPr>
          <p:txBody>
            <a:bodyPr anchor="ctr">
              <a:noAutofit/>
            </a:bodyPr>
            <a:lstStyle>
              <a:lvl1pPr marL="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3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>
                  <a:srgbClr val="0F6FC6"/>
                </a:buClr>
                <a:buSzPct val="80000"/>
                <a:buFont typeface="Wingdings 3" charset="2"/>
                <a:buNone/>
                <a:tabLst/>
                <a:defRPr/>
              </a:pPr>
              <a:r>
                <a:rPr kumimoji="0" lang="th-TH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/>
                  <a:ea typeface="+mn-ea"/>
                  <a:cs typeface="TH Sarabun New"/>
                </a:rPr>
                <a:t>ข้อ 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/>
                  <a:ea typeface="+mn-ea"/>
                  <a:cs typeface="TH Sarabun New"/>
                </a:rPr>
                <a:t>B </a:t>
              </a:r>
              <a:r>
                <a:rPr kumimoji="0" lang="th-TH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/>
                  <a:ea typeface="+mn-ea"/>
                  <a:cs typeface="TH Sarabun New"/>
                </a:rPr>
                <a:t>และ 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/>
                  <a:ea typeface="+mn-ea"/>
                  <a:cs typeface="TH Sarabun New"/>
                </a:rPr>
                <a:t>C</a:t>
              </a:r>
              <a:endParaRPr kumimoji="0" lang="th-TH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/>
                <a:ea typeface="+mn-ea"/>
                <a:cs typeface="TH Sarabun New"/>
              </a:endParaRPr>
            </a:p>
          </p:txBody>
        </p:sp>
        <p:sp>
          <p:nvSpPr>
            <p:cNvPr id="12" name="แผนผังลำดับงาน: ตัวเชื่อมต่อ 9">
              <a:extLst>
                <a:ext uri="{FF2B5EF4-FFF2-40B4-BE49-F238E27FC236}">
                  <a16:creationId xmlns:a16="http://schemas.microsoft.com/office/drawing/2014/main" xmlns="" id="{29C39359-281F-4930-B732-92D643A4F27F}"/>
                </a:ext>
              </a:extLst>
            </p:cNvPr>
            <p:cNvSpPr/>
            <p:nvPr/>
          </p:nvSpPr>
          <p:spPr>
            <a:xfrm>
              <a:off x="1121864" y="2203805"/>
              <a:ext cx="342856" cy="342506"/>
            </a:xfrm>
            <a:prstGeom prst="flowChartConnector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/>
                  <a:ea typeface="+mn-ea"/>
                  <a:cs typeface="TH Sarabun New"/>
                </a:rPr>
                <a:t>๑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/>
                <a:ea typeface="+mn-ea"/>
                <a:cs typeface="TH Sarabun New"/>
              </a:endParaRPr>
            </a:p>
          </p:txBody>
        </p:sp>
        <p:sp>
          <p:nvSpPr>
            <p:cNvPr id="13" name="แผนผังลำดับงาน: ตัวเชื่อมต่อ 4">
              <a:extLst>
                <a:ext uri="{FF2B5EF4-FFF2-40B4-BE49-F238E27FC236}">
                  <a16:creationId xmlns:a16="http://schemas.microsoft.com/office/drawing/2014/main" xmlns="" id="{CB331FA6-6629-4A9A-B8D2-5B87151827A5}"/>
                </a:ext>
              </a:extLst>
            </p:cNvPr>
            <p:cNvSpPr/>
            <p:nvPr/>
          </p:nvSpPr>
          <p:spPr>
            <a:xfrm>
              <a:off x="1121863" y="3799690"/>
              <a:ext cx="342856" cy="342506"/>
            </a:xfrm>
            <a:prstGeom prst="flowChartConnector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/>
                  <a:ea typeface="+mn-ea"/>
                  <a:cs typeface="TH Sarabun New"/>
                </a:rPr>
                <a:t>๔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/>
                <a:ea typeface="+mn-ea"/>
                <a:cs typeface="TH Sarabun New"/>
              </a:endParaRPr>
            </a:p>
          </p:txBody>
        </p:sp>
        <p:sp>
          <p:nvSpPr>
            <p:cNvPr id="14" name="Text Placeholder 2">
              <a:extLst>
                <a:ext uri="{FF2B5EF4-FFF2-40B4-BE49-F238E27FC236}">
                  <a16:creationId xmlns:a16="http://schemas.microsoft.com/office/drawing/2014/main" xmlns="" id="{67D05D95-5174-4553-958B-E14C487111F9}"/>
                </a:ext>
              </a:extLst>
            </p:cNvPr>
            <p:cNvSpPr txBox="1">
              <a:spLocks/>
            </p:cNvSpPr>
            <p:nvPr/>
          </p:nvSpPr>
          <p:spPr>
            <a:xfrm>
              <a:off x="1523985" y="3247294"/>
              <a:ext cx="5968065" cy="505200"/>
            </a:xfrm>
            <a:prstGeom prst="rect">
              <a:avLst/>
            </a:prstGeom>
          </p:spPr>
          <p:txBody>
            <a:bodyPr anchor="ctr">
              <a:noAutofit/>
            </a:bodyPr>
            <a:lstStyle>
              <a:lvl1pPr marL="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3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>
                  <a:srgbClr val="0F6FC6"/>
                </a:buClr>
                <a:buSzPct val="80000"/>
                <a:buFont typeface="Wingdings 3" charset="2"/>
                <a:buNone/>
                <a:tabLst/>
                <a:defRPr/>
              </a:pPr>
              <a:r>
                <a:rPr kumimoji="0" lang="th-TH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/>
                  <a:ea typeface="+mn-ea"/>
                  <a:cs typeface="TH Sarabun New"/>
                </a:rPr>
                <a:t>ข้อ 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/>
                  <a:ea typeface="+mn-ea"/>
                  <a:cs typeface="TH Sarabun New"/>
                </a:rPr>
                <a:t>A </a:t>
              </a:r>
              <a:r>
                <a:rPr kumimoji="0" lang="th-TH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/>
                  <a:ea typeface="+mn-ea"/>
                  <a:cs typeface="TH Sarabun New"/>
                </a:rPr>
                <a:t>และ 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/>
                  <a:ea typeface="+mn-ea"/>
                  <a:cs typeface="TH Sarabun New"/>
                </a:rPr>
                <a:t>C</a:t>
              </a:r>
              <a:endParaRPr kumimoji="0" lang="th-TH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/>
                <a:ea typeface="+mn-ea"/>
                <a:cs typeface="TH Sarabun New"/>
              </a:endParaRPr>
            </a:p>
          </p:txBody>
        </p:sp>
        <p:sp>
          <p:nvSpPr>
            <p:cNvPr id="15" name="Text Placeholder 2">
              <a:extLst>
                <a:ext uri="{FF2B5EF4-FFF2-40B4-BE49-F238E27FC236}">
                  <a16:creationId xmlns:a16="http://schemas.microsoft.com/office/drawing/2014/main" xmlns="" id="{E95886C6-BA22-4963-B53C-F05BBBECFB5A}"/>
                </a:ext>
              </a:extLst>
            </p:cNvPr>
            <p:cNvSpPr txBox="1">
              <a:spLocks/>
            </p:cNvSpPr>
            <p:nvPr/>
          </p:nvSpPr>
          <p:spPr>
            <a:xfrm>
              <a:off x="1523984" y="3755334"/>
              <a:ext cx="5968065" cy="505200"/>
            </a:xfrm>
            <a:prstGeom prst="rect">
              <a:avLst/>
            </a:prstGeom>
          </p:spPr>
          <p:txBody>
            <a:bodyPr anchor="ctr">
              <a:noAutofit/>
            </a:bodyPr>
            <a:lstStyle>
              <a:lvl1pPr marL="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3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>
                  <a:srgbClr val="0F6FC6"/>
                </a:buClr>
                <a:buSzPct val="80000"/>
                <a:buFont typeface="Wingdings 3" charset="2"/>
                <a:buNone/>
                <a:tabLst/>
                <a:defRPr/>
              </a:pPr>
              <a:r>
                <a:rPr kumimoji="0" lang="th-TH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/>
                  <a:ea typeface="+mn-ea"/>
                  <a:cs typeface="TH Sarabun New"/>
                </a:rPr>
                <a:t>ข้อ 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/>
                  <a:ea typeface="+mn-ea"/>
                  <a:cs typeface="TH Sarabun New"/>
                </a:rPr>
                <a:t>A B </a:t>
              </a:r>
              <a:r>
                <a:rPr kumimoji="0" lang="th-TH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/>
                  <a:ea typeface="+mn-ea"/>
                  <a:cs typeface="TH Sarabun New"/>
                </a:rPr>
                <a:t>และ 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/>
                  <a:ea typeface="+mn-ea"/>
                  <a:cs typeface="TH Sarabun New"/>
                </a:rPr>
                <a:t>C</a:t>
              </a:r>
              <a:endParaRPr kumimoji="0" lang="th-TH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/>
                <a:ea typeface="+mn-ea"/>
                <a:cs typeface="TH Sarabun New"/>
              </a:endParaRPr>
            </a:p>
          </p:txBody>
        </p:sp>
        <p:sp>
          <p:nvSpPr>
            <p:cNvPr id="16" name="แผนผังลำดับงาน: ตัวเชื่อมต่อ 9">
              <a:extLst>
                <a:ext uri="{FF2B5EF4-FFF2-40B4-BE49-F238E27FC236}">
                  <a16:creationId xmlns:a16="http://schemas.microsoft.com/office/drawing/2014/main" xmlns="" id="{EA51A429-7D06-42D2-986B-FDBF5DD16A8A}"/>
                </a:ext>
              </a:extLst>
            </p:cNvPr>
            <p:cNvSpPr/>
            <p:nvPr/>
          </p:nvSpPr>
          <p:spPr>
            <a:xfrm>
              <a:off x="1131290" y="3267454"/>
              <a:ext cx="342856" cy="342506"/>
            </a:xfrm>
            <a:prstGeom prst="flowChartConnector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/>
                  <a:ea typeface="+mn-ea"/>
                  <a:cs typeface="TH Sarabun New"/>
                </a:rPr>
                <a:t>๓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/>
                <a:ea typeface="+mn-ea"/>
                <a:cs typeface="TH Sarabun New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B61114F7-52FB-47BC-A291-48E188270BC7}"/>
              </a:ext>
            </a:extLst>
          </p:cNvPr>
          <p:cNvGrpSpPr/>
          <p:nvPr/>
        </p:nvGrpSpPr>
        <p:grpSpPr>
          <a:xfrm>
            <a:off x="3144916" y="3644831"/>
            <a:ext cx="5797606" cy="2009061"/>
            <a:chOff x="1729762" y="4221847"/>
            <a:chExt cx="5797606" cy="2009061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xmlns="" id="{F2917FA7-C17F-4F32-B738-824EAC25486C}"/>
                </a:ext>
              </a:extLst>
            </p:cNvPr>
            <p:cNvSpPr txBox="1"/>
            <p:nvPr/>
          </p:nvSpPr>
          <p:spPr>
            <a:xfrm>
              <a:off x="1729762" y="4221847"/>
              <a:ext cx="5797606" cy="2009061"/>
            </a:xfrm>
            <a:prstGeom prst="roundRect">
              <a:avLst>
                <a:gd name="adj" fmla="val 14353"/>
              </a:avLst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thaiDist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เฉลย     </a:t>
              </a:r>
              <a:r>
                <a:rPr kumimoji="0" lang="th-TH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 เหตุผล</a:t>
              </a:r>
            </a:p>
            <a:p>
              <a:pPr marL="0" marR="0" lvl="0" indent="0" algn="thaiDist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A </a:t>
              </a:r>
              <a:r>
                <a:rPr kumimoji="0" lang="th-TH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พยาธิใบไม้ มีลำตัวอ่อนนิ่ม แบน มีปากแต่ไม่มีทวารหนัก</a:t>
              </a:r>
            </a:p>
            <a:p>
              <a:pPr marL="0" marR="0" lvl="0" indent="0" algn="thaiDist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C </a:t>
              </a:r>
              <a:r>
                <a:rPr kumimoji="0" lang="th-TH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หมึก มีลำตัวนิ่ม ไม่เป็นปล้อง มีเปลือกแข็งอยู่ในลำตัว</a:t>
              </a:r>
            </a:p>
            <a:p>
              <a:pPr marL="0" marR="0" lvl="0" indent="0" algn="thaiDist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ส่วน 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B </a:t>
              </a:r>
              <a:r>
                <a:rPr kumimoji="0" lang="th-TH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กะพรุน รูปร่างคล้ายร่ม เนื้อนิ่มและใส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endParaRPr>
            </a:p>
          </p:txBody>
        </p:sp>
        <p:sp>
          <p:nvSpPr>
            <p:cNvPr id="26" name="แผนผังลำดับงาน: ตัวเชื่อมต่อ 4">
              <a:extLst>
                <a:ext uri="{FF2B5EF4-FFF2-40B4-BE49-F238E27FC236}">
                  <a16:creationId xmlns:a16="http://schemas.microsoft.com/office/drawing/2014/main" xmlns="" id="{C733D91F-FED8-4D28-9B93-45FAD04499B3}"/>
                </a:ext>
              </a:extLst>
            </p:cNvPr>
            <p:cNvSpPr/>
            <p:nvPr/>
          </p:nvSpPr>
          <p:spPr>
            <a:xfrm>
              <a:off x="2457821" y="4364827"/>
              <a:ext cx="342856" cy="342506"/>
            </a:xfrm>
            <a:prstGeom prst="flowChartConnector">
              <a:avLst/>
            </a:prstGeom>
            <a:noFill/>
            <a:ln>
              <a:solidFill>
                <a:srgbClr val="FF33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H Sarabun New"/>
                  <a:ea typeface="+mn-ea"/>
                  <a:cs typeface="TH Sarabun New"/>
                </a:rPr>
                <a:t>๓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TH Sarabun New"/>
                <a:ea typeface="+mn-ea"/>
                <a:cs typeface="TH Sarabun New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9702975-9127-4619-BE56-5FE4517C4BD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838" t="27659" r="20217" b="44378"/>
          <a:stretch/>
        </p:blipFill>
        <p:spPr>
          <a:xfrm>
            <a:off x="1142116" y="861314"/>
            <a:ext cx="6212856" cy="1437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70164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แผนผังลำดับงาน: ตัวเชื่อมต่อ 4">
            <a:extLst>
              <a:ext uri="{FF2B5EF4-FFF2-40B4-BE49-F238E27FC236}">
                <a16:creationId xmlns:a16="http://schemas.microsoft.com/office/drawing/2014/main" xmlns="" id="{B8130765-6915-432F-979B-A09FB33BC23C}"/>
              </a:ext>
            </a:extLst>
          </p:cNvPr>
          <p:cNvSpPr/>
          <p:nvPr/>
        </p:nvSpPr>
        <p:spPr>
          <a:xfrm>
            <a:off x="1044050" y="1586126"/>
            <a:ext cx="342856" cy="342506"/>
          </a:xfrm>
          <a:prstGeom prst="flowChartConnector">
            <a:avLst/>
          </a:prstGeom>
          <a:solidFill>
            <a:srgbClr val="FF33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/>
                <a:ea typeface="+mn-ea"/>
                <a:cs typeface="TH Sarabun New"/>
              </a:rPr>
              <a:t>๒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 New"/>
              <a:ea typeface="+mn-ea"/>
              <a:cs typeface="TH Sarabun New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805CF51C-529F-4C68-83B9-1255F89B76BD}"/>
              </a:ext>
            </a:extLst>
          </p:cNvPr>
          <p:cNvSpPr txBox="1"/>
          <p:nvPr/>
        </p:nvSpPr>
        <p:spPr>
          <a:xfrm>
            <a:off x="496205" y="367341"/>
            <a:ext cx="637065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๗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.</a:t>
            </a: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 สัตว์มีกระดูกสันหลังในข้อใดจัดอยู่ในประเภทเดียวกัน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 New" panose="020B0500040200020003" pitchFamily="34" charset="-34"/>
              <a:ea typeface="+mn-ea"/>
              <a:cs typeface="TH Sarabun New" panose="020B0500040200020003" pitchFamily="34" charset="-34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14B5A6D2-5605-4A24-9929-DACFB8BD3760}"/>
              </a:ext>
            </a:extLst>
          </p:cNvPr>
          <p:cNvGrpSpPr/>
          <p:nvPr/>
        </p:nvGrpSpPr>
        <p:grpSpPr>
          <a:xfrm>
            <a:off x="1044050" y="1032257"/>
            <a:ext cx="6370188" cy="2086316"/>
            <a:chOff x="1121863" y="2174218"/>
            <a:chExt cx="6370188" cy="2086316"/>
          </a:xfrm>
        </p:grpSpPr>
        <p:sp>
          <p:nvSpPr>
            <p:cNvPr id="9" name="แผนผังลำดับงาน: ตัวเชื่อมต่อ 4">
              <a:extLst>
                <a:ext uri="{FF2B5EF4-FFF2-40B4-BE49-F238E27FC236}">
                  <a16:creationId xmlns:a16="http://schemas.microsoft.com/office/drawing/2014/main" xmlns="" id="{C22E6D23-55AD-4ABC-9D2E-6082A4F9D7DD}"/>
                </a:ext>
              </a:extLst>
            </p:cNvPr>
            <p:cNvSpPr/>
            <p:nvPr/>
          </p:nvSpPr>
          <p:spPr>
            <a:xfrm>
              <a:off x="1121864" y="2726614"/>
              <a:ext cx="342856" cy="342506"/>
            </a:xfrm>
            <a:prstGeom prst="flowChartConnector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/>
                  <a:ea typeface="+mn-ea"/>
                  <a:cs typeface="TH Sarabun New"/>
                </a:rPr>
                <a:t>๒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/>
                <a:ea typeface="+mn-ea"/>
                <a:cs typeface="TH Sarabun New"/>
              </a:endParaRPr>
            </a:p>
          </p:txBody>
        </p:sp>
        <p:sp>
          <p:nvSpPr>
            <p:cNvPr id="10" name="Text Placeholder 2">
              <a:extLst>
                <a:ext uri="{FF2B5EF4-FFF2-40B4-BE49-F238E27FC236}">
                  <a16:creationId xmlns:a16="http://schemas.microsoft.com/office/drawing/2014/main" xmlns="" id="{9E4BD6EA-0CD2-4CE7-952A-4D20A08E3288}"/>
                </a:ext>
              </a:extLst>
            </p:cNvPr>
            <p:cNvSpPr txBox="1">
              <a:spLocks/>
            </p:cNvSpPr>
            <p:nvPr/>
          </p:nvSpPr>
          <p:spPr>
            <a:xfrm>
              <a:off x="1523986" y="2174218"/>
              <a:ext cx="5968065" cy="505200"/>
            </a:xfrm>
            <a:prstGeom prst="rect">
              <a:avLst/>
            </a:prstGeom>
          </p:spPr>
          <p:txBody>
            <a:bodyPr anchor="ctr">
              <a:noAutofit/>
            </a:bodyPr>
            <a:lstStyle>
              <a:lvl1pPr marL="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3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>
                  <a:srgbClr val="0F6FC6"/>
                </a:buClr>
                <a:buSzPct val="80000"/>
                <a:buFont typeface="Wingdings 3" charset="2"/>
                <a:buNone/>
                <a:tabLst/>
                <a:defRPr/>
              </a:pPr>
              <a:r>
                <a:rPr kumimoji="0" lang="th-TH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/>
                  <a:ea typeface="+mn-ea"/>
                  <a:cs typeface="TH Sarabun New"/>
                </a:rPr>
                <a:t>เป็ด กุ้ง</a:t>
              </a:r>
            </a:p>
          </p:txBody>
        </p:sp>
        <p:sp>
          <p:nvSpPr>
            <p:cNvPr id="11" name="Text Placeholder 2">
              <a:extLst>
                <a:ext uri="{FF2B5EF4-FFF2-40B4-BE49-F238E27FC236}">
                  <a16:creationId xmlns:a16="http://schemas.microsoft.com/office/drawing/2014/main" xmlns="" id="{EF8601CB-47FB-49ED-B6F7-A8895644F631}"/>
                </a:ext>
              </a:extLst>
            </p:cNvPr>
            <p:cNvSpPr txBox="1">
              <a:spLocks/>
            </p:cNvSpPr>
            <p:nvPr/>
          </p:nvSpPr>
          <p:spPr>
            <a:xfrm>
              <a:off x="1523985" y="2682258"/>
              <a:ext cx="5968065" cy="505200"/>
            </a:xfrm>
            <a:prstGeom prst="rect">
              <a:avLst/>
            </a:prstGeom>
          </p:spPr>
          <p:txBody>
            <a:bodyPr anchor="ctr">
              <a:noAutofit/>
            </a:bodyPr>
            <a:lstStyle>
              <a:lvl1pPr marL="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3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>
                  <a:srgbClr val="0F6FC6"/>
                </a:buClr>
                <a:buSzPct val="80000"/>
                <a:buFont typeface="Wingdings 3" charset="2"/>
                <a:buNone/>
                <a:tabLst/>
                <a:defRPr/>
              </a:pPr>
              <a:r>
                <a:rPr kumimoji="0" lang="th-TH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/>
                  <a:ea typeface="+mn-ea"/>
                  <a:cs typeface="TH Sarabun New"/>
                </a:rPr>
                <a:t>สุนัข ม้า</a:t>
              </a:r>
            </a:p>
          </p:txBody>
        </p:sp>
        <p:sp>
          <p:nvSpPr>
            <p:cNvPr id="12" name="แผนผังลำดับงาน: ตัวเชื่อมต่อ 9">
              <a:extLst>
                <a:ext uri="{FF2B5EF4-FFF2-40B4-BE49-F238E27FC236}">
                  <a16:creationId xmlns:a16="http://schemas.microsoft.com/office/drawing/2014/main" xmlns="" id="{29C39359-281F-4930-B732-92D643A4F27F}"/>
                </a:ext>
              </a:extLst>
            </p:cNvPr>
            <p:cNvSpPr/>
            <p:nvPr/>
          </p:nvSpPr>
          <p:spPr>
            <a:xfrm>
              <a:off x="1121864" y="2203805"/>
              <a:ext cx="342856" cy="342506"/>
            </a:xfrm>
            <a:prstGeom prst="flowChartConnector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/>
                  <a:ea typeface="+mn-ea"/>
                  <a:cs typeface="TH Sarabun New"/>
                </a:rPr>
                <a:t>๑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/>
                <a:ea typeface="+mn-ea"/>
                <a:cs typeface="TH Sarabun New"/>
              </a:endParaRPr>
            </a:p>
          </p:txBody>
        </p:sp>
        <p:sp>
          <p:nvSpPr>
            <p:cNvPr id="13" name="แผนผังลำดับงาน: ตัวเชื่อมต่อ 4">
              <a:extLst>
                <a:ext uri="{FF2B5EF4-FFF2-40B4-BE49-F238E27FC236}">
                  <a16:creationId xmlns:a16="http://schemas.microsoft.com/office/drawing/2014/main" xmlns="" id="{CB331FA6-6629-4A9A-B8D2-5B87151827A5}"/>
                </a:ext>
              </a:extLst>
            </p:cNvPr>
            <p:cNvSpPr/>
            <p:nvPr/>
          </p:nvSpPr>
          <p:spPr>
            <a:xfrm>
              <a:off x="1121863" y="3799690"/>
              <a:ext cx="342856" cy="342506"/>
            </a:xfrm>
            <a:prstGeom prst="flowChartConnector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/>
                  <a:ea typeface="+mn-ea"/>
                  <a:cs typeface="TH Sarabun New"/>
                </a:rPr>
                <a:t>๔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/>
                <a:ea typeface="+mn-ea"/>
                <a:cs typeface="TH Sarabun New"/>
              </a:endParaRPr>
            </a:p>
          </p:txBody>
        </p:sp>
        <p:sp>
          <p:nvSpPr>
            <p:cNvPr id="14" name="Text Placeholder 2">
              <a:extLst>
                <a:ext uri="{FF2B5EF4-FFF2-40B4-BE49-F238E27FC236}">
                  <a16:creationId xmlns:a16="http://schemas.microsoft.com/office/drawing/2014/main" xmlns="" id="{67D05D95-5174-4553-958B-E14C487111F9}"/>
                </a:ext>
              </a:extLst>
            </p:cNvPr>
            <p:cNvSpPr txBox="1">
              <a:spLocks/>
            </p:cNvSpPr>
            <p:nvPr/>
          </p:nvSpPr>
          <p:spPr>
            <a:xfrm>
              <a:off x="1523985" y="3247294"/>
              <a:ext cx="5968065" cy="505200"/>
            </a:xfrm>
            <a:prstGeom prst="rect">
              <a:avLst/>
            </a:prstGeom>
          </p:spPr>
          <p:txBody>
            <a:bodyPr anchor="ctr">
              <a:noAutofit/>
            </a:bodyPr>
            <a:lstStyle>
              <a:lvl1pPr marL="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3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>
                  <a:srgbClr val="0F6FC6"/>
                </a:buClr>
                <a:buSzPct val="80000"/>
                <a:buFont typeface="Wingdings 3" charset="2"/>
                <a:buNone/>
                <a:tabLst/>
                <a:defRPr/>
              </a:pPr>
              <a:r>
                <a:rPr kumimoji="0" lang="th-TH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/>
                  <a:ea typeface="+mn-ea"/>
                  <a:cs typeface="TH Sarabun New"/>
                </a:rPr>
                <a:t>ปลิง อีแปะทะเล</a:t>
              </a:r>
            </a:p>
          </p:txBody>
        </p:sp>
        <p:sp>
          <p:nvSpPr>
            <p:cNvPr id="15" name="Text Placeholder 2">
              <a:extLst>
                <a:ext uri="{FF2B5EF4-FFF2-40B4-BE49-F238E27FC236}">
                  <a16:creationId xmlns:a16="http://schemas.microsoft.com/office/drawing/2014/main" xmlns="" id="{E95886C6-BA22-4963-B53C-F05BBBECFB5A}"/>
                </a:ext>
              </a:extLst>
            </p:cNvPr>
            <p:cNvSpPr txBox="1">
              <a:spLocks/>
            </p:cNvSpPr>
            <p:nvPr/>
          </p:nvSpPr>
          <p:spPr>
            <a:xfrm>
              <a:off x="1523984" y="3755334"/>
              <a:ext cx="5968065" cy="505200"/>
            </a:xfrm>
            <a:prstGeom prst="rect">
              <a:avLst/>
            </a:prstGeom>
          </p:spPr>
          <p:txBody>
            <a:bodyPr anchor="ctr">
              <a:noAutofit/>
            </a:bodyPr>
            <a:lstStyle>
              <a:lvl1pPr marL="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3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>
                  <a:srgbClr val="0F6FC6"/>
                </a:buClr>
                <a:buSzPct val="80000"/>
                <a:buFont typeface="Wingdings 3" charset="2"/>
                <a:buNone/>
                <a:tabLst/>
                <a:defRPr/>
              </a:pPr>
              <a:r>
                <a:rPr kumimoji="0" lang="th-TH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/>
                  <a:ea typeface="+mn-ea"/>
                  <a:cs typeface="TH Sarabun New"/>
                </a:rPr>
                <a:t>ดาวขนนก หมึกกระดอง</a:t>
              </a:r>
            </a:p>
          </p:txBody>
        </p:sp>
        <p:sp>
          <p:nvSpPr>
            <p:cNvPr id="16" name="แผนผังลำดับงาน: ตัวเชื่อมต่อ 9">
              <a:extLst>
                <a:ext uri="{FF2B5EF4-FFF2-40B4-BE49-F238E27FC236}">
                  <a16:creationId xmlns:a16="http://schemas.microsoft.com/office/drawing/2014/main" xmlns="" id="{EA51A429-7D06-42D2-986B-FDBF5DD16A8A}"/>
                </a:ext>
              </a:extLst>
            </p:cNvPr>
            <p:cNvSpPr/>
            <p:nvPr/>
          </p:nvSpPr>
          <p:spPr>
            <a:xfrm>
              <a:off x="1121863" y="3276881"/>
              <a:ext cx="342856" cy="342506"/>
            </a:xfrm>
            <a:prstGeom prst="flowChartConnector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/>
                  <a:ea typeface="+mn-ea"/>
                  <a:cs typeface="TH Sarabun New"/>
                </a:rPr>
                <a:t>๓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/>
                <a:ea typeface="+mn-ea"/>
                <a:cs typeface="TH Sarabun New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A3888220-52BF-448E-A080-5DA07D6E264C}"/>
              </a:ext>
            </a:extLst>
          </p:cNvPr>
          <p:cNvGrpSpPr/>
          <p:nvPr/>
        </p:nvGrpSpPr>
        <p:grpSpPr>
          <a:xfrm>
            <a:off x="1696454" y="3150400"/>
            <a:ext cx="6918157" cy="3258860"/>
            <a:chOff x="1696454" y="3150400"/>
            <a:chExt cx="7447546" cy="3258860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xmlns="" id="{F2917FA7-C17F-4F32-B738-824EAC25486C}"/>
                </a:ext>
              </a:extLst>
            </p:cNvPr>
            <p:cNvSpPr txBox="1"/>
            <p:nvPr/>
          </p:nvSpPr>
          <p:spPr>
            <a:xfrm>
              <a:off x="1696454" y="3150400"/>
              <a:ext cx="7447546" cy="3258860"/>
            </a:xfrm>
            <a:prstGeom prst="roundRect">
              <a:avLst>
                <a:gd name="adj" fmla="val 8752"/>
              </a:avLst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thaiDist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เฉลย 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     </a:t>
              </a:r>
              <a:r>
                <a:rPr kumimoji="0" lang="th-TH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เหตุผล สุนัข ม้า เป็นสัตว์มีกระดูกสันหลัง</a:t>
              </a:r>
            </a:p>
            <a:p>
              <a:pPr marL="0" marR="0" lvl="0" indent="0" algn="thaiDist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ประเภทสัตว์เลี้ยงลูกด้วยนํ้านม</a:t>
              </a:r>
            </a:p>
            <a:p>
              <a:pPr marL="0" marR="0" lvl="0" indent="0" algn="thaiDist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ส่วน 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      </a:t>
              </a:r>
              <a:r>
                <a:rPr kumimoji="0" lang="th-TH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 เป็ด เป็นสัตว์มีกระดูกสันหลัง ประเภทสัตว์ปีก</a:t>
              </a:r>
            </a:p>
            <a:p>
              <a:pPr marL="0" marR="0" lvl="0" indent="0" algn="thaiDist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	   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	</a:t>
              </a:r>
              <a:r>
                <a:rPr kumimoji="0" lang="th-TH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กุ้ง เป็นสัตว์ไม่มีกระดูกสันหลัง ประเภทลำตัวเป็นปล้อง และมีขาเป็นข้อ</a:t>
              </a:r>
            </a:p>
            <a:p>
              <a:pPr marL="0" marR="0" lvl="0" indent="0" algn="thaiDist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	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	</a:t>
              </a:r>
              <a:r>
                <a:rPr kumimoji="0" lang="th-TH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ปลิง เป็นสัตว์ไม่มีกระดูกสันหลัง ประเภทลำตัวเป็นปล้อง ไม่มีขา</a:t>
              </a:r>
            </a:p>
            <a:p>
              <a:pPr marL="0" marR="0" lvl="0" indent="0" algn="thaiDist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	 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	</a:t>
              </a:r>
              <a:r>
                <a:rPr kumimoji="0" lang="th-TH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อีแปะทะเล เป็นสัตว์ไม่มีกระดูกสันหลัง ประเภทลำตัวเป็นหนาม</a:t>
              </a:r>
            </a:p>
            <a:p>
              <a:pPr marL="0" marR="0" lvl="0" indent="0" algn="thaiDist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	 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	</a:t>
              </a:r>
              <a:r>
                <a:rPr kumimoji="0" lang="th-TH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ดาวขนนก เป็นสัตว์ไม่มีกระดูกสันหลัง ประเภทลำตัวเป็นหนาม</a:t>
              </a:r>
            </a:p>
            <a:p>
              <a:pPr marL="0" marR="0" lvl="0" indent="0" algn="thaiDist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	   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	</a:t>
              </a:r>
              <a:r>
                <a:rPr kumimoji="0" lang="th-TH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หมึกกระดอง เป็นสัตว์ไม่มีกระดูกสันหลัง ประเภทหอยและหมึก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endParaRPr>
            </a:p>
          </p:txBody>
        </p:sp>
        <p:sp>
          <p:nvSpPr>
            <p:cNvPr id="20" name="แผนผังลำดับงาน: ตัวเชื่อมต่อ 4">
              <a:extLst>
                <a:ext uri="{FF2B5EF4-FFF2-40B4-BE49-F238E27FC236}">
                  <a16:creationId xmlns:a16="http://schemas.microsoft.com/office/drawing/2014/main" xmlns="" id="{4E36A0C9-AEB1-4C6D-AED0-3ADC5047A1D7}"/>
                </a:ext>
              </a:extLst>
            </p:cNvPr>
            <p:cNvSpPr/>
            <p:nvPr/>
          </p:nvSpPr>
          <p:spPr>
            <a:xfrm>
              <a:off x="2314624" y="4052223"/>
              <a:ext cx="342856" cy="342506"/>
            </a:xfrm>
            <a:prstGeom prst="flowChartConnector">
              <a:avLst/>
            </a:prstGeom>
            <a:noFill/>
            <a:ln>
              <a:solidFill>
                <a:srgbClr val="FF33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H Sarabun New"/>
                  <a:ea typeface="+mn-ea"/>
                  <a:cs typeface="TH Sarabun New"/>
                </a:rPr>
                <a:t>๑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TH Sarabun New"/>
                <a:ea typeface="+mn-ea"/>
                <a:cs typeface="TH Sarabun New"/>
              </a:endParaRPr>
            </a:p>
          </p:txBody>
        </p:sp>
        <p:sp>
          <p:nvSpPr>
            <p:cNvPr id="21" name="แผนผังลำดับงาน: ตัวเชื่อมต่อ 4">
              <a:extLst>
                <a:ext uri="{FF2B5EF4-FFF2-40B4-BE49-F238E27FC236}">
                  <a16:creationId xmlns:a16="http://schemas.microsoft.com/office/drawing/2014/main" xmlns="" id="{58086518-451F-4DB3-A003-E373EDEEAE1D}"/>
                </a:ext>
              </a:extLst>
            </p:cNvPr>
            <p:cNvSpPr/>
            <p:nvPr/>
          </p:nvSpPr>
          <p:spPr>
            <a:xfrm>
              <a:off x="2314624" y="4809545"/>
              <a:ext cx="342856" cy="342506"/>
            </a:xfrm>
            <a:prstGeom prst="flowChartConnector">
              <a:avLst/>
            </a:prstGeom>
            <a:noFill/>
            <a:ln>
              <a:solidFill>
                <a:srgbClr val="FF33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H Sarabun New"/>
                  <a:ea typeface="+mn-ea"/>
                  <a:cs typeface="TH Sarabun New"/>
                </a:rPr>
                <a:t>๓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TH Sarabun New"/>
                <a:ea typeface="+mn-ea"/>
                <a:cs typeface="TH Sarabun New"/>
              </a:endParaRPr>
            </a:p>
          </p:txBody>
        </p:sp>
        <p:sp>
          <p:nvSpPr>
            <p:cNvPr id="22" name="แผนผังลำดับงาน: ตัวเชื่อมต่อ 4">
              <a:extLst>
                <a:ext uri="{FF2B5EF4-FFF2-40B4-BE49-F238E27FC236}">
                  <a16:creationId xmlns:a16="http://schemas.microsoft.com/office/drawing/2014/main" xmlns="" id="{BBCC7C15-1BD0-452A-8DC6-769A722372DF}"/>
                </a:ext>
              </a:extLst>
            </p:cNvPr>
            <p:cNvSpPr/>
            <p:nvPr/>
          </p:nvSpPr>
          <p:spPr>
            <a:xfrm>
              <a:off x="2314624" y="5520665"/>
              <a:ext cx="342856" cy="342506"/>
            </a:xfrm>
            <a:prstGeom prst="flowChartConnector">
              <a:avLst/>
            </a:prstGeom>
            <a:noFill/>
            <a:ln>
              <a:solidFill>
                <a:srgbClr val="FF33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H Sarabun New"/>
                  <a:ea typeface="+mn-ea"/>
                  <a:cs typeface="TH Sarabun New"/>
                </a:rPr>
                <a:t>๔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TH Sarabun New"/>
                <a:ea typeface="+mn-ea"/>
                <a:cs typeface="TH Sarabun New"/>
              </a:endParaRPr>
            </a:p>
          </p:txBody>
        </p:sp>
        <p:sp>
          <p:nvSpPr>
            <p:cNvPr id="23" name="แผนผังลำดับงาน: ตัวเชื่อมต่อ 4">
              <a:extLst>
                <a:ext uri="{FF2B5EF4-FFF2-40B4-BE49-F238E27FC236}">
                  <a16:creationId xmlns:a16="http://schemas.microsoft.com/office/drawing/2014/main" xmlns="" id="{A038CE97-F72C-4017-8F7F-67DE06D8B724}"/>
                </a:ext>
              </a:extLst>
            </p:cNvPr>
            <p:cNvSpPr/>
            <p:nvPr/>
          </p:nvSpPr>
          <p:spPr>
            <a:xfrm>
              <a:off x="2503231" y="3280391"/>
              <a:ext cx="342856" cy="342506"/>
            </a:xfrm>
            <a:prstGeom prst="flowChartConnector">
              <a:avLst/>
            </a:prstGeom>
            <a:noFill/>
            <a:ln>
              <a:solidFill>
                <a:srgbClr val="FF33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H Sarabun New"/>
                  <a:ea typeface="+mn-ea"/>
                  <a:cs typeface="TH Sarabun New"/>
                </a:rPr>
                <a:t>๒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TH Sarabun New"/>
                <a:ea typeface="+mn-ea"/>
                <a:cs typeface="TH Sarabun New"/>
              </a:endParaRPr>
            </a:p>
          </p:txBody>
        </p:sp>
      </p:grpSp>
      <p:sp>
        <p:nvSpPr>
          <p:cNvPr id="24" name="วงรี 4">
            <a:extLst>
              <a:ext uri="{FF2B5EF4-FFF2-40B4-BE49-F238E27FC236}">
                <a16:creationId xmlns:a16="http://schemas.microsoft.com/office/drawing/2014/main" xmlns="" id="{EA9233AD-F1E7-4818-82FB-25CC85FBE3B1}"/>
              </a:ext>
            </a:extLst>
          </p:cNvPr>
          <p:cNvSpPr/>
          <p:nvPr/>
        </p:nvSpPr>
        <p:spPr>
          <a:xfrm>
            <a:off x="8428636" y="6131562"/>
            <a:ext cx="637792" cy="606237"/>
          </a:xfrm>
          <a:prstGeom prst="ellipse">
            <a:avLst/>
          </a:prstGeom>
          <a:solidFill>
            <a:srgbClr val="4BDAF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 New" panose="020B0500040200020003" pitchFamily="34" charset="-34"/>
              <a:ea typeface="+mn-ea"/>
              <a:cs typeface="TH Sarabun New" panose="020B0500040200020003" pitchFamily="34" charset="-34"/>
            </a:endParaRPr>
          </a:p>
        </p:txBody>
      </p:sp>
      <p:sp>
        <p:nvSpPr>
          <p:cNvPr id="26" name="Slide Number Placeholder 5">
            <a:extLst>
              <a:ext uri="{FF2B5EF4-FFF2-40B4-BE49-F238E27FC236}">
                <a16:creationId xmlns:a16="http://schemas.microsoft.com/office/drawing/2014/main" xmlns="" id="{015F716B-E1A2-41FC-B5F7-B7C1A318650E}"/>
              </a:ext>
            </a:extLst>
          </p:cNvPr>
          <p:cNvSpPr txBox="1">
            <a:spLocks/>
          </p:cNvSpPr>
          <p:nvPr/>
        </p:nvSpPr>
        <p:spPr>
          <a:xfrm>
            <a:off x="8496403" y="6211778"/>
            <a:ext cx="488811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ctr" defTabSz="457200" rtl="0" eaLnBrk="1" latinLnBrk="0" hangingPunct="1">
              <a:defRPr sz="21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IT๙" panose="020B0500040200020003" pitchFamily="34" charset="-34"/>
                <a:ea typeface="+mn-ea"/>
                <a:cs typeface="TH SarabunIT๙" panose="020B0500040200020003" pitchFamily="34" charset="-34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0E9302-E85F-420B-883A-48A296937BA5}" type="slidenum">
              <a:rPr kumimoji="0" lang="en-US" sz="21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IT๙" panose="020B0500040200020003" pitchFamily="34" charset="-34"/>
                <a:ea typeface="+mn-ea"/>
                <a:cs typeface="TH SarabunIT๙" panose="020B0500040200020003" pitchFamily="34" charset="-34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2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H SarabunIT๙" panose="020B0500040200020003" pitchFamily="34" charset="-34"/>
              <a:ea typeface="+mn-ea"/>
              <a:cs typeface="TH SarabunIT๙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69806977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แผนผังลำดับงาน: ตัวเชื่อมต่อ 4">
            <a:extLst>
              <a:ext uri="{FF2B5EF4-FFF2-40B4-BE49-F238E27FC236}">
                <a16:creationId xmlns:a16="http://schemas.microsoft.com/office/drawing/2014/main" xmlns="" id="{9919E2AD-6318-456C-BBE9-C37179DF3398}"/>
              </a:ext>
            </a:extLst>
          </p:cNvPr>
          <p:cNvSpPr/>
          <p:nvPr/>
        </p:nvSpPr>
        <p:spPr>
          <a:xfrm>
            <a:off x="1255367" y="2890162"/>
            <a:ext cx="342856" cy="342506"/>
          </a:xfrm>
          <a:prstGeom prst="flowChartConnector">
            <a:avLst/>
          </a:prstGeom>
          <a:solidFill>
            <a:srgbClr val="FF33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2800" dirty="0">
                <a:solidFill>
                  <a:prstClr val="black"/>
                </a:solidFill>
                <a:latin typeface="TH Sarabun New"/>
                <a:cs typeface="TH Sarabun New"/>
              </a:rPr>
              <a:t>๔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 New"/>
              <a:ea typeface="+mn-ea"/>
              <a:cs typeface="TH Sarabun New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805CF51C-529F-4C68-83B9-1255F89B76BD}"/>
              </a:ext>
            </a:extLst>
          </p:cNvPr>
          <p:cNvSpPr txBox="1"/>
          <p:nvPr/>
        </p:nvSpPr>
        <p:spPr>
          <a:xfrm>
            <a:off x="496205" y="449215"/>
            <a:ext cx="7758855" cy="646986"/>
          </a:xfrm>
          <a:prstGeom prst="round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๘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. </a:t>
            </a: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ข้อใดสัมพันธ์กันระหว่างสัตว์และประเภทของสัตว์มีกระดูกสันหลัง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 New" panose="020B0500040200020003" pitchFamily="34" charset="-34"/>
              <a:ea typeface="+mn-ea"/>
              <a:cs typeface="TH Sarabun New" panose="020B0500040200020003" pitchFamily="34" charset="-34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14B5A6D2-5605-4A24-9929-DACFB8BD3760}"/>
              </a:ext>
            </a:extLst>
          </p:cNvPr>
          <p:cNvGrpSpPr/>
          <p:nvPr/>
        </p:nvGrpSpPr>
        <p:grpSpPr>
          <a:xfrm>
            <a:off x="1255368" y="1264690"/>
            <a:ext cx="6370188" cy="2086316"/>
            <a:chOff x="1121863" y="2174218"/>
            <a:chExt cx="6370188" cy="2086316"/>
          </a:xfrm>
        </p:grpSpPr>
        <p:sp>
          <p:nvSpPr>
            <p:cNvPr id="9" name="แผนผังลำดับงาน: ตัวเชื่อมต่อ 4">
              <a:extLst>
                <a:ext uri="{FF2B5EF4-FFF2-40B4-BE49-F238E27FC236}">
                  <a16:creationId xmlns:a16="http://schemas.microsoft.com/office/drawing/2014/main" xmlns="" id="{C22E6D23-55AD-4ABC-9D2E-6082A4F9D7DD}"/>
                </a:ext>
              </a:extLst>
            </p:cNvPr>
            <p:cNvSpPr/>
            <p:nvPr/>
          </p:nvSpPr>
          <p:spPr>
            <a:xfrm>
              <a:off x="1121864" y="2726614"/>
              <a:ext cx="342856" cy="342506"/>
            </a:xfrm>
            <a:prstGeom prst="flowChartConnector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/>
                  <a:ea typeface="+mn-ea"/>
                  <a:cs typeface="TH Sarabun New"/>
                </a:rPr>
                <a:t>๒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/>
                <a:ea typeface="+mn-ea"/>
                <a:cs typeface="TH Sarabun New"/>
              </a:endParaRPr>
            </a:p>
          </p:txBody>
        </p:sp>
        <p:sp>
          <p:nvSpPr>
            <p:cNvPr id="10" name="Text Placeholder 2">
              <a:extLst>
                <a:ext uri="{FF2B5EF4-FFF2-40B4-BE49-F238E27FC236}">
                  <a16:creationId xmlns:a16="http://schemas.microsoft.com/office/drawing/2014/main" xmlns="" id="{9E4BD6EA-0CD2-4CE7-952A-4D20A08E3288}"/>
                </a:ext>
              </a:extLst>
            </p:cNvPr>
            <p:cNvSpPr txBox="1">
              <a:spLocks/>
            </p:cNvSpPr>
            <p:nvPr/>
          </p:nvSpPr>
          <p:spPr>
            <a:xfrm>
              <a:off x="1523986" y="2174218"/>
              <a:ext cx="5968065" cy="505200"/>
            </a:xfrm>
            <a:prstGeom prst="rect">
              <a:avLst/>
            </a:prstGeom>
          </p:spPr>
          <p:txBody>
            <a:bodyPr anchor="ctr">
              <a:noAutofit/>
            </a:bodyPr>
            <a:lstStyle>
              <a:lvl1pPr marL="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3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>
                  <a:srgbClr val="0F6FC6"/>
                </a:buClr>
                <a:buSzPct val="80000"/>
                <a:buFont typeface="Wingdings 3" charset="2"/>
                <a:buNone/>
                <a:tabLst/>
                <a:defRPr/>
              </a:pPr>
              <a:r>
                <a:rPr kumimoji="0" lang="th-TH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/>
                  <a:ea typeface="+mn-ea"/>
                  <a:cs typeface="TH Sarabun New"/>
                </a:rPr>
                <a:t>โลมา : ปลา</a:t>
              </a:r>
            </a:p>
          </p:txBody>
        </p:sp>
        <p:sp>
          <p:nvSpPr>
            <p:cNvPr id="11" name="Text Placeholder 2">
              <a:extLst>
                <a:ext uri="{FF2B5EF4-FFF2-40B4-BE49-F238E27FC236}">
                  <a16:creationId xmlns:a16="http://schemas.microsoft.com/office/drawing/2014/main" xmlns="" id="{EF8601CB-47FB-49ED-B6F7-A8895644F631}"/>
                </a:ext>
              </a:extLst>
            </p:cNvPr>
            <p:cNvSpPr txBox="1">
              <a:spLocks/>
            </p:cNvSpPr>
            <p:nvPr/>
          </p:nvSpPr>
          <p:spPr>
            <a:xfrm>
              <a:off x="1523985" y="2682258"/>
              <a:ext cx="5968065" cy="505200"/>
            </a:xfrm>
            <a:prstGeom prst="rect">
              <a:avLst/>
            </a:prstGeom>
          </p:spPr>
          <p:txBody>
            <a:bodyPr anchor="ctr">
              <a:noAutofit/>
            </a:bodyPr>
            <a:lstStyle>
              <a:lvl1pPr marL="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3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>
                  <a:srgbClr val="0F6FC6"/>
                </a:buClr>
                <a:buSzPct val="80000"/>
                <a:buFont typeface="Wingdings 3" charset="2"/>
                <a:buNone/>
                <a:tabLst/>
                <a:defRPr/>
              </a:pPr>
              <a:r>
                <a:rPr kumimoji="0" lang="th-TH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/>
                  <a:ea typeface="+mn-ea"/>
                  <a:cs typeface="TH Sarabun New"/>
                </a:rPr>
                <a:t>วาฬ : สัตว์ปีก</a:t>
              </a:r>
            </a:p>
          </p:txBody>
        </p:sp>
        <p:sp>
          <p:nvSpPr>
            <p:cNvPr id="12" name="แผนผังลำดับงาน: ตัวเชื่อมต่อ 9">
              <a:extLst>
                <a:ext uri="{FF2B5EF4-FFF2-40B4-BE49-F238E27FC236}">
                  <a16:creationId xmlns:a16="http://schemas.microsoft.com/office/drawing/2014/main" xmlns="" id="{29C39359-281F-4930-B732-92D643A4F27F}"/>
                </a:ext>
              </a:extLst>
            </p:cNvPr>
            <p:cNvSpPr/>
            <p:nvPr/>
          </p:nvSpPr>
          <p:spPr>
            <a:xfrm>
              <a:off x="1121864" y="2203805"/>
              <a:ext cx="342856" cy="342506"/>
            </a:xfrm>
            <a:prstGeom prst="flowChartConnector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/>
                  <a:ea typeface="+mn-ea"/>
                  <a:cs typeface="TH Sarabun New"/>
                </a:rPr>
                <a:t>๑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/>
                <a:ea typeface="+mn-ea"/>
                <a:cs typeface="TH Sarabun New"/>
              </a:endParaRPr>
            </a:p>
          </p:txBody>
        </p:sp>
        <p:sp>
          <p:nvSpPr>
            <p:cNvPr id="13" name="แผนผังลำดับงาน: ตัวเชื่อมต่อ 4">
              <a:extLst>
                <a:ext uri="{FF2B5EF4-FFF2-40B4-BE49-F238E27FC236}">
                  <a16:creationId xmlns:a16="http://schemas.microsoft.com/office/drawing/2014/main" xmlns="" id="{CB331FA6-6629-4A9A-B8D2-5B87151827A5}"/>
                </a:ext>
              </a:extLst>
            </p:cNvPr>
            <p:cNvSpPr/>
            <p:nvPr/>
          </p:nvSpPr>
          <p:spPr>
            <a:xfrm>
              <a:off x="1121863" y="3799690"/>
              <a:ext cx="342856" cy="342506"/>
            </a:xfrm>
            <a:prstGeom prst="flowChartConnector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/>
                  <a:ea typeface="+mn-ea"/>
                  <a:cs typeface="TH Sarabun New"/>
                </a:rPr>
                <a:t>๔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/>
                <a:ea typeface="+mn-ea"/>
                <a:cs typeface="TH Sarabun New"/>
              </a:endParaRPr>
            </a:p>
          </p:txBody>
        </p:sp>
        <p:sp>
          <p:nvSpPr>
            <p:cNvPr id="14" name="Text Placeholder 2">
              <a:extLst>
                <a:ext uri="{FF2B5EF4-FFF2-40B4-BE49-F238E27FC236}">
                  <a16:creationId xmlns:a16="http://schemas.microsoft.com/office/drawing/2014/main" xmlns="" id="{67D05D95-5174-4553-958B-E14C487111F9}"/>
                </a:ext>
              </a:extLst>
            </p:cNvPr>
            <p:cNvSpPr txBox="1">
              <a:spLocks/>
            </p:cNvSpPr>
            <p:nvPr/>
          </p:nvSpPr>
          <p:spPr>
            <a:xfrm>
              <a:off x="1523985" y="3247294"/>
              <a:ext cx="5968065" cy="505200"/>
            </a:xfrm>
            <a:prstGeom prst="rect">
              <a:avLst/>
            </a:prstGeom>
          </p:spPr>
          <p:txBody>
            <a:bodyPr anchor="ctr">
              <a:noAutofit/>
            </a:bodyPr>
            <a:lstStyle>
              <a:lvl1pPr marL="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3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>
                  <a:srgbClr val="0F6FC6"/>
                </a:buClr>
                <a:buSzPct val="80000"/>
                <a:buFont typeface="Wingdings 3" charset="2"/>
                <a:buNone/>
                <a:tabLst/>
                <a:defRPr/>
              </a:pPr>
              <a:r>
                <a:rPr kumimoji="0" lang="th-TH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/>
                  <a:ea typeface="+mn-ea"/>
                  <a:cs typeface="TH Sarabun New"/>
                </a:rPr>
                <a:t>จระเข้ : สัตว์สะเทินนํ้าสะเทินบก</a:t>
              </a:r>
            </a:p>
          </p:txBody>
        </p:sp>
        <p:sp>
          <p:nvSpPr>
            <p:cNvPr id="15" name="Text Placeholder 2">
              <a:extLst>
                <a:ext uri="{FF2B5EF4-FFF2-40B4-BE49-F238E27FC236}">
                  <a16:creationId xmlns:a16="http://schemas.microsoft.com/office/drawing/2014/main" xmlns="" id="{E95886C6-BA22-4963-B53C-F05BBBECFB5A}"/>
                </a:ext>
              </a:extLst>
            </p:cNvPr>
            <p:cNvSpPr txBox="1">
              <a:spLocks/>
            </p:cNvSpPr>
            <p:nvPr/>
          </p:nvSpPr>
          <p:spPr>
            <a:xfrm>
              <a:off x="1523984" y="3755334"/>
              <a:ext cx="5968065" cy="505200"/>
            </a:xfrm>
            <a:prstGeom prst="rect">
              <a:avLst/>
            </a:prstGeom>
          </p:spPr>
          <p:txBody>
            <a:bodyPr anchor="ctr">
              <a:noAutofit/>
            </a:bodyPr>
            <a:lstStyle>
              <a:lvl1pPr marL="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3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>
                  <a:srgbClr val="0F6FC6"/>
                </a:buClr>
                <a:buSzPct val="80000"/>
                <a:buFont typeface="Wingdings 3" charset="2"/>
                <a:buNone/>
                <a:tabLst/>
                <a:defRPr/>
              </a:pPr>
              <a:r>
                <a:rPr kumimoji="0" lang="th-TH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/>
                  <a:ea typeface="+mn-ea"/>
                  <a:cs typeface="TH Sarabun New"/>
                </a:rPr>
                <a:t>ตุ่นปากเป็ด : สัตว์เลี้ยงลูกด้วยนํ้านม</a:t>
              </a:r>
            </a:p>
          </p:txBody>
        </p:sp>
        <p:sp>
          <p:nvSpPr>
            <p:cNvPr id="16" name="แผนผังลำดับงาน: ตัวเชื่อมต่อ 9">
              <a:extLst>
                <a:ext uri="{FF2B5EF4-FFF2-40B4-BE49-F238E27FC236}">
                  <a16:creationId xmlns:a16="http://schemas.microsoft.com/office/drawing/2014/main" xmlns="" id="{EA51A429-7D06-42D2-986B-FDBF5DD16A8A}"/>
                </a:ext>
              </a:extLst>
            </p:cNvPr>
            <p:cNvSpPr/>
            <p:nvPr/>
          </p:nvSpPr>
          <p:spPr>
            <a:xfrm>
              <a:off x="1121863" y="3276881"/>
              <a:ext cx="342856" cy="342506"/>
            </a:xfrm>
            <a:prstGeom prst="flowChartConnector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/>
                  <a:ea typeface="+mn-ea"/>
                  <a:cs typeface="TH Sarabun New"/>
                </a:rPr>
                <a:t>๓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/>
                <a:ea typeface="+mn-ea"/>
                <a:cs typeface="TH Sarabun New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40001D42-8891-426B-AB09-9539A8B6ED93}"/>
              </a:ext>
            </a:extLst>
          </p:cNvPr>
          <p:cNvGrpSpPr/>
          <p:nvPr/>
        </p:nvGrpSpPr>
        <p:grpSpPr>
          <a:xfrm>
            <a:off x="1712198" y="3676234"/>
            <a:ext cx="5719604" cy="1384995"/>
            <a:chOff x="3424396" y="1677051"/>
            <a:chExt cx="5719604" cy="1384995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xmlns="" id="{F2917FA7-C17F-4F32-B738-824EAC25486C}"/>
                </a:ext>
              </a:extLst>
            </p:cNvPr>
            <p:cNvSpPr txBox="1"/>
            <p:nvPr/>
          </p:nvSpPr>
          <p:spPr>
            <a:xfrm>
              <a:off x="3424396" y="1677051"/>
              <a:ext cx="5719604" cy="138499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thaiDist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เฉลย 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     </a:t>
              </a:r>
              <a:r>
                <a:rPr kumimoji="0" lang="th-TH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เหตุผล ตุ่นปากเป็ด เป็นสัตว์เลี้ยงลูกด้วยนํ้านม</a:t>
              </a:r>
            </a:p>
            <a:p>
              <a:pPr marL="0" marR="0" lvl="0" indent="0" algn="thaiDist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ส่วน 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     </a:t>
              </a:r>
              <a:r>
                <a:rPr kumimoji="0" lang="th-TH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โลมา และ 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     </a:t>
              </a:r>
              <a:r>
                <a:rPr kumimoji="0" lang="th-TH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วาฬ เป็นสัตว์เลี้ยงลูกด้วยน้ำนม</a:t>
              </a:r>
            </a:p>
            <a:p>
              <a:pPr marL="0" marR="0" lvl="0" indent="0" algn="thaiDist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    </a:t>
              </a:r>
              <a:r>
                <a:rPr kumimoji="0" lang="th-TH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จระเข้ เป็นสัตว์เลื้อยคลาน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endParaRPr>
            </a:p>
          </p:txBody>
        </p:sp>
        <p:sp>
          <p:nvSpPr>
            <p:cNvPr id="20" name="แผนผังลำดับงาน: ตัวเชื่อมต่อ 4">
              <a:extLst>
                <a:ext uri="{FF2B5EF4-FFF2-40B4-BE49-F238E27FC236}">
                  <a16:creationId xmlns:a16="http://schemas.microsoft.com/office/drawing/2014/main" xmlns="" id="{FAF0E850-1622-4620-B34B-BDD42C3281B9}"/>
                </a:ext>
              </a:extLst>
            </p:cNvPr>
            <p:cNvSpPr/>
            <p:nvPr/>
          </p:nvSpPr>
          <p:spPr>
            <a:xfrm>
              <a:off x="4087153" y="1745352"/>
              <a:ext cx="342856" cy="342506"/>
            </a:xfrm>
            <a:prstGeom prst="flowChartConnector">
              <a:avLst/>
            </a:prstGeom>
            <a:noFill/>
            <a:ln>
              <a:solidFill>
                <a:srgbClr val="FF33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H Sarabun New"/>
                  <a:ea typeface="+mn-ea"/>
                  <a:cs typeface="TH Sarabun New"/>
                </a:rPr>
                <a:t>๔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TH Sarabun New"/>
                <a:ea typeface="+mn-ea"/>
                <a:cs typeface="TH Sarabun New"/>
              </a:endParaRPr>
            </a:p>
          </p:txBody>
        </p:sp>
        <p:sp>
          <p:nvSpPr>
            <p:cNvPr id="21" name="แผนผังลำดับงาน: ตัวเชื่อมต่อ 4">
              <a:extLst>
                <a:ext uri="{FF2B5EF4-FFF2-40B4-BE49-F238E27FC236}">
                  <a16:creationId xmlns:a16="http://schemas.microsoft.com/office/drawing/2014/main" xmlns="" id="{5AB1FFBA-AAEC-43B4-93DD-19952C9C94A8}"/>
                </a:ext>
              </a:extLst>
            </p:cNvPr>
            <p:cNvSpPr/>
            <p:nvPr/>
          </p:nvSpPr>
          <p:spPr>
            <a:xfrm>
              <a:off x="3962588" y="2163413"/>
              <a:ext cx="342856" cy="342506"/>
            </a:xfrm>
            <a:prstGeom prst="flowChartConnector">
              <a:avLst/>
            </a:prstGeom>
            <a:noFill/>
            <a:ln>
              <a:solidFill>
                <a:srgbClr val="FF33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H Sarabun New"/>
                  <a:ea typeface="+mn-ea"/>
                  <a:cs typeface="TH Sarabun New"/>
                </a:rPr>
                <a:t>๑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TH Sarabun New"/>
                <a:ea typeface="+mn-ea"/>
                <a:cs typeface="TH Sarabun New"/>
              </a:endParaRPr>
            </a:p>
          </p:txBody>
        </p:sp>
        <p:sp>
          <p:nvSpPr>
            <p:cNvPr id="22" name="แผนผังลำดับงาน: ตัวเชื่อมต่อ 4">
              <a:extLst>
                <a:ext uri="{FF2B5EF4-FFF2-40B4-BE49-F238E27FC236}">
                  <a16:creationId xmlns:a16="http://schemas.microsoft.com/office/drawing/2014/main" xmlns="" id="{8ADE0830-B18F-4A11-B01D-8500B5E3433B}"/>
                </a:ext>
              </a:extLst>
            </p:cNvPr>
            <p:cNvSpPr/>
            <p:nvPr/>
          </p:nvSpPr>
          <p:spPr>
            <a:xfrm>
              <a:off x="3428795" y="2593388"/>
              <a:ext cx="342856" cy="342506"/>
            </a:xfrm>
            <a:prstGeom prst="flowChartConnector">
              <a:avLst/>
            </a:prstGeom>
            <a:noFill/>
            <a:ln>
              <a:solidFill>
                <a:srgbClr val="FF33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H Sarabun New"/>
                  <a:ea typeface="+mn-ea"/>
                  <a:cs typeface="TH Sarabun New"/>
                </a:rPr>
                <a:t>๓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TH Sarabun New"/>
                <a:ea typeface="+mn-ea"/>
                <a:cs typeface="TH Sarabun New"/>
              </a:endParaRPr>
            </a:p>
          </p:txBody>
        </p:sp>
        <p:sp>
          <p:nvSpPr>
            <p:cNvPr id="23" name="แผนผังลำดับงาน: ตัวเชื่อมต่อ 4">
              <a:extLst>
                <a:ext uri="{FF2B5EF4-FFF2-40B4-BE49-F238E27FC236}">
                  <a16:creationId xmlns:a16="http://schemas.microsoft.com/office/drawing/2014/main" xmlns="" id="{D9A56CDE-8EA2-4E32-9186-99A724204B21}"/>
                </a:ext>
              </a:extLst>
            </p:cNvPr>
            <p:cNvSpPr/>
            <p:nvPr/>
          </p:nvSpPr>
          <p:spPr>
            <a:xfrm>
              <a:off x="5364125" y="2163413"/>
              <a:ext cx="342856" cy="342506"/>
            </a:xfrm>
            <a:prstGeom prst="flowChartConnector">
              <a:avLst/>
            </a:prstGeom>
            <a:noFill/>
            <a:ln>
              <a:solidFill>
                <a:srgbClr val="FF33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H Sarabun New"/>
                  <a:ea typeface="+mn-ea"/>
                  <a:cs typeface="TH Sarabun New"/>
                </a:rPr>
                <a:t>๒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TH Sarabun New"/>
                <a:ea typeface="+mn-ea"/>
                <a:cs typeface="TH Sarabun New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11960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แผนผังลำดับงาน: ตัวเชื่อมต่อ 4">
            <a:extLst>
              <a:ext uri="{FF2B5EF4-FFF2-40B4-BE49-F238E27FC236}">
                <a16:creationId xmlns:a16="http://schemas.microsoft.com/office/drawing/2014/main" xmlns="" id="{85FB6872-E16F-4FC7-BDD7-1B2B59178D70}"/>
              </a:ext>
            </a:extLst>
          </p:cNvPr>
          <p:cNvSpPr/>
          <p:nvPr/>
        </p:nvSpPr>
        <p:spPr>
          <a:xfrm>
            <a:off x="1386906" y="1618927"/>
            <a:ext cx="342856" cy="342506"/>
          </a:xfrm>
          <a:prstGeom prst="flowChartConnector">
            <a:avLst/>
          </a:prstGeom>
          <a:solidFill>
            <a:srgbClr val="FF33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/>
                <a:ea typeface="+mn-ea"/>
                <a:cs typeface="TH Sarabun New"/>
              </a:rPr>
              <a:t>๑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 New"/>
              <a:ea typeface="+mn-ea"/>
              <a:cs typeface="TH Sarabun New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xmlns="" id="{F3E49879-FF3C-47BF-8910-2CEC60A2AB69}"/>
              </a:ext>
            </a:extLst>
          </p:cNvPr>
          <p:cNvSpPr/>
          <p:nvPr/>
        </p:nvSpPr>
        <p:spPr>
          <a:xfrm>
            <a:off x="4657952" y="782051"/>
            <a:ext cx="3810167" cy="584776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805CF51C-529F-4C68-83B9-1255F89B76BD}"/>
              </a:ext>
            </a:extLst>
          </p:cNvPr>
          <p:cNvSpPr txBox="1"/>
          <p:nvPr/>
        </p:nvSpPr>
        <p:spPr>
          <a:xfrm>
            <a:off x="379045" y="796804"/>
            <a:ext cx="808907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๙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. </a:t>
            </a: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สัตว์ข้อใดมีอุณหภูมิของร่างกายสามารถเปลี่ยนตามสภาพแวดล้อมได้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 New" panose="020B0500040200020003" pitchFamily="34" charset="-34"/>
              <a:ea typeface="+mn-ea"/>
              <a:cs typeface="TH Sarabun New" panose="020B0500040200020003" pitchFamily="34" charset="-34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14B5A6D2-5605-4A24-9929-DACFB8BD3760}"/>
              </a:ext>
            </a:extLst>
          </p:cNvPr>
          <p:cNvGrpSpPr/>
          <p:nvPr/>
        </p:nvGrpSpPr>
        <p:grpSpPr>
          <a:xfrm>
            <a:off x="1386906" y="1589340"/>
            <a:ext cx="6370188" cy="2086316"/>
            <a:chOff x="1121863" y="2174218"/>
            <a:chExt cx="6370188" cy="2086316"/>
          </a:xfrm>
        </p:grpSpPr>
        <p:sp>
          <p:nvSpPr>
            <p:cNvPr id="9" name="แผนผังลำดับงาน: ตัวเชื่อมต่อ 4">
              <a:extLst>
                <a:ext uri="{FF2B5EF4-FFF2-40B4-BE49-F238E27FC236}">
                  <a16:creationId xmlns:a16="http://schemas.microsoft.com/office/drawing/2014/main" xmlns="" id="{C22E6D23-55AD-4ABC-9D2E-6082A4F9D7DD}"/>
                </a:ext>
              </a:extLst>
            </p:cNvPr>
            <p:cNvSpPr/>
            <p:nvPr/>
          </p:nvSpPr>
          <p:spPr>
            <a:xfrm>
              <a:off x="1121864" y="2726614"/>
              <a:ext cx="342856" cy="342506"/>
            </a:xfrm>
            <a:prstGeom prst="flowChartConnector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/>
                  <a:ea typeface="+mn-ea"/>
                  <a:cs typeface="TH Sarabun New"/>
                </a:rPr>
                <a:t>๒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/>
                <a:ea typeface="+mn-ea"/>
                <a:cs typeface="TH Sarabun New"/>
              </a:endParaRPr>
            </a:p>
          </p:txBody>
        </p:sp>
        <p:sp>
          <p:nvSpPr>
            <p:cNvPr id="10" name="Text Placeholder 2">
              <a:extLst>
                <a:ext uri="{FF2B5EF4-FFF2-40B4-BE49-F238E27FC236}">
                  <a16:creationId xmlns:a16="http://schemas.microsoft.com/office/drawing/2014/main" xmlns="" id="{9E4BD6EA-0CD2-4CE7-952A-4D20A08E3288}"/>
                </a:ext>
              </a:extLst>
            </p:cNvPr>
            <p:cNvSpPr txBox="1">
              <a:spLocks/>
            </p:cNvSpPr>
            <p:nvPr/>
          </p:nvSpPr>
          <p:spPr>
            <a:xfrm>
              <a:off x="1523986" y="2174218"/>
              <a:ext cx="5968065" cy="505200"/>
            </a:xfrm>
            <a:prstGeom prst="rect">
              <a:avLst/>
            </a:prstGeom>
          </p:spPr>
          <p:txBody>
            <a:bodyPr anchor="ctr">
              <a:noAutofit/>
            </a:bodyPr>
            <a:lstStyle>
              <a:lvl1pPr marL="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3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>
                  <a:srgbClr val="0F6FC6"/>
                </a:buClr>
                <a:buSzPct val="80000"/>
                <a:buFont typeface="Wingdings 3" charset="2"/>
                <a:buNone/>
                <a:tabLst/>
                <a:defRPr/>
              </a:pPr>
              <a:r>
                <a:rPr kumimoji="0" lang="th-TH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/>
                  <a:ea typeface="+mn-ea"/>
                  <a:cs typeface="TH Sarabun New"/>
                </a:rPr>
                <a:t>จระเข้</a:t>
              </a:r>
            </a:p>
          </p:txBody>
        </p:sp>
        <p:sp>
          <p:nvSpPr>
            <p:cNvPr id="11" name="Text Placeholder 2">
              <a:extLst>
                <a:ext uri="{FF2B5EF4-FFF2-40B4-BE49-F238E27FC236}">
                  <a16:creationId xmlns:a16="http://schemas.microsoft.com/office/drawing/2014/main" xmlns="" id="{EF8601CB-47FB-49ED-B6F7-A8895644F631}"/>
                </a:ext>
              </a:extLst>
            </p:cNvPr>
            <p:cNvSpPr txBox="1">
              <a:spLocks/>
            </p:cNvSpPr>
            <p:nvPr/>
          </p:nvSpPr>
          <p:spPr>
            <a:xfrm>
              <a:off x="1523985" y="2682258"/>
              <a:ext cx="5968065" cy="505200"/>
            </a:xfrm>
            <a:prstGeom prst="rect">
              <a:avLst/>
            </a:prstGeom>
          </p:spPr>
          <p:txBody>
            <a:bodyPr anchor="ctr">
              <a:noAutofit/>
            </a:bodyPr>
            <a:lstStyle>
              <a:lvl1pPr marL="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3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>
                  <a:srgbClr val="0F6FC6"/>
                </a:buClr>
                <a:buSzPct val="80000"/>
                <a:buFont typeface="Wingdings 3" charset="2"/>
                <a:buNone/>
                <a:tabLst/>
                <a:defRPr/>
              </a:pPr>
              <a:r>
                <a:rPr kumimoji="0" lang="th-TH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/>
                  <a:ea typeface="+mn-ea"/>
                  <a:cs typeface="TH Sarabun New"/>
                </a:rPr>
                <a:t>เป็ด</a:t>
              </a:r>
            </a:p>
          </p:txBody>
        </p:sp>
        <p:sp>
          <p:nvSpPr>
            <p:cNvPr id="12" name="แผนผังลำดับงาน: ตัวเชื่อมต่อ 9">
              <a:extLst>
                <a:ext uri="{FF2B5EF4-FFF2-40B4-BE49-F238E27FC236}">
                  <a16:creationId xmlns:a16="http://schemas.microsoft.com/office/drawing/2014/main" xmlns="" id="{29C39359-281F-4930-B732-92D643A4F27F}"/>
                </a:ext>
              </a:extLst>
            </p:cNvPr>
            <p:cNvSpPr/>
            <p:nvPr/>
          </p:nvSpPr>
          <p:spPr>
            <a:xfrm>
              <a:off x="1121864" y="2203805"/>
              <a:ext cx="342856" cy="342506"/>
            </a:xfrm>
            <a:prstGeom prst="flowChartConnector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/>
                  <a:ea typeface="+mn-ea"/>
                  <a:cs typeface="TH Sarabun New"/>
                </a:rPr>
                <a:t>๑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/>
                <a:ea typeface="+mn-ea"/>
                <a:cs typeface="TH Sarabun New"/>
              </a:endParaRPr>
            </a:p>
          </p:txBody>
        </p:sp>
        <p:sp>
          <p:nvSpPr>
            <p:cNvPr id="13" name="แผนผังลำดับงาน: ตัวเชื่อมต่อ 4">
              <a:extLst>
                <a:ext uri="{FF2B5EF4-FFF2-40B4-BE49-F238E27FC236}">
                  <a16:creationId xmlns:a16="http://schemas.microsoft.com/office/drawing/2014/main" xmlns="" id="{CB331FA6-6629-4A9A-B8D2-5B87151827A5}"/>
                </a:ext>
              </a:extLst>
            </p:cNvPr>
            <p:cNvSpPr/>
            <p:nvPr/>
          </p:nvSpPr>
          <p:spPr>
            <a:xfrm>
              <a:off x="1121863" y="3799690"/>
              <a:ext cx="342856" cy="342506"/>
            </a:xfrm>
            <a:prstGeom prst="flowChartConnector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/>
                  <a:ea typeface="+mn-ea"/>
                  <a:cs typeface="TH Sarabun New"/>
                </a:rPr>
                <a:t>๔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/>
                <a:ea typeface="+mn-ea"/>
                <a:cs typeface="TH Sarabun New"/>
              </a:endParaRPr>
            </a:p>
          </p:txBody>
        </p:sp>
        <p:sp>
          <p:nvSpPr>
            <p:cNvPr id="14" name="Text Placeholder 2">
              <a:extLst>
                <a:ext uri="{FF2B5EF4-FFF2-40B4-BE49-F238E27FC236}">
                  <a16:creationId xmlns:a16="http://schemas.microsoft.com/office/drawing/2014/main" xmlns="" id="{67D05D95-5174-4553-958B-E14C487111F9}"/>
                </a:ext>
              </a:extLst>
            </p:cNvPr>
            <p:cNvSpPr txBox="1">
              <a:spLocks/>
            </p:cNvSpPr>
            <p:nvPr/>
          </p:nvSpPr>
          <p:spPr>
            <a:xfrm>
              <a:off x="1523985" y="3247294"/>
              <a:ext cx="5968065" cy="505200"/>
            </a:xfrm>
            <a:prstGeom prst="rect">
              <a:avLst/>
            </a:prstGeom>
          </p:spPr>
          <p:txBody>
            <a:bodyPr anchor="ctr">
              <a:noAutofit/>
            </a:bodyPr>
            <a:lstStyle>
              <a:lvl1pPr marL="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3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>
                  <a:srgbClr val="0F6FC6"/>
                </a:buClr>
                <a:buSzPct val="80000"/>
                <a:buFont typeface="Wingdings 3" charset="2"/>
                <a:buNone/>
                <a:tabLst/>
                <a:defRPr/>
              </a:pPr>
              <a:r>
                <a:rPr kumimoji="0" lang="th-TH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/>
                  <a:ea typeface="+mn-ea"/>
                  <a:cs typeface="TH Sarabun New"/>
                </a:rPr>
                <a:t>ช้าง</a:t>
              </a:r>
            </a:p>
          </p:txBody>
        </p:sp>
        <p:sp>
          <p:nvSpPr>
            <p:cNvPr id="15" name="Text Placeholder 2">
              <a:extLst>
                <a:ext uri="{FF2B5EF4-FFF2-40B4-BE49-F238E27FC236}">
                  <a16:creationId xmlns:a16="http://schemas.microsoft.com/office/drawing/2014/main" xmlns="" id="{E95886C6-BA22-4963-B53C-F05BBBECFB5A}"/>
                </a:ext>
              </a:extLst>
            </p:cNvPr>
            <p:cNvSpPr txBox="1">
              <a:spLocks/>
            </p:cNvSpPr>
            <p:nvPr/>
          </p:nvSpPr>
          <p:spPr>
            <a:xfrm>
              <a:off x="1523984" y="3755334"/>
              <a:ext cx="5968065" cy="505200"/>
            </a:xfrm>
            <a:prstGeom prst="rect">
              <a:avLst/>
            </a:prstGeom>
          </p:spPr>
          <p:txBody>
            <a:bodyPr anchor="ctr">
              <a:noAutofit/>
            </a:bodyPr>
            <a:lstStyle>
              <a:lvl1pPr marL="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3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>
                  <a:srgbClr val="0F6FC6"/>
                </a:buClr>
                <a:buSzPct val="80000"/>
                <a:buFont typeface="Wingdings 3" charset="2"/>
                <a:buNone/>
                <a:tabLst/>
                <a:defRPr/>
              </a:pPr>
              <a:r>
                <a:rPr kumimoji="0" lang="th-TH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/>
                  <a:ea typeface="+mn-ea"/>
                  <a:cs typeface="TH Sarabun New"/>
                </a:rPr>
                <a:t>ค้างคาว</a:t>
              </a:r>
            </a:p>
          </p:txBody>
        </p:sp>
        <p:sp>
          <p:nvSpPr>
            <p:cNvPr id="16" name="แผนผังลำดับงาน: ตัวเชื่อมต่อ 9">
              <a:extLst>
                <a:ext uri="{FF2B5EF4-FFF2-40B4-BE49-F238E27FC236}">
                  <a16:creationId xmlns:a16="http://schemas.microsoft.com/office/drawing/2014/main" xmlns="" id="{EA51A429-7D06-42D2-986B-FDBF5DD16A8A}"/>
                </a:ext>
              </a:extLst>
            </p:cNvPr>
            <p:cNvSpPr/>
            <p:nvPr/>
          </p:nvSpPr>
          <p:spPr>
            <a:xfrm>
              <a:off x="1121863" y="3276881"/>
              <a:ext cx="342856" cy="342506"/>
            </a:xfrm>
            <a:prstGeom prst="flowChartConnector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/>
                  <a:ea typeface="+mn-ea"/>
                  <a:cs typeface="TH Sarabun New"/>
                </a:rPr>
                <a:t>๓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/>
                <a:ea typeface="+mn-ea"/>
                <a:cs typeface="TH Sarabun New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13CC921F-3ECA-450D-8FF7-E56A48ED5570}"/>
              </a:ext>
            </a:extLst>
          </p:cNvPr>
          <p:cNvGrpSpPr/>
          <p:nvPr/>
        </p:nvGrpSpPr>
        <p:grpSpPr>
          <a:xfrm>
            <a:off x="1789027" y="3850327"/>
            <a:ext cx="5665658" cy="1815882"/>
            <a:chOff x="1789027" y="3850327"/>
            <a:chExt cx="5665658" cy="1815882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xmlns="" id="{F2917FA7-C17F-4F32-B738-824EAC25486C}"/>
                </a:ext>
              </a:extLst>
            </p:cNvPr>
            <p:cNvSpPr txBox="1"/>
            <p:nvPr/>
          </p:nvSpPr>
          <p:spPr>
            <a:xfrm>
              <a:off x="1789027" y="3850327"/>
              <a:ext cx="5665658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thaiDist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เฉลย 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     </a:t>
              </a:r>
              <a:r>
                <a:rPr kumimoji="0" lang="th-TH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เหตุผล จระเข้ จัดเป็นสัตว์เลือดเย็น 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endParaRPr>
            </a:p>
            <a:p>
              <a:pPr marL="0" marR="0" lvl="0" indent="0" algn="thaiDist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มีอุณหภูมิของร่างกายสามารถเปลี่ยนตามสภาพแวดล้อม</a:t>
              </a:r>
            </a:p>
            <a:p>
              <a:pPr marL="0" marR="0" lvl="0" indent="0" algn="thaiDist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ส่วน 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                 </a:t>
              </a:r>
              <a:r>
                <a:rPr kumimoji="0" lang="th-TH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จัดเป็นสัตว์เลือดอุ่น</a:t>
              </a:r>
            </a:p>
            <a:p>
              <a:pPr marL="0" marR="0" lvl="0" indent="0" algn="thaiDist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อุณหภูมิของร่างกายคงที่ ไม่เปลี่ยนไปตามสภาพแวดล้อม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endParaRPr>
            </a:p>
          </p:txBody>
        </p:sp>
        <p:sp>
          <p:nvSpPr>
            <p:cNvPr id="20" name="แผนผังลำดับงาน: ตัวเชื่อมต่อ 4">
              <a:extLst>
                <a:ext uri="{FF2B5EF4-FFF2-40B4-BE49-F238E27FC236}">
                  <a16:creationId xmlns:a16="http://schemas.microsoft.com/office/drawing/2014/main" xmlns="" id="{0B5DA382-C232-4D42-92D7-68D844EC6ECF}"/>
                </a:ext>
              </a:extLst>
            </p:cNvPr>
            <p:cNvSpPr/>
            <p:nvPr/>
          </p:nvSpPr>
          <p:spPr>
            <a:xfrm>
              <a:off x="2433927" y="3901801"/>
              <a:ext cx="342856" cy="342506"/>
            </a:xfrm>
            <a:prstGeom prst="flowChartConnector">
              <a:avLst/>
            </a:prstGeom>
            <a:noFill/>
            <a:ln>
              <a:solidFill>
                <a:srgbClr val="FF33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H Sarabun New"/>
                  <a:ea typeface="+mn-ea"/>
                  <a:cs typeface="TH Sarabun New"/>
                </a:rPr>
                <a:t>๑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TH Sarabun New"/>
                <a:ea typeface="+mn-ea"/>
                <a:cs typeface="TH Sarabun New"/>
              </a:endParaRPr>
            </a:p>
          </p:txBody>
        </p:sp>
        <p:sp>
          <p:nvSpPr>
            <p:cNvPr id="21" name="แผนผังลำดับงาน: ตัวเชื่อมต่อ 4">
              <a:extLst>
                <a:ext uri="{FF2B5EF4-FFF2-40B4-BE49-F238E27FC236}">
                  <a16:creationId xmlns:a16="http://schemas.microsoft.com/office/drawing/2014/main" xmlns="" id="{D6634018-A514-40A0-80DF-00BF9557C3A2}"/>
                </a:ext>
              </a:extLst>
            </p:cNvPr>
            <p:cNvSpPr/>
            <p:nvPr/>
          </p:nvSpPr>
          <p:spPr>
            <a:xfrm>
              <a:off x="3237911" y="4766189"/>
              <a:ext cx="342856" cy="342506"/>
            </a:xfrm>
            <a:prstGeom prst="flowChartConnector">
              <a:avLst/>
            </a:prstGeom>
            <a:noFill/>
            <a:ln>
              <a:solidFill>
                <a:srgbClr val="FF33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H Sarabun New"/>
                  <a:ea typeface="+mn-ea"/>
                  <a:cs typeface="TH Sarabun New"/>
                </a:rPr>
                <a:t>๔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TH Sarabun New"/>
                <a:ea typeface="+mn-ea"/>
                <a:cs typeface="TH Sarabun New"/>
              </a:endParaRPr>
            </a:p>
          </p:txBody>
        </p:sp>
        <p:sp>
          <p:nvSpPr>
            <p:cNvPr id="22" name="แผนผังลำดับงาน: ตัวเชื่อมต่อ 4">
              <a:extLst>
                <a:ext uri="{FF2B5EF4-FFF2-40B4-BE49-F238E27FC236}">
                  <a16:creationId xmlns:a16="http://schemas.microsoft.com/office/drawing/2014/main" xmlns="" id="{BEE614A0-4BD0-46DB-B1C2-0A239C2A4600}"/>
                </a:ext>
              </a:extLst>
            </p:cNvPr>
            <p:cNvSpPr/>
            <p:nvPr/>
          </p:nvSpPr>
          <p:spPr>
            <a:xfrm>
              <a:off x="2776783" y="4766189"/>
              <a:ext cx="342856" cy="342506"/>
            </a:xfrm>
            <a:prstGeom prst="flowChartConnector">
              <a:avLst/>
            </a:prstGeom>
            <a:noFill/>
            <a:ln>
              <a:solidFill>
                <a:srgbClr val="FF33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H Sarabun New"/>
                  <a:ea typeface="+mn-ea"/>
                  <a:cs typeface="TH Sarabun New"/>
                </a:rPr>
                <a:t>๓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TH Sarabun New"/>
                <a:ea typeface="+mn-ea"/>
                <a:cs typeface="TH Sarabun New"/>
              </a:endParaRPr>
            </a:p>
          </p:txBody>
        </p:sp>
        <p:sp>
          <p:nvSpPr>
            <p:cNvPr id="23" name="แผนผังลำดับงาน: ตัวเชื่อมต่อ 4">
              <a:extLst>
                <a:ext uri="{FF2B5EF4-FFF2-40B4-BE49-F238E27FC236}">
                  <a16:creationId xmlns:a16="http://schemas.microsoft.com/office/drawing/2014/main" xmlns="" id="{97913A91-BA1C-45C8-86D4-21FCAC0E45A2}"/>
                </a:ext>
              </a:extLst>
            </p:cNvPr>
            <p:cNvSpPr/>
            <p:nvPr/>
          </p:nvSpPr>
          <p:spPr>
            <a:xfrm>
              <a:off x="2338767" y="4766189"/>
              <a:ext cx="342856" cy="342506"/>
            </a:xfrm>
            <a:prstGeom prst="flowChartConnector">
              <a:avLst/>
            </a:prstGeom>
            <a:noFill/>
            <a:ln>
              <a:solidFill>
                <a:srgbClr val="FF33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H Sarabun New"/>
                  <a:ea typeface="+mn-ea"/>
                  <a:cs typeface="TH Sarabun New"/>
                </a:rPr>
                <a:t>๒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TH Sarabun New"/>
                <a:ea typeface="+mn-ea"/>
                <a:cs typeface="TH Sarabun New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9673420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แผนผังลำดับงาน: ตัวเชื่อมต่อ 4">
            <a:extLst>
              <a:ext uri="{FF2B5EF4-FFF2-40B4-BE49-F238E27FC236}">
                <a16:creationId xmlns:a16="http://schemas.microsoft.com/office/drawing/2014/main" xmlns="" id="{85FB6872-E16F-4FC7-BDD7-1B2B59178D70}"/>
              </a:ext>
            </a:extLst>
          </p:cNvPr>
          <p:cNvSpPr/>
          <p:nvPr/>
        </p:nvSpPr>
        <p:spPr>
          <a:xfrm>
            <a:off x="1660118" y="4115461"/>
            <a:ext cx="342856" cy="342506"/>
          </a:xfrm>
          <a:prstGeom prst="flowChartConnector">
            <a:avLst/>
          </a:prstGeom>
          <a:solidFill>
            <a:srgbClr val="FF33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/>
                <a:ea typeface="+mn-ea"/>
                <a:cs typeface="TH Sarabun New"/>
              </a:rPr>
              <a:t>๑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 New"/>
              <a:ea typeface="+mn-ea"/>
              <a:cs typeface="TH Sarabun New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xmlns="" id="{066C3610-42F8-4213-B9A4-67E479177E5F}"/>
              </a:ext>
            </a:extLst>
          </p:cNvPr>
          <p:cNvSpPr/>
          <p:nvPr/>
        </p:nvSpPr>
        <p:spPr>
          <a:xfrm>
            <a:off x="4423001" y="4523239"/>
            <a:ext cx="3693695" cy="50520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805CF51C-529F-4C68-83B9-1255F89B76BD}"/>
              </a:ext>
            </a:extLst>
          </p:cNvPr>
          <p:cNvSpPr txBox="1"/>
          <p:nvPr/>
        </p:nvSpPr>
        <p:spPr>
          <a:xfrm>
            <a:off x="451235" y="443837"/>
            <a:ext cx="7407797" cy="35394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๑๐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. </a:t>
            </a:r>
            <a:endParaRPr kumimoji="0" lang="th-TH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 New" panose="020B0500040200020003" pitchFamily="34" charset="-34"/>
              <a:ea typeface="+mn-ea"/>
              <a:cs typeface="TH Sarabun New" panose="020B0500040200020003" pitchFamily="34" charset="-34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 New" panose="020B0500040200020003" pitchFamily="34" charset="-34"/>
              <a:ea typeface="+mn-ea"/>
              <a:cs typeface="TH Sarabun New" panose="020B0500040200020003" pitchFamily="34" charset="-34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 New" panose="020B0500040200020003" pitchFamily="34" charset="-34"/>
              <a:ea typeface="+mn-ea"/>
              <a:cs typeface="TH Sarabun New" panose="020B0500040200020003" pitchFamily="34" charset="-34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 New" panose="020B0500040200020003" pitchFamily="34" charset="-34"/>
              <a:ea typeface="+mn-ea"/>
              <a:cs typeface="TH Sarabun New" panose="020B0500040200020003" pitchFamily="34" charset="-34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 New" panose="020B0500040200020003" pitchFamily="34" charset="-34"/>
              <a:ea typeface="+mn-ea"/>
              <a:cs typeface="TH Sarabun New" panose="020B0500040200020003" pitchFamily="34" charset="-34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แผนภาพความคิด การจัดจำแนกประเภทของสัตว์มีกระดูกสันหลัง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สัตว์ข้อใดจัดจำแนก</a:t>
            </a:r>
            <a:r>
              <a:rPr kumimoji="0" lang="th-TH" sz="32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ไม่</a:t>
            </a: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ถูกต้อง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 New" panose="020B0500040200020003" pitchFamily="34" charset="-34"/>
              <a:ea typeface="+mn-ea"/>
              <a:cs typeface="TH Sarabun New" panose="020B0500040200020003" pitchFamily="34" charset="-34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14B5A6D2-5605-4A24-9929-DACFB8BD3760}"/>
              </a:ext>
            </a:extLst>
          </p:cNvPr>
          <p:cNvGrpSpPr/>
          <p:nvPr/>
        </p:nvGrpSpPr>
        <p:grpSpPr>
          <a:xfrm>
            <a:off x="1660118" y="4085874"/>
            <a:ext cx="6370188" cy="2086316"/>
            <a:chOff x="1121863" y="2174218"/>
            <a:chExt cx="6370188" cy="2086316"/>
          </a:xfrm>
        </p:grpSpPr>
        <p:sp>
          <p:nvSpPr>
            <p:cNvPr id="9" name="แผนผังลำดับงาน: ตัวเชื่อมต่อ 4">
              <a:extLst>
                <a:ext uri="{FF2B5EF4-FFF2-40B4-BE49-F238E27FC236}">
                  <a16:creationId xmlns:a16="http://schemas.microsoft.com/office/drawing/2014/main" xmlns="" id="{C22E6D23-55AD-4ABC-9D2E-6082A4F9D7DD}"/>
                </a:ext>
              </a:extLst>
            </p:cNvPr>
            <p:cNvSpPr/>
            <p:nvPr/>
          </p:nvSpPr>
          <p:spPr>
            <a:xfrm>
              <a:off x="1121864" y="2726614"/>
              <a:ext cx="342856" cy="342506"/>
            </a:xfrm>
            <a:prstGeom prst="flowChartConnector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/>
                  <a:ea typeface="+mn-ea"/>
                  <a:cs typeface="TH Sarabun New"/>
                </a:rPr>
                <a:t>๒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/>
                <a:ea typeface="+mn-ea"/>
                <a:cs typeface="TH Sarabun New"/>
              </a:endParaRPr>
            </a:p>
          </p:txBody>
        </p:sp>
        <p:sp>
          <p:nvSpPr>
            <p:cNvPr id="10" name="Text Placeholder 2">
              <a:extLst>
                <a:ext uri="{FF2B5EF4-FFF2-40B4-BE49-F238E27FC236}">
                  <a16:creationId xmlns:a16="http://schemas.microsoft.com/office/drawing/2014/main" xmlns="" id="{9E4BD6EA-0CD2-4CE7-952A-4D20A08E3288}"/>
                </a:ext>
              </a:extLst>
            </p:cNvPr>
            <p:cNvSpPr txBox="1">
              <a:spLocks/>
            </p:cNvSpPr>
            <p:nvPr/>
          </p:nvSpPr>
          <p:spPr>
            <a:xfrm>
              <a:off x="1523986" y="2174218"/>
              <a:ext cx="5968065" cy="505200"/>
            </a:xfrm>
            <a:prstGeom prst="rect">
              <a:avLst/>
            </a:prstGeom>
          </p:spPr>
          <p:txBody>
            <a:bodyPr anchor="ctr">
              <a:noAutofit/>
            </a:bodyPr>
            <a:lstStyle>
              <a:lvl1pPr marL="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3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>
                  <a:srgbClr val="0F6FC6"/>
                </a:buClr>
                <a:buSzPct val="80000"/>
                <a:buFont typeface="Wingdings 3" charset="2"/>
                <a:buNone/>
                <a:tabLst/>
                <a:defRPr/>
              </a:pPr>
              <a:r>
                <a:rPr kumimoji="0" lang="th-TH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/>
                  <a:ea typeface="+mn-ea"/>
                  <a:cs typeface="TH Sarabun New"/>
                </a:rPr>
                <a:t>วาฬ</a:t>
              </a:r>
            </a:p>
          </p:txBody>
        </p:sp>
        <p:sp>
          <p:nvSpPr>
            <p:cNvPr id="11" name="Text Placeholder 2">
              <a:extLst>
                <a:ext uri="{FF2B5EF4-FFF2-40B4-BE49-F238E27FC236}">
                  <a16:creationId xmlns:a16="http://schemas.microsoft.com/office/drawing/2014/main" xmlns="" id="{EF8601CB-47FB-49ED-B6F7-A8895644F631}"/>
                </a:ext>
              </a:extLst>
            </p:cNvPr>
            <p:cNvSpPr txBox="1">
              <a:spLocks/>
            </p:cNvSpPr>
            <p:nvPr/>
          </p:nvSpPr>
          <p:spPr>
            <a:xfrm>
              <a:off x="1523985" y="2682258"/>
              <a:ext cx="5968065" cy="505200"/>
            </a:xfrm>
            <a:prstGeom prst="rect">
              <a:avLst/>
            </a:prstGeom>
          </p:spPr>
          <p:txBody>
            <a:bodyPr anchor="ctr">
              <a:noAutofit/>
            </a:bodyPr>
            <a:lstStyle>
              <a:lvl1pPr marL="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3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>
                  <a:srgbClr val="0F6FC6"/>
                </a:buClr>
                <a:buSzPct val="80000"/>
                <a:buFont typeface="Wingdings 3" charset="2"/>
                <a:buNone/>
                <a:tabLst/>
                <a:defRPr/>
              </a:pPr>
              <a:r>
                <a:rPr kumimoji="0" lang="th-TH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/>
                  <a:ea typeface="+mn-ea"/>
                  <a:cs typeface="TH Sarabun New"/>
                </a:rPr>
                <a:t>โลมา</a:t>
              </a:r>
            </a:p>
          </p:txBody>
        </p:sp>
        <p:sp>
          <p:nvSpPr>
            <p:cNvPr id="12" name="แผนผังลำดับงาน: ตัวเชื่อมต่อ 9">
              <a:extLst>
                <a:ext uri="{FF2B5EF4-FFF2-40B4-BE49-F238E27FC236}">
                  <a16:creationId xmlns:a16="http://schemas.microsoft.com/office/drawing/2014/main" xmlns="" id="{29C39359-281F-4930-B732-92D643A4F27F}"/>
                </a:ext>
              </a:extLst>
            </p:cNvPr>
            <p:cNvSpPr/>
            <p:nvPr/>
          </p:nvSpPr>
          <p:spPr>
            <a:xfrm>
              <a:off x="1121864" y="2203805"/>
              <a:ext cx="342856" cy="342506"/>
            </a:xfrm>
            <a:prstGeom prst="flowChartConnector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/>
                  <a:ea typeface="+mn-ea"/>
                  <a:cs typeface="TH Sarabun New"/>
                </a:rPr>
                <a:t>๑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/>
                <a:ea typeface="+mn-ea"/>
                <a:cs typeface="TH Sarabun New"/>
              </a:endParaRPr>
            </a:p>
          </p:txBody>
        </p:sp>
        <p:sp>
          <p:nvSpPr>
            <p:cNvPr id="13" name="แผนผังลำดับงาน: ตัวเชื่อมต่อ 4">
              <a:extLst>
                <a:ext uri="{FF2B5EF4-FFF2-40B4-BE49-F238E27FC236}">
                  <a16:creationId xmlns:a16="http://schemas.microsoft.com/office/drawing/2014/main" xmlns="" id="{CB331FA6-6629-4A9A-B8D2-5B87151827A5}"/>
                </a:ext>
              </a:extLst>
            </p:cNvPr>
            <p:cNvSpPr/>
            <p:nvPr/>
          </p:nvSpPr>
          <p:spPr>
            <a:xfrm>
              <a:off x="1121863" y="3799690"/>
              <a:ext cx="342856" cy="342506"/>
            </a:xfrm>
            <a:prstGeom prst="flowChartConnector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/>
                  <a:ea typeface="+mn-ea"/>
                  <a:cs typeface="TH Sarabun New"/>
                </a:rPr>
                <a:t>๔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/>
                <a:ea typeface="+mn-ea"/>
                <a:cs typeface="TH Sarabun New"/>
              </a:endParaRPr>
            </a:p>
          </p:txBody>
        </p:sp>
        <p:sp>
          <p:nvSpPr>
            <p:cNvPr id="14" name="Text Placeholder 2">
              <a:extLst>
                <a:ext uri="{FF2B5EF4-FFF2-40B4-BE49-F238E27FC236}">
                  <a16:creationId xmlns:a16="http://schemas.microsoft.com/office/drawing/2014/main" xmlns="" id="{67D05D95-5174-4553-958B-E14C487111F9}"/>
                </a:ext>
              </a:extLst>
            </p:cNvPr>
            <p:cNvSpPr txBox="1">
              <a:spLocks/>
            </p:cNvSpPr>
            <p:nvPr/>
          </p:nvSpPr>
          <p:spPr>
            <a:xfrm>
              <a:off x="1523985" y="3247294"/>
              <a:ext cx="5968065" cy="505200"/>
            </a:xfrm>
            <a:prstGeom prst="rect">
              <a:avLst/>
            </a:prstGeom>
          </p:spPr>
          <p:txBody>
            <a:bodyPr anchor="ctr">
              <a:noAutofit/>
            </a:bodyPr>
            <a:lstStyle>
              <a:lvl1pPr marL="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3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>
                  <a:srgbClr val="0F6FC6"/>
                </a:buClr>
                <a:buSzPct val="80000"/>
                <a:buFont typeface="Wingdings 3" charset="2"/>
                <a:buNone/>
                <a:tabLst/>
                <a:defRPr/>
              </a:pPr>
              <a:r>
                <a:rPr kumimoji="0" lang="th-TH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/>
                  <a:ea typeface="+mn-ea"/>
                  <a:cs typeface="TH Sarabun New"/>
                </a:rPr>
                <a:t>ฉลาม</a:t>
              </a:r>
            </a:p>
          </p:txBody>
        </p:sp>
        <p:sp>
          <p:nvSpPr>
            <p:cNvPr id="15" name="Text Placeholder 2">
              <a:extLst>
                <a:ext uri="{FF2B5EF4-FFF2-40B4-BE49-F238E27FC236}">
                  <a16:creationId xmlns:a16="http://schemas.microsoft.com/office/drawing/2014/main" xmlns="" id="{E95886C6-BA22-4963-B53C-F05BBBECFB5A}"/>
                </a:ext>
              </a:extLst>
            </p:cNvPr>
            <p:cNvSpPr txBox="1">
              <a:spLocks/>
            </p:cNvSpPr>
            <p:nvPr/>
          </p:nvSpPr>
          <p:spPr>
            <a:xfrm>
              <a:off x="1523984" y="3755334"/>
              <a:ext cx="5968065" cy="505200"/>
            </a:xfrm>
            <a:prstGeom prst="rect">
              <a:avLst/>
            </a:prstGeom>
          </p:spPr>
          <p:txBody>
            <a:bodyPr anchor="ctr">
              <a:noAutofit/>
            </a:bodyPr>
            <a:lstStyle>
              <a:lvl1pPr marL="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3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>
                  <a:srgbClr val="0F6FC6"/>
                </a:buClr>
                <a:buSzPct val="80000"/>
                <a:buFont typeface="Wingdings 3" charset="2"/>
                <a:buNone/>
                <a:tabLst/>
                <a:defRPr/>
              </a:pPr>
              <a:r>
                <a:rPr kumimoji="0" lang="th-TH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/>
                  <a:ea typeface="+mn-ea"/>
                  <a:cs typeface="TH Sarabun New"/>
                </a:rPr>
                <a:t>ปลาตะเพียน</a:t>
              </a:r>
            </a:p>
          </p:txBody>
        </p:sp>
        <p:sp>
          <p:nvSpPr>
            <p:cNvPr id="16" name="แผนผังลำดับงาน: ตัวเชื่อมต่อ 9">
              <a:extLst>
                <a:ext uri="{FF2B5EF4-FFF2-40B4-BE49-F238E27FC236}">
                  <a16:creationId xmlns:a16="http://schemas.microsoft.com/office/drawing/2014/main" xmlns="" id="{EA51A429-7D06-42D2-986B-FDBF5DD16A8A}"/>
                </a:ext>
              </a:extLst>
            </p:cNvPr>
            <p:cNvSpPr/>
            <p:nvPr/>
          </p:nvSpPr>
          <p:spPr>
            <a:xfrm>
              <a:off x="1121863" y="3276881"/>
              <a:ext cx="342856" cy="342506"/>
            </a:xfrm>
            <a:prstGeom prst="flowChartConnector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/>
                  <a:ea typeface="+mn-ea"/>
                  <a:cs typeface="TH Sarabun New"/>
                </a:rPr>
                <a:t>๓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/>
                <a:ea typeface="+mn-ea"/>
                <a:cs typeface="TH Sarabun New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58B2BB83-2065-4CCA-BAE0-E861915684EC}"/>
              </a:ext>
            </a:extLst>
          </p:cNvPr>
          <p:cNvGrpSpPr/>
          <p:nvPr/>
        </p:nvGrpSpPr>
        <p:grpSpPr>
          <a:xfrm>
            <a:off x="1062881" y="290010"/>
            <a:ext cx="7018237" cy="2482117"/>
            <a:chOff x="1062881" y="263534"/>
            <a:chExt cx="7018237" cy="2482117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xmlns="" id="{A3BE9AFF-1F39-46F9-AE1C-3B1318964D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9180" t="42990" r="14068" b="8729"/>
            <a:stretch/>
          </p:blipFill>
          <p:spPr>
            <a:xfrm>
              <a:off x="1062881" y="263534"/>
              <a:ext cx="7018237" cy="2482117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xmlns="" id="{AE6DE45A-32E5-49E9-88BA-96398E56C882}"/>
                </a:ext>
              </a:extLst>
            </p:cNvPr>
            <p:cNvSpPr/>
            <p:nvPr/>
          </p:nvSpPr>
          <p:spPr>
            <a:xfrm>
              <a:off x="1062881" y="263534"/>
              <a:ext cx="1069383" cy="62338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29CF92DD-C4DA-4359-B5A5-56E68FED0C6E}"/>
                </a:ext>
              </a:extLst>
            </p:cNvPr>
            <p:cNvSpPr/>
            <p:nvPr/>
          </p:nvSpPr>
          <p:spPr>
            <a:xfrm>
              <a:off x="6137329" y="263534"/>
              <a:ext cx="1410346" cy="62338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C6B60388-4793-476A-80AB-03CAD439302E}"/>
              </a:ext>
            </a:extLst>
          </p:cNvPr>
          <p:cNvGrpSpPr/>
          <p:nvPr/>
        </p:nvGrpSpPr>
        <p:grpSpPr>
          <a:xfrm>
            <a:off x="3367617" y="4593914"/>
            <a:ext cx="4835471" cy="523220"/>
            <a:chOff x="3921070" y="4376660"/>
            <a:chExt cx="4835471" cy="523220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xmlns="" id="{F2917FA7-C17F-4F32-B738-824EAC25486C}"/>
                </a:ext>
              </a:extLst>
            </p:cNvPr>
            <p:cNvSpPr txBox="1"/>
            <p:nvPr/>
          </p:nvSpPr>
          <p:spPr>
            <a:xfrm>
              <a:off x="3921070" y="4376660"/>
              <a:ext cx="483547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thaiDist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เฉลย 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     </a:t>
              </a:r>
              <a:r>
                <a:rPr kumimoji="0" lang="th-TH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เหตุผล วาฬ เป็นสัตว์เลี้ยงลูกด้วยนํ้านม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endParaRPr>
            </a:p>
          </p:txBody>
        </p:sp>
        <p:sp>
          <p:nvSpPr>
            <p:cNvPr id="21" name="แผนผังลำดับงาน: ตัวเชื่อมต่อ 4">
              <a:extLst>
                <a:ext uri="{FF2B5EF4-FFF2-40B4-BE49-F238E27FC236}">
                  <a16:creationId xmlns:a16="http://schemas.microsoft.com/office/drawing/2014/main" xmlns="" id="{3ABC841B-2254-438A-9A3B-71D9EEBF0BFE}"/>
                </a:ext>
              </a:extLst>
            </p:cNvPr>
            <p:cNvSpPr/>
            <p:nvPr/>
          </p:nvSpPr>
          <p:spPr>
            <a:xfrm>
              <a:off x="4571999" y="4434412"/>
              <a:ext cx="342856" cy="342506"/>
            </a:xfrm>
            <a:prstGeom prst="flowChartConnector">
              <a:avLst/>
            </a:prstGeom>
            <a:noFill/>
            <a:ln>
              <a:solidFill>
                <a:srgbClr val="FF33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H Sarabun New"/>
                  <a:ea typeface="+mn-ea"/>
                  <a:cs typeface="TH Sarabun New"/>
                </a:rPr>
                <a:t>๑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TH Sarabun New"/>
                <a:ea typeface="+mn-ea"/>
                <a:cs typeface="TH Sarabun New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3320151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E91144C0-2C6C-4C22-B9A4-59207B2D4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72711" y="6211778"/>
            <a:ext cx="512504" cy="365125"/>
          </a:xfrm>
        </p:spPr>
        <p:txBody>
          <a:bodyPr/>
          <a:lstStyle/>
          <a:p>
            <a:fld id="{D70E9302-E85F-420B-883A-48A296937BA5}" type="slidenum">
              <a:rPr lang="en-US" smtClean="0"/>
              <a:pPr/>
              <a:t>3</a:t>
            </a:fld>
            <a:endParaRPr lang="en-US" dirty="0"/>
          </a:p>
        </p:txBody>
      </p:sp>
      <p:grpSp>
        <p:nvGrpSpPr>
          <p:cNvPr id="7" name="กลุ่ม 6">
            <a:extLst>
              <a:ext uri="{FF2B5EF4-FFF2-40B4-BE49-F238E27FC236}">
                <a16:creationId xmlns:a16="http://schemas.microsoft.com/office/drawing/2014/main" xmlns="" id="{C6D591EF-CF56-41BF-A0EA-15F0AE9B466A}"/>
              </a:ext>
            </a:extLst>
          </p:cNvPr>
          <p:cNvGrpSpPr/>
          <p:nvPr/>
        </p:nvGrpSpPr>
        <p:grpSpPr>
          <a:xfrm>
            <a:off x="235184" y="983347"/>
            <a:ext cx="8673632" cy="3565705"/>
            <a:chOff x="93784" y="642880"/>
            <a:chExt cx="9144000" cy="3759072"/>
          </a:xfrm>
        </p:grpSpPr>
        <p:pic>
          <p:nvPicPr>
            <p:cNvPr id="4" name="รูปภาพ 3">
              <a:extLst>
                <a:ext uri="{FF2B5EF4-FFF2-40B4-BE49-F238E27FC236}">
                  <a16:creationId xmlns:a16="http://schemas.microsoft.com/office/drawing/2014/main" xmlns="" id="{DC396ED1-B330-47DD-9696-C801DE34165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3784" y="642880"/>
              <a:ext cx="9144000" cy="3759072"/>
            </a:xfrm>
            <a:prstGeom prst="rect">
              <a:avLst/>
            </a:prstGeom>
            <a:ln w="76200" cap="sq">
              <a:solidFill>
                <a:srgbClr val="0070C0"/>
              </a:solidFill>
              <a:prstDash val="dashDot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9" name="สี่เหลี่ยมผืนผ้า 8">
              <a:extLst>
                <a:ext uri="{FF2B5EF4-FFF2-40B4-BE49-F238E27FC236}">
                  <a16:creationId xmlns:a16="http://schemas.microsoft.com/office/drawing/2014/main" xmlns="" id="{299771C0-63DE-4AE8-A14C-AE75479874AC}"/>
                </a:ext>
              </a:extLst>
            </p:cNvPr>
            <p:cNvSpPr/>
            <p:nvPr/>
          </p:nvSpPr>
          <p:spPr>
            <a:xfrm>
              <a:off x="5853723" y="642880"/>
              <a:ext cx="3290277" cy="30043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TextBox 2">
            <a:extLst>
              <a:ext uri="{FF2B5EF4-FFF2-40B4-BE49-F238E27FC236}">
                <a16:creationId xmlns:a16="http://schemas.microsoft.com/office/drawing/2014/main" xmlns="" id="{0F02368C-CDBB-4775-AC51-0F414DFE70B6}"/>
              </a:ext>
            </a:extLst>
          </p:cNvPr>
          <p:cNvSpPr txBox="1"/>
          <p:nvPr/>
        </p:nvSpPr>
        <p:spPr>
          <a:xfrm>
            <a:off x="3170043" y="5366822"/>
            <a:ext cx="2769958" cy="507831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57150">
            <a:solidFill>
              <a:srgbClr val="FFFF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182880" tIns="91440" rIns="182880" bIns="0" rtlCol="0">
            <a:spAutoFit/>
          </a:bodyPr>
          <a:lstStyle/>
          <a:p>
            <a:r>
              <a:rPr lang="th-TH" sz="27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ความหลากหลายของแมว</a:t>
            </a:r>
            <a:endParaRPr lang="th-TH" sz="28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377062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วงรี 4">
            <a:extLst>
              <a:ext uri="{FF2B5EF4-FFF2-40B4-BE49-F238E27FC236}">
                <a16:creationId xmlns:a16="http://schemas.microsoft.com/office/drawing/2014/main" xmlns="" id="{B4F97CC3-12AF-4479-ACDD-A65D5917EF7B}"/>
              </a:ext>
            </a:extLst>
          </p:cNvPr>
          <p:cNvSpPr/>
          <p:nvPr/>
        </p:nvSpPr>
        <p:spPr>
          <a:xfrm>
            <a:off x="8428636" y="6131562"/>
            <a:ext cx="637792" cy="606237"/>
          </a:xfrm>
          <a:prstGeom prst="ellipse">
            <a:avLst/>
          </a:prstGeom>
          <a:solidFill>
            <a:srgbClr val="4BDAF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b="1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D600B0EC-0D73-4873-94E3-BB3A2BB7E9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72711" y="6211778"/>
            <a:ext cx="512504" cy="365125"/>
          </a:xfrm>
        </p:spPr>
        <p:txBody>
          <a:bodyPr/>
          <a:lstStyle/>
          <a:p>
            <a:fld id="{D70E9302-E85F-420B-883A-48A296937BA5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13" name="วงรี 4">
            <a:extLst>
              <a:ext uri="{FF2B5EF4-FFF2-40B4-BE49-F238E27FC236}">
                <a16:creationId xmlns:a16="http://schemas.microsoft.com/office/drawing/2014/main" xmlns="" id="{AA2926DC-57FF-4E8A-A703-0A7959A7BA6A}"/>
              </a:ext>
            </a:extLst>
          </p:cNvPr>
          <p:cNvSpPr/>
          <p:nvPr/>
        </p:nvSpPr>
        <p:spPr>
          <a:xfrm>
            <a:off x="8428636" y="6131562"/>
            <a:ext cx="637792" cy="606237"/>
          </a:xfrm>
          <a:prstGeom prst="ellipse">
            <a:avLst/>
          </a:prstGeom>
          <a:solidFill>
            <a:srgbClr val="4BDAF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2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๔</a:t>
            </a:r>
            <a:endParaRPr lang="en-US" sz="2200" b="1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19" name="Picture 21">
            <a:extLst>
              <a:ext uri="{FF2B5EF4-FFF2-40B4-BE49-F238E27FC236}">
                <a16:creationId xmlns:a16="http://schemas.microsoft.com/office/drawing/2014/main" xmlns="" id="{8C53EE7B-5221-42B3-B1FF-310288AB62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4272" y="2521560"/>
            <a:ext cx="2803414" cy="2892588"/>
          </a:xfrm>
          <a:prstGeom prst="rect">
            <a:avLst/>
          </a:prstGeom>
        </p:spPr>
      </p:pic>
      <p:sp>
        <p:nvSpPr>
          <p:cNvPr id="21" name="คำบรรยายภาพ: สี่เหลี่ยมมุมมน 20">
            <a:extLst>
              <a:ext uri="{FF2B5EF4-FFF2-40B4-BE49-F238E27FC236}">
                <a16:creationId xmlns:a16="http://schemas.microsoft.com/office/drawing/2014/main" xmlns="" id="{1DE1985D-4D36-4664-B0E9-EE5127CEB2C7}"/>
              </a:ext>
            </a:extLst>
          </p:cNvPr>
          <p:cNvSpPr/>
          <p:nvPr/>
        </p:nvSpPr>
        <p:spPr>
          <a:xfrm>
            <a:off x="2473104" y="978289"/>
            <a:ext cx="5955532" cy="2727805"/>
          </a:xfrm>
          <a:prstGeom prst="wedgeRoundRectCallout">
            <a:avLst>
              <a:gd name="adj1" fmla="val -59872"/>
              <a:gd name="adj2" fmla="val 41881"/>
              <a:gd name="adj3" fmla="val 16667"/>
            </a:avLst>
          </a:prstGeom>
          <a:solidFill>
            <a:srgbClr val="F7E7A3"/>
          </a:solidFill>
          <a:ln w="28575">
            <a:solidFill>
              <a:srgbClr val="FFAF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th-TH" sz="28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การจัดจำแนกสัตว์ โดยใช้การมีกระดูกสันหลังเป็นเกณฑ์ </a:t>
            </a:r>
          </a:p>
          <a:p>
            <a:r>
              <a:rPr lang="th-TH" sz="28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ในการจัดจำแนก ได้เป็น </a:t>
            </a:r>
            <a:endParaRPr lang="en-US" sz="2800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r>
              <a:rPr lang="th-TH" sz="28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๑. สัตว์ไม่มีกระดูกสันหลัง คือ สัตว์ที่ไม่มีโครงกระดูกในตัว</a:t>
            </a:r>
          </a:p>
          <a:p>
            <a:r>
              <a:rPr lang="en-US" sz="28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    </a:t>
            </a:r>
            <a:r>
              <a:rPr lang="th-TH" sz="28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และไม่มีกระดูกสันหลัง </a:t>
            </a:r>
            <a:endParaRPr lang="en-US" sz="2800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r>
              <a:rPr lang="th-TH" sz="28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๒. สัตว์มีกระดูกสันหลัง คือ สัตว์ที่มีโครงกระดูกในตัว</a:t>
            </a:r>
          </a:p>
          <a:p>
            <a:r>
              <a:rPr lang="en-US" sz="28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    </a:t>
            </a:r>
            <a:r>
              <a:rPr lang="th-TH" sz="28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และมีกระดูกสันหลัง</a:t>
            </a:r>
          </a:p>
          <a:p>
            <a:r>
              <a:rPr lang="th-TH" sz="28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/>
            </a:r>
            <a:br>
              <a:rPr lang="th-TH" sz="28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endParaRPr lang="en-US" sz="2800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615620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9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9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9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สี่เหลี่ยมผืนผ้า: มุมมน 17">
            <a:extLst>
              <a:ext uri="{FF2B5EF4-FFF2-40B4-BE49-F238E27FC236}">
                <a16:creationId xmlns:a16="http://schemas.microsoft.com/office/drawing/2014/main" xmlns="" id="{BF17B327-32D2-4336-AAEA-EA456DB15B72}"/>
              </a:ext>
            </a:extLst>
          </p:cNvPr>
          <p:cNvSpPr/>
          <p:nvPr/>
        </p:nvSpPr>
        <p:spPr>
          <a:xfrm>
            <a:off x="1204524" y="990935"/>
            <a:ext cx="7222373" cy="709684"/>
          </a:xfrm>
          <a:prstGeom prst="roundRect">
            <a:avLst>
              <a:gd name="adj" fmla="val 2506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31520" bIns="91440" rtlCol="0" anchor="b"/>
          <a:lstStyle/>
          <a:p>
            <a:r>
              <a:rPr lang="th-TH" sz="28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คือ สัตว์ที่ไม่มีโครงกระดูกในตัวและไม่มีกระดูกสันหลัง แบ่งเป็น ๗ ประเภท</a:t>
            </a:r>
            <a:endParaRPr lang="en-US" sz="2800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17" name="วงรี 4">
            <a:extLst>
              <a:ext uri="{FF2B5EF4-FFF2-40B4-BE49-F238E27FC236}">
                <a16:creationId xmlns:a16="http://schemas.microsoft.com/office/drawing/2014/main" xmlns="" id="{EF761E9F-FA68-4902-8631-E91AA8775700}"/>
              </a:ext>
            </a:extLst>
          </p:cNvPr>
          <p:cNvSpPr/>
          <p:nvPr/>
        </p:nvSpPr>
        <p:spPr>
          <a:xfrm>
            <a:off x="8426898" y="6133329"/>
            <a:ext cx="637792" cy="606237"/>
          </a:xfrm>
          <a:prstGeom prst="ellipse">
            <a:avLst/>
          </a:prstGeom>
          <a:solidFill>
            <a:srgbClr val="4BDAF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b="1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BB94A71E-F6BA-4CF7-A930-D511EEB4DE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72711" y="6211778"/>
            <a:ext cx="512504" cy="365125"/>
          </a:xfrm>
        </p:spPr>
        <p:txBody>
          <a:bodyPr/>
          <a:lstStyle/>
          <a:p>
            <a:fld id="{D70E9302-E85F-420B-883A-48A296937BA5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13" name="Oval 21">
            <a:extLst>
              <a:ext uri="{FF2B5EF4-FFF2-40B4-BE49-F238E27FC236}">
                <a16:creationId xmlns:a16="http://schemas.microsoft.com/office/drawing/2014/main" xmlns="" id="{0EE2AFEF-6E00-4E25-B41B-A4C9FCF18EB8}"/>
              </a:ext>
            </a:extLst>
          </p:cNvPr>
          <p:cNvSpPr/>
          <p:nvPr/>
        </p:nvSpPr>
        <p:spPr>
          <a:xfrm>
            <a:off x="561098" y="353865"/>
            <a:ext cx="736979" cy="709684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 New" panose="020B0500040200020003" pitchFamily="34" charset="-34"/>
                <a:cs typeface="TH Sarabun New" panose="020B0500040200020003" pitchFamily="34" charset="-34"/>
              </a:rPr>
              <a:t>๑.</a:t>
            </a:r>
          </a:p>
        </p:txBody>
      </p:sp>
      <p:sp>
        <p:nvSpPr>
          <p:cNvPr id="14" name="Rectangle: Rounded Corners 20">
            <a:extLst>
              <a:ext uri="{FF2B5EF4-FFF2-40B4-BE49-F238E27FC236}">
                <a16:creationId xmlns:a16="http://schemas.microsoft.com/office/drawing/2014/main" xmlns="" id="{44A3AA54-D0AE-41F9-9C8A-10CAE2F0428A}"/>
              </a:ext>
            </a:extLst>
          </p:cNvPr>
          <p:cNvSpPr/>
          <p:nvPr/>
        </p:nvSpPr>
        <p:spPr>
          <a:xfrm>
            <a:off x="1204525" y="368737"/>
            <a:ext cx="2351475" cy="709684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 New" panose="020B0500040200020003" pitchFamily="34" charset="-34"/>
                <a:cs typeface="TH Sarabun New" panose="020B0500040200020003" pitchFamily="34" charset="-34"/>
              </a:rPr>
              <a:t>สัตว์ไม่มีกระดูกสันหลัง</a:t>
            </a:r>
          </a:p>
        </p:txBody>
      </p:sp>
      <p:sp>
        <p:nvSpPr>
          <p:cNvPr id="21" name="สี่เหลี่ยมผืนผ้า: มุมมน 20">
            <a:extLst>
              <a:ext uri="{FF2B5EF4-FFF2-40B4-BE49-F238E27FC236}">
                <a16:creationId xmlns:a16="http://schemas.microsoft.com/office/drawing/2014/main" xmlns="" id="{9C346445-090B-4A42-8C0D-436386EC7C09}"/>
              </a:ext>
            </a:extLst>
          </p:cNvPr>
          <p:cNvSpPr/>
          <p:nvPr/>
        </p:nvSpPr>
        <p:spPr>
          <a:xfrm>
            <a:off x="5352383" y="2391818"/>
            <a:ext cx="3712307" cy="2883877"/>
          </a:xfrm>
          <a:prstGeom prst="roundRect">
            <a:avLst/>
          </a:prstGeom>
          <a:solidFill>
            <a:srgbClr val="BFEAF9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0" rtlCol="0" anchor="t"/>
          <a:lstStyle/>
          <a:p>
            <a:r>
              <a:rPr lang="th-TH" sz="28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	</a:t>
            </a:r>
            <a:r>
              <a:rPr lang="th-TH" sz="2800" b="1" dirty="0">
                <a:solidFill>
                  <a:srgbClr val="ED3387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๑.๑ ฟองน้ำ</a:t>
            </a:r>
            <a:r>
              <a:rPr lang="th-TH" sz="2800" dirty="0">
                <a:solidFill>
                  <a:srgbClr val="ED3387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th-TH" sz="28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เป็นสิ่งมีชีวิต เกาะอยู่กับที่ไม่มีรยางค์หรือส่วนใด ยื่นออกจากลำตัว มีรูปร่างคล้าย แจกัน หรือเป็นก้อน มีรูพรุนเล็ก ๆ กระจายทั่วทั้งตัว เช่น ฟองน้ำถูตัว ฟองน้ำแจกัน</a:t>
            </a:r>
            <a:endParaRPr lang="en-US" sz="2800" b="1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3" name="รูปภาพ 2">
            <a:extLst>
              <a:ext uri="{FF2B5EF4-FFF2-40B4-BE49-F238E27FC236}">
                <a16:creationId xmlns:a16="http://schemas.microsoft.com/office/drawing/2014/main" xmlns="" id="{29A60FDB-90A8-443B-BEB7-E5468B39B5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585" y="1892770"/>
            <a:ext cx="5009375" cy="3881975"/>
          </a:xfrm>
          <a:prstGeom prst="rect">
            <a:avLst/>
          </a:prstGeom>
        </p:spPr>
      </p:pic>
      <p:sp>
        <p:nvSpPr>
          <p:cNvPr id="22" name="TextBox 2">
            <a:extLst>
              <a:ext uri="{FF2B5EF4-FFF2-40B4-BE49-F238E27FC236}">
                <a16:creationId xmlns:a16="http://schemas.microsoft.com/office/drawing/2014/main" xmlns="" id="{153F6564-64E5-4099-A5E4-ACA0B9BE25C6}"/>
              </a:ext>
            </a:extLst>
          </p:cNvPr>
          <p:cNvSpPr txBox="1"/>
          <p:nvPr/>
        </p:nvSpPr>
        <p:spPr>
          <a:xfrm>
            <a:off x="2271967" y="5548029"/>
            <a:ext cx="1051961" cy="507831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57150">
            <a:solidFill>
              <a:srgbClr val="FFFF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182880" tIns="91440" rIns="182880" bIns="0" rtlCol="0">
            <a:spAutoFit/>
          </a:bodyPr>
          <a:lstStyle/>
          <a:p>
            <a:r>
              <a:rPr lang="th-TH" sz="27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ฟองน้ำ</a:t>
            </a:r>
            <a:endParaRPr lang="th-TH" sz="28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131156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750"/>
                            </p:stCondLst>
                            <p:childTnLst>
                              <p:par>
                                <p:cTn id="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3" grpId="0" animBg="1"/>
      <p:bldP spid="14" grpId="0" animBg="1"/>
      <p:bldP spid="21" grpId="0" animBg="1"/>
      <p:bldP spid="2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รูปภาพ 3">
            <a:extLst>
              <a:ext uri="{FF2B5EF4-FFF2-40B4-BE49-F238E27FC236}">
                <a16:creationId xmlns:a16="http://schemas.microsoft.com/office/drawing/2014/main" xmlns="" id="{81988A27-708E-4B96-BFD8-A4BF254E75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3135" y="4011186"/>
            <a:ext cx="3846899" cy="2667183"/>
          </a:xfrm>
          <a:prstGeom prst="rect">
            <a:avLst/>
          </a:prstGeom>
        </p:spPr>
      </p:pic>
      <p:sp>
        <p:nvSpPr>
          <p:cNvPr id="14" name="วงรี 4">
            <a:extLst>
              <a:ext uri="{FF2B5EF4-FFF2-40B4-BE49-F238E27FC236}">
                <a16:creationId xmlns:a16="http://schemas.microsoft.com/office/drawing/2014/main" xmlns="" id="{2E0770C4-6592-4EC6-918D-5F09CF7BA34E}"/>
              </a:ext>
            </a:extLst>
          </p:cNvPr>
          <p:cNvSpPr/>
          <p:nvPr/>
        </p:nvSpPr>
        <p:spPr>
          <a:xfrm>
            <a:off x="8426898" y="6133329"/>
            <a:ext cx="637792" cy="606237"/>
          </a:xfrm>
          <a:prstGeom prst="ellipse">
            <a:avLst/>
          </a:prstGeom>
          <a:solidFill>
            <a:srgbClr val="4BDAF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b="1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B85A2149-3D40-4E04-940B-F91290B9EC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72711" y="6211778"/>
            <a:ext cx="512504" cy="365125"/>
          </a:xfrm>
        </p:spPr>
        <p:txBody>
          <a:bodyPr/>
          <a:lstStyle/>
          <a:p>
            <a:fld id="{D70E9302-E85F-420B-883A-48A296937BA5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16" name="สี่เหลี่ยมผืนผ้า: มุมมน 15">
            <a:extLst>
              <a:ext uri="{FF2B5EF4-FFF2-40B4-BE49-F238E27FC236}">
                <a16:creationId xmlns:a16="http://schemas.microsoft.com/office/drawing/2014/main" xmlns="" id="{D3CF5FCC-57B1-4970-A381-C2F2AE82A766}"/>
              </a:ext>
            </a:extLst>
          </p:cNvPr>
          <p:cNvSpPr/>
          <p:nvPr/>
        </p:nvSpPr>
        <p:spPr>
          <a:xfrm>
            <a:off x="4915877" y="118434"/>
            <a:ext cx="3978031" cy="3767016"/>
          </a:xfrm>
          <a:prstGeom prst="roundRect">
            <a:avLst/>
          </a:prstGeom>
          <a:solidFill>
            <a:srgbClr val="BFEAF9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0" rtlCol="0" anchor="t"/>
          <a:lstStyle/>
          <a:p>
            <a:r>
              <a:rPr lang="th-TH" sz="28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	</a:t>
            </a:r>
            <a:r>
              <a:rPr lang="th-TH" sz="2800" b="1" dirty="0">
                <a:solidFill>
                  <a:srgbClr val="ED3387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๑.๒ กะพรุน ปะการัง กัลปังหา ดอกไม้ทะเล </a:t>
            </a:r>
            <a:r>
              <a:rPr lang="th-TH" sz="28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สิ่งมีชีวิตเหล่านี้มีทั้ง ขนาดเล็กและขนาดใหญ่ มีรูปร่าง เป็นทรงกระบอกหรือรูปร่างคล้าย ต้นไม้ บางพวกมีรูปร่างคล้ายร่ม คือ กะพรุน เป็นสิ่งมีชีวิตมีเนื้อนิ่ม และใสเช่น กะพรุน ปะการัง กัลปังหา ดอกไม้ทะเล</a:t>
            </a:r>
            <a:endParaRPr lang="en-US" sz="2800" b="1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3" name="รูปภาพ 2">
            <a:extLst>
              <a:ext uri="{FF2B5EF4-FFF2-40B4-BE49-F238E27FC236}">
                <a16:creationId xmlns:a16="http://schemas.microsoft.com/office/drawing/2014/main" xmlns="" id="{2ED668EE-024F-49EB-99CC-71D8E74F81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2414" y="101082"/>
            <a:ext cx="4131728" cy="6068646"/>
          </a:xfrm>
          <a:prstGeom prst="rect">
            <a:avLst/>
          </a:prstGeom>
        </p:spPr>
      </p:pic>
      <p:sp>
        <p:nvSpPr>
          <p:cNvPr id="17" name="TextBox 2">
            <a:extLst>
              <a:ext uri="{FF2B5EF4-FFF2-40B4-BE49-F238E27FC236}">
                <a16:creationId xmlns:a16="http://schemas.microsoft.com/office/drawing/2014/main" xmlns="" id="{69C93D00-41D1-4C65-A639-2D355519FE8C}"/>
              </a:ext>
            </a:extLst>
          </p:cNvPr>
          <p:cNvSpPr txBox="1"/>
          <p:nvPr/>
        </p:nvSpPr>
        <p:spPr>
          <a:xfrm>
            <a:off x="1964821" y="5553097"/>
            <a:ext cx="1152780" cy="507831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57150">
            <a:solidFill>
              <a:srgbClr val="FFFF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182880" tIns="91440" rIns="182880" bIns="0" rtlCol="0">
            <a:spAutoFit/>
          </a:bodyPr>
          <a:lstStyle/>
          <a:p>
            <a:r>
              <a:rPr lang="th-TH" sz="27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กัลปังหา</a:t>
            </a:r>
            <a:endParaRPr lang="th-TH" sz="28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18" name="TextBox 2">
            <a:extLst>
              <a:ext uri="{FF2B5EF4-FFF2-40B4-BE49-F238E27FC236}">
                <a16:creationId xmlns:a16="http://schemas.microsoft.com/office/drawing/2014/main" xmlns="" id="{2D2B815B-80DD-45AD-B47F-B0EC182C03CA}"/>
              </a:ext>
            </a:extLst>
          </p:cNvPr>
          <p:cNvSpPr txBox="1"/>
          <p:nvPr/>
        </p:nvSpPr>
        <p:spPr>
          <a:xfrm>
            <a:off x="5099646" y="6060928"/>
            <a:ext cx="1049121" cy="507831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57150">
            <a:solidFill>
              <a:srgbClr val="FFFF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182880" tIns="91440" rIns="182880" bIns="0" rtlCol="0">
            <a:spAutoFit/>
          </a:bodyPr>
          <a:lstStyle/>
          <a:p>
            <a:r>
              <a:rPr lang="th-TH" sz="27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กะพรุน</a:t>
            </a:r>
            <a:endParaRPr lang="th-TH" sz="28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885502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สี่เหลี่ยมผืนผ้า: มุมมน 7">
            <a:extLst>
              <a:ext uri="{FF2B5EF4-FFF2-40B4-BE49-F238E27FC236}">
                <a16:creationId xmlns:a16="http://schemas.microsoft.com/office/drawing/2014/main" xmlns="" id="{8905FC99-22E3-49AB-A99E-A9E5C3189020}"/>
              </a:ext>
            </a:extLst>
          </p:cNvPr>
          <p:cNvSpPr/>
          <p:nvPr/>
        </p:nvSpPr>
        <p:spPr>
          <a:xfrm>
            <a:off x="226127" y="1098449"/>
            <a:ext cx="8425504" cy="3208612"/>
          </a:xfrm>
          <a:prstGeom prst="roundRect">
            <a:avLst/>
          </a:prstGeom>
          <a:solidFill>
            <a:srgbClr val="BFEAF9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0" rtlCol="0" anchor="t"/>
          <a:lstStyle/>
          <a:p>
            <a:r>
              <a:rPr lang="th-TH" sz="28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	</a:t>
            </a:r>
            <a:r>
              <a:rPr lang="th-TH" sz="2800" b="1" dirty="0">
                <a:solidFill>
                  <a:srgbClr val="ED3387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๑.๓ พยาธิและหนอนตัวกลม</a:t>
            </a:r>
            <a:r>
              <a:rPr lang="th-TH" sz="28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 เป็นสิ่งมีชีวิตลำตัวยาวอ่อนนิ่ม </a:t>
            </a:r>
          </a:p>
          <a:p>
            <a:r>
              <a:rPr lang="th-TH" sz="28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อาจกลมหรือแบน ไม่มีรยางค์ ซึ่งเป็นส่วนที่ยื่นออกจากอวัยวะหลักของ </a:t>
            </a:r>
          </a:p>
          <a:p>
            <a:r>
              <a:rPr lang="th-TH" sz="28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ร่างกาย เช่น แขน ขา มีปาก แต่ไม่มีทวารหนัก </a:t>
            </a:r>
          </a:p>
          <a:p>
            <a:r>
              <a:rPr lang="th-TH" sz="28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เช่น พยาธิใบไม้ พยาธิเส้นด้าย พยาธิปากขอ </a:t>
            </a:r>
          </a:p>
          <a:p>
            <a:r>
              <a:rPr lang="th-TH" sz="28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พบสิ่งมีชีวิตดังกล่าวในตับ ลำไส้ของมนุษย์ </a:t>
            </a:r>
          </a:p>
          <a:p>
            <a:r>
              <a:rPr lang="th-TH" sz="28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และสัตว์ นอกจากพยาธิแล้ว ยังมีหนอนตัวกลม </a:t>
            </a:r>
          </a:p>
          <a:p>
            <a:r>
              <a:rPr lang="th-TH" sz="28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ที่อยู่ตามน้ำครำหรือน้ำเน่าด้วย ซึ่งดำรงชีวิตอิสระ</a:t>
            </a:r>
            <a:endParaRPr lang="en-US" sz="2800" b="1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15" name="วงรี 4">
            <a:extLst>
              <a:ext uri="{FF2B5EF4-FFF2-40B4-BE49-F238E27FC236}">
                <a16:creationId xmlns:a16="http://schemas.microsoft.com/office/drawing/2014/main" xmlns="" id="{FB7B9558-8409-48A4-BCFC-44E90BF37E89}"/>
              </a:ext>
            </a:extLst>
          </p:cNvPr>
          <p:cNvSpPr/>
          <p:nvPr/>
        </p:nvSpPr>
        <p:spPr>
          <a:xfrm>
            <a:off x="8425697" y="6133505"/>
            <a:ext cx="637792" cy="606237"/>
          </a:xfrm>
          <a:prstGeom prst="ellipse">
            <a:avLst/>
          </a:prstGeom>
          <a:solidFill>
            <a:srgbClr val="4BDAF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b="1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8F9E4E24-46FE-4C84-8B8B-3C73C4E83C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72711" y="6211778"/>
            <a:ext cx="512504" cy="365125"/>
          </a:xfrm>
        </p:spPr>
        <p:txBody>
          <a:bodyPr/>
          <a:lstStyle/>
          <a:p>
            <a:fld id="{D70E9302-E85F-420B-883A-48A296937BA5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3" name="รูปภาพ 2">
            <a:extLst>
              <a:ext uri="{FF2B5EF4-FFF2-40B4-BE49-F238E27FC236}">
                <a16:creationId xmlns:a16="http://schemas.microsoft.com/office/drawing/2014/main" xmlns="" id="{6BCD1135-976C-4314-AF40-D5FB4452BD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2231" y="2186496"/>
            <a:ext cx="3389400" cy="34051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6" name="TextBox 2">
            <a:extLst>
              <a:ext uri="{FF2B5EF4-FFF2-40B4-BE49-F238E27FC236}">
                <a16:creationId xmlns:a16="http://schemas.microsoft.com/office/drawing/2014/main" xmlns="" id="{8D74E4DD-119D-46B3-8C0E-B01D2D303151}"/>
              </a:ext>
            </a:extLst>
          </p:cNvPr>
          <p:cNvSpPr txBox="1"/>
          <p:nvPr/>
        </p:nvSpPr>
        <p:spPr>
          <a:xfrm>
            <a:off x="6384383" y="5598534"/>
            <a:ext cx="1326818" cy="507831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57150">
            <a:solidFill>
              <a:srgbClr val="FFFF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182880" tIns="91440" rIns="182880" bIns="0" rtlCol="0">
            <a:spAutoFit/>
          </a:bodyPr>
          <a:lstStyle/>
          <a:p>
            <a:r>
              <a:rPr lang="th-TH" sz="27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พยาธิใบไม้</a:t>
            </a:r>
            <a:endParaRPr lang="th-TH" sz="28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300747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รูปภาพ 17">
            <a:extLst>
              <a:ext uri="{FF2B5EF4-FFF2-40B4-BE49-F238E27FC236}">
                <a16:creationId xmlns:a16="http://schemas.microsoft.com/office/drawing/2014/main" xmlns="" id="{BE93A316-8763-4B5C-AEE3-E4442B36D9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46969" y="4137163"/>
            <a:ext cx="3720122" cy="2618753"/>
          </a:xfrm>
          <a:prstGeom prst="rect">
            <a:avLst/>
          </a:prstGeom>
        </p:spPr>
      </p:pic>
      <p:sp>
        <p:nvSpPr>
          <p:cNvPr id="19" name="วงรี 4">
            <a:extLst>
              <a:ext uri="{FF2B5EF4-FFF2-40B4-BE49-F238E27FC236}">
                <a16:creationId xmlns:a16="http://schemas.microsoft.com/office/drawing/2014/main" xmlns="" id="{D9087519-9DB5-466F-96A7-2822BFE2D7B8}"/>
              </a:ext>
            </a:extLst>
          </p:cNvPr>
          <p:cNvSpPr/>
          <p:nvPr/>
        </p:nvSpPr>
        <p:spPr>
          <a:xfrm>
            <a:off x="8426898" y="6133329"/>
            <a:ext cx="637792" cy="606237"/>
          </a:xfrm>
          <a:prstGeom prst="ellipse">
            <a:avLst/>
          </a:prstGeom>
          <a:solidFill>
            <a:srgbClr val="4BDAF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b="1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14" name="สี่เหลี่ยมผืนผ้า: มุมมน 13">
            <a:extLst>
              <a:ext uri="{FF2B5EF4-FFF2-40B4-BE49-F238E27FC236}">
                <a16:creationId xmlns:a16="http://schemas.microsoft.com/office/drawing/2014/main" xmlns="" id="{6F1D097C-F0C9-4C17-9AFD-FC7336FFA535}"/>
              </a:ext>
            </a:extLst>
          </p:cNvPr>
          <p:cNvSpPr/>
          <p:nvPr/>
        </p:nvSpPr>
        <p:spPr>
          <a:xfrm>
            <a:off x="4335060" y="560580"/>
            <a:ext cx="4556370" cy="1977549"/>
          </a:xfrm>
          <a:prstGeom prst="roundRect">
            <a:avLst/>
          </a:prstGeom>
          <a:solidFill>
            <a:srgbClr val="BFEAF9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0" rtlCol="0" anchor="t"/>
          <a:lstStyle/>
          <a:p>
            <a:r>
              <a:rPr lang="th-TH" sz="28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	</a:t>
            </a:r>
            <a:r>
              <a:rPr lang="th-TH" sz="2800" b="1" dirty="0">
                <a:solidFill>
                  <a:srgbClr val="ED3387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๑.๔ สัตว์ที่มีลำตัวเป็นปล้อง ไม่มีขา </a:t>
            </a:r>
            <a:r>
              <a:rPr lang="th-TH" sz="28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เป็นสิ่งมีชีวิตลำตัวกลมยาว ร่างกายมีลักษณะ เป็นปล้อง แต่ละปล้องมีเดือยใช้เคลื่อนที่ เช่น</a:t>
            </a:r>
          </a:p>
          <a:p>
            <a:r>
              <a:rPr lang="th-TH" sz="28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ไส้เดือนดิน ปลิง แม่เพรียง</a:t>
            </a:r>
          </a:p>
          <a:p>
            <a:r>
              <a:rPr lang="th-TH" sz="28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/>
            </a:r>
            <a:br>
              <a:rPr lang="th-TH" sz="28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endParaRPr lang="en-US" sz="2800" b="1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15" name="สี่เหลี่ยมผืนผ้า: มุมมน 14">
            <a:extLst>
              <a:ext uri="{FF2B5EF4-FFF2-40B4-BE49-F238E27FC236}">
                <a16:creationId xmlns:a16="http://schemas.microsoft.com/office/drawing/2014/main" xmlns="" id="{726D97DA-21E4-4A4C-8E1D-B2EB0E1D22BE}"/>
              </a:ext>
            </a:extLst>
          </p:cNvPr>
          <p:cNvSpPr/>
          <p:nvPr/>
        </p:nvSpPr>
        <p:spPr>
          <a:xfrm>
            <a:off x="624712" y="3026027"/>
            <a:ext cx="8425504" cy="1008443"/>
          </a:xfrm>
          <a:prstGeom prst="roundRect">
            <a:avLst/>
          </a:prstGeom>
          <a:solidFill>
            <a:srgbClr val="BFEAF9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0" rtlCol="0" anchor="t"/>
          <a:lstStyle/>
          <a:p>
            <a:r>
              <a:rPr lang="th-TH" sz="2800" b="1" dirty="0">
                <a:solidFill>
                  <a:srgbClr val="ED3387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๑.๕ หอยและหมึก </a:t>
            </a:r>
            <a:r>
              <a:rPr lang="th-TH" sz="28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เป็นสิ่งมีชีวิตลำตัวนิ่ม ไม่เป็นปล้อง อาจมีเปลือกแข็งหุ้มลำตัว เช่น หอยชนิดต่าง ๆ ส่วนหมึกมีลำตัวนิ่มเช่นกัน แต่มีเปลือกแข็งอยู่ในลำตัว</a:t>
            </a:r>
            <a:endParaRPr lang="en-US" sz="2800" b="1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16" name="รูปภาพ 15">
            <a:extLst>
              <a:ext uri="{FF2B5EF4-FFF2-40B4-BE49-F238E27FC236}">
                <a16:creationId xmlns:a16="http://schemas.microsoft.com/office/drawing/2014/main" xmlns="" id="{733EBE9E-443A-46D9-84F5-BD047D25DB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712" y="172631"/>
            <a:ext cx="3439289" cy="2753449"/>
          </a:xfrm>
          <a:prstGeom prst="rect">
            <a:avLst/>
          </a:prstGeom>
        </p:spPr>
      </p:pic>
      <p:pic>
        <p:nvPicPr>
          <p:cNvPr id="17" name="รูปภาพ 16">
            <a:extLst>
              <a:ext uri="{FF2B5EF4-FFF2-40B4-BE49-F238E27FC236}">
                <a16:creationId xmlns:a16="http://schemas.microsoft.com/office/drawing/2014/main" xmlns="" id="{AC766885-8923-480D-AC64-4D832526CD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8478" y="4137163"/>
            <a:ext cx="3720123" cy="2634754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95FC6354-041A-40E8-9444-3C11DCD3DF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72711" y="6211778"/>
            <a:ext cx="512504" cy="365125"/>
          </a:xfrm>
        </p:spPr>
        <p:txBody>
          <a:bodyPr/>
          <a:lstStyle/>
          <a:p>
            <a:fld id="{D70E9302-E85F-420B-883A-48A296937BA5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24" name="TextBox 2">
            <a:extLst>
              <a:ext uri="{FF2B5EF4-FFF2-40B4-BE49-F238E27FC236}">
                <a16:creationId xmlns:a16="http://schemas.microsoft.com/office/drawing/2014/main" xmlns="" id="{F812E0F7-5B38-46D6-BBE7-E2CB93A75055}"/>
              </a:ext>
            </a:extLst>
          </p:cNvPr>
          <p:cNvSpPr txBox="1"/>
          <p:nvPr/>
        </p:nvSpPr>
        <p:spPr>
          <a:xfrm>
            <a:off x="466411" y="2381720"/>
            <a:ext cx="1346324" cy="507831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57150">
            <a:solidFill>
              <a:srgbClr val="FFFF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182880" tIns="91440" rIns="182880" bIns="0" rtlCol="0">
            <a:spAutoFit/>
          </a:bodyPr>
          <a:lstStyle/>
          <a:p>
            <a:r>
              <a:rPr lang="th-TH" sz="27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ไส้เดือนดิน</a:t>
            </a:r>
            <a:endParaRPr lang="th-TH" sz="28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5" name="TextBox 2">
            <a:extLst>
              <a:ext uri="{FF2B5EF4-FFF2-40B4-BE49-F238E27FC236}">
                <a16:creationId xmlns:a16="http://schemas.microsoft.com/office/drawing/2014/main" xmlns="" id="{1ED44937-8500-46A7-995F-668852741437}"/>
              </a:ext>
            </a:extLst>
          </p:cNvPr>
          <p:cNvSpPr txBox="1"/>
          <p:nvPr/>
        </p:nvSpPr>
        <p:spPr>
          <a:xfrm>
            <a:off x="520879" y="4174069"/>
            <a:ext cx="1404812" cy="507831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57150">
            <a:solidFill>
              <a:srgbClr val="FFFF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182880" tIns="91440" rIns="182880" bIns="0" rtlCol="0">
            <a:spAutoFit/>
          </a:bodyPr>
          <a:lstStyle/>
          <a:p>
            <a:r>
              <a:rPr lang="th-TH" sz="27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หอยมือเสือ</a:t>
            </a:r>
            <a:endParaRPr lang="th-TH" sz="28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6" name="TextBox 2">
            <a:extLst>
              <a:ext uri="{FF2B5EF4-FFF2-40B4-BE49-F238E27FC236}">
                <a16:creationId xmlns:a16="http://schemas.microsoft.com/office/drawing/2014/main" xmlns="" id="{E817A48C-140C-429B-9C46-D6C646199D46}"/>
              </a:ext>
            </a:extLst>
          </p:cNvPr>
          <p:cNvSpPr txBox="1"/>
          <p:nvPr/>
        </p:nvSpPr>
        <p:spPr>
          <a:xfrm>
            <a:off x="8068293" y="4268452"/>
            <a:ext cx="808836" cy="507831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57150">
            <a:solidFill>
              <a:srgbClr val="FFFF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182880" tIns="91440" rIns="182880" bIns="0" rtlCol="0">
            <a:spAutoFit/>
          </a:bodyPr>
          <a:lstStyle/>
          <a:p>
            <a:r>
              <a:rPr lang="th-TH" sz="27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หมึก</a:t>
            </a:r>
            <a:endParaRPr lang="th-TH" sz="28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grpSp>
        <p:nvGrpSpPr>
          <p:cNvPr id="27" name="กลุ่ม 11">
            <a:extLst>
              <a:ext uri="{FF2B5EF4-FFF2-40B4-BE49-F238E27FC236}">
                <a16:creationId xmlns:a16="http://schemas.microsoft.com/office/drawing/2014/main" xmlns="" id="{2A50392C-CAB1-441E-8B1E-8FF36A734BF2}"/>
              </a:ext>
            </a:extLst>
          </p:cNvPr>
          <p:cNvGrpSpPr/>
          <p:nvPr/>
        </p:nvGrpSpPr>
        <p:grpSpPr>
          <a:xfrm>
            <a:off x="0" y="6131562"/>
            <a:ext cx="3468599" cy="652605"/>
            <a:chOff x="281237" y="58440"/>
            <a:chExt cx="7697252" cy="1551688"/>
          </a:xfrm>
        </p:grpSpPr>
        <p:sp>
          <p:nvSpPr>
            <p:cNvPr id="28" name="สี่เหลี่ยมผืนผ้า 12">
              <a:extLst>
                <a:ext uri="{FF2B5EF4-FFF2-40B4-BE49-F238E27FC236}">
                  <a16:creationId xmlns:a16="http://schemas.microsoft.com/office/drawing/2014/main" xmlns="" id="{455F561E-45DE-4F38-9C0E-04E1417695D7}"/>
                </a:ext>
              </a:extLst>
            </p:cNvPr>
            <p:cNvSpPr/>
            <p:nvPr/>
          </p:nvSpPr>
          <p:spPr>
            <a:xfrm>
              <a:off x="1552717" y="424183"/>
              <a:ext cx="5303801" cy="933572"/>
            </a:xfrm>
            <a:prstGeom prst="rect">
              <a:avLst/>
            </a:prstGeom>
            <a:solidFill>
              <a:srgbClr val="4BDAF7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rtlCol="0" anchor="ctr"/>
            <a:lstStyle/>
            <a:p>
              <a:pPr algn="ctr"/>
              <a:r>
                <a:rPr lang="th-TH" sz="2200" b="1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วิทยาศาสตร์และเทคโนโลยี</a:t>
              </a:r>
              <a:endParaRPr lang="en-US" sz="22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pic>
          <p:nvPicPr>
            <p:cNvPr id="29" name="รูปภาพ 13">
              <a:extLst>
                <a:ext uri="{FF2B5EF4-FFF2-40B4-BE49-F238E27FC236}">
                  <a16:creationId xmlns:a16="http://schemas.microsoft.com/office/drawing/2014/main" xmlns="" id="{BDD63D8D-A1A3-4651-8405-CE440088986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2194" b="96998" l="952" r="97884">
                          <a14:foregroundMark x1="47725" y1="25982" x2="63280" y2="43649"/>
                          <a14:foregroundMark x1="63280" y1="43649" x2="67302" y2="73903"/>
                          <a14:foregroundMark x1="49735" y1="24134" x2="70899" y2="31293"/>
                          <a14:foregroundMark x1="70899" y1="31293" x2="77037" y2="36259"/>
                          <a14:foregroundMark x1="53968" y1="18476" x2="77989" y2="33372"/>
                          <a14:foregroundMark x1="67090" y1="17783" x2="80635" y2="38453"/>
                          <a14:foregroundMark x1="80635" y1="38453" x2="82116" y2="44226"/>
                          <a14:foregroundMark x1="87619" y1="27945" x2="76402" y2="12702"/>
                          <a14:foregroundMark x1="76402" y1="12702" x2="60317" y2="4042"/>
                          <a14:foregroundMark x1="60317" y1="4042" x2="42857" y2="5889"/>
                          <a14:foregroundMark x1="42857" y1="5889" x2="28042" y2="15589"/>
                          <a14:foregroundMark x1="28042" y1="15589" x2="17037" y2="30139"/>
                          <a14:foregroundMark x1="17037" y1="30139" x2="13651" y2="51848"/>
                          <a14:foregroundMark x1="13651" y1="51848" x2="16931" y2="69861"/>
                          <a14:foregroundMark x1="16931" y1="69861" x2="27407" y2="86028"/>
                          <a14:foregroundMark x1="27407" y1="86028" x2="43704" y2="94111"/>
                          <a14:foregroundMark x1="43704" y1="94111" x2="60423" y2="93995"/>
                          <a14:foregroundMark x1="60423" y1="93995" x2="77672" y2="88337"/>
                          <a14:foregroundMark x1="77672" y1="88337" x2="88677" y2="74711"/>
                          <a14:foregroundMark x1="88677" y1="74711" x2="95450" y2="57852"/>
                          <a14:foregroundMark x1="95450" y1="57852" x2="94286" y2="38222"/>
                          <a14:foregroundMark x1="94286" y1="38222" x2="87937" y2="25520"/>
                          <a14:foregroundMark x1="93439" y1="39145" x2="95238" y2="58776"/>
                          <a14:foregroundMark x1="95344" y1="43418" x2="98095" y2="52194"/>
                          <a14:foregroundMark x1="77884" y1="16513" x2="61058" y2="5658"/>
                          <a14:foregroundMark x1="61058" y1="5658" x2="44444" y2="4850"/>
                          <a14:foregroundMark x1="44444" y1="4850" x2="34815" y2="9007"/>
                          <a14:foregroundMark x1="75556" y1="83949" x2="60741" y2="94111"/>
                          <a14:foregroundMark x1="60741" y1="94111" x2="43810" y2="92956"/>
                          <a14:foregroundMark x1="43810" y1="92956" x2="41799" y2="91686"/>
                          <a14:foregroundMark x1="43492" y1="92841" x2="60212" y2="95381"/>
                          <a14:foregroundMark x1="60212" y1="95381" x2="60847" y2="95266"/>
                          <a14:foregroundMark x1="27407" y1="77367" x2="40106" y2="89261"/>
                          <a14:foregroundMark x1="24127" y1="73557" x2="36931" y2="87760"/>
                          <a14:foregroundMark x1="36931" y1="87760" x2="40952" y2="89145"/>
                          <a14:foregroundMark x1="31111" y1="48152" x2="38624" y2="65012"/>
                          <a14:foregroundMark x1="38624" y1="65012" x2="63175" y2="87875"/>
                          <a14:foregroundMark x1="18519" y1="51155" x2="23492" y2="30370"/>
                          <a14:foregroundMark x1="23492" y1="30370" x2="37460" y2="15820"/>
                          <a14:foregroundMark x1="37460" y1="15820" x2="56720" y2="10624"/>
                          <a14:foregroundMark x1="56720" y1="10624" x2="62116" y2="11085"/>
                          <a14:foregroundMark x1="38307" y1="10508" x2="56190" y2="8199"/>
                          <a14:foregroundMark x1="56190" y1="8199" x2="56190" y2="8199"/>
                          <a14:foregroundMark x1="13439" y1="42379" x2="5608" y2="41686"/>
                          <a14:foregroundMark x1="29947" y1="33718" x2="30582" y2="59469"/>
                          <a14:foregroundMark x1="12275" y1="48961" x2="10476" y2="53811"/>
                          <a14:foregroundMark x1="12698" y1="52540" x2="12487" y2="65012"/>
                          <a14:foregroundMark x1="12593" y1="64434" x2="19788" y2="79561"/>
                          <a14:foregroundMark x1="19153" y1="77367" x2="29206" y2="89145"/>
                          <a14:foregroundMark x1="20741" y1="76328" x2="31217" y2="90416"/>
                          <a14:foregroundMark x1="31217" y1="90416" x2="31429" y2="90416"/>
                          <a14:foregroundMark x1="19471" y1="79099" x2="29418" y2="89376"/>
                          <a14:foregroundMark x1="54392" y1="67436" x2="62751" y2="80023"/>
                          <a14:foregroundMark x1="43280" y1="94919" x2="60000" y2="97113"/>
                          <a14:foregroundMark x1="60000" y1="97113" x2="64127" y2="96305"/>
                          <a14:foregroundMark x1="46243" y1="95497" x2="63175" y2="96074"/>
                          <a14:foregroundMark x1="63175" y1="96074" x2="71852" y2="93303"/>
                          <a14:foregroundMark x1="45291" y1="95727" x2="62011" y2="96998"/>
                          <a14:foregroundMark x1="62011" y1="96998" x2="70688" y2="93880"/>
                          <a14:foregroundMark x1="10688" y1="41570" x2="16825" y2="25058"/>
                          <a14:foregroundMark x1="16296" y1="25520" x2="27407" y2="12009"/>
                          <a14:foregroundMark x1="27407" y1="12009" x2="41481" y2="4273"/>
                          <a14:foregroundMark x1="40635" y1="4157" x2="57249" y2="2194"/>
                          <a14:foregroundMark x1="57249" y1="2194" x2="64550" y2="3695"/>
                          <a14:foregroundMark x1="3492" y1="41570" x2="952" y2="4133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1237" y="58440"/>
              <a:ext cx="1574266" cy="1536512"/>
            </a:xfrm>
            <a:prstGeom prst="rect">
              <a:avLst/>
            </a:prstGeom>
          </p:spPr>
        </p:pic>
        <p:sp>
          <p:nvSpPr>
            <p:cNvPr id="30" name="วงรี 14">
              <a:extLst>
                <a:ext uri="{FF2B5EF4-FFF2-40B4-BE49-F238E27FC236}">
                  <a16:creationId xmlns:a16="http://schemas.microsoft.com/office/drawing/2014/main" xmlns="" id="{83260391-DE34-4E8F-AA18-27E4B3411E48}"/>
                </a:ext>
              </a:extLst>
            </p:cNvPr>
            <p:cNvSpPr/>
            <p:nvPr/>
          </p:nvSpPr>
          <p:spPr>
            <a:xfrm>
              <a:off x="6620212" y="168688"/>
              <a:ext cx="1358277" cy="1441440"/>
            </a:xfrm>
            <a:prstGeom prst="ellipse">
              <a:avLst/>
            </a:prstGeom>
            <a:solidFill>
              <a:srgbClr val="4BDAF7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109728" rIns="0" bIns="411480" rtlCol="0" anchor="t"/>
            <a:lstStyle/>
            <a:p>
              <a:pPr algn="ctr"/>
              <a:r>
                <a:rPr lang="th-TH" sz="2400" b="1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ป</a:t>
              </a:r>
              <a:r>
                <a:rPr lang="en-US" sz="2400" b="1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.</a:t>
              </a:r>
              <a:r>
                <a:rPr lang="th-TH" sz="2400" b="1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๔</a:t>
              </a:r>
              <a:endParaRPr lang="en-US" sz="24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05070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24" grpId="0" animBg="1"/>
      <p:bldP spid="25" grpId="0" animBg="1"/>
      <p:bldP spid="2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67CE8ECE-550A-4BCA-AD20-E9AC0F7D6E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72711" y="6211778"/>
            <a:ext cx="512504" cy="365125"/>
          </a:xfrm>
        </p:spPr>
        <p:txBody>
          <a:bodyPr/>
          <a:lstStyle/>
          <a:p>
            <a:fld id="{D70E9302-E85F-420B-883A-48A296937BA5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12" name="สี่เหลี่ยมผืนผ้า: มุมมน 11">
            <a:extLst>
              <a:ext uri="{FF2B5EF4-FFF2-40B4-BE49-F238E27FC236}">
                <a16:creationId xmlns:a16="http://schemas.microsoft.com/office/drawing/2014/main" xmlns="" id="{5218CE00-6EC6-4880-99AD-F093DAC41E0B}"/>
              </a:ext>
            </a:extLst>
          </p:cNvPr>
          <p:cNvSpPr/>
          <p:nvPr/>
        </p:nvSpPr>
        <p:spPr>
          <a:xfrm>
            <a:off x="890433" y="490241"/>
            <a:ext cx="7364571" cy="1604282"/>
          </a:xfrm>
          <a:prstGeom prst="roundRect">
            <a:avLst/>
          </a:prstGeom>
          <a:solidFill>
            <a:srgbClr val="BFEAF9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0" rtlCol="0" anchor="t"/>
          <a:lstStyle/>
          <a:p>
            <a:r>
              <a:rPr lang="th-TH" sz="2800" b="1" dirty="0">
                <a:solidFill>
                  <a:srgbClr val="ED3387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	๑.๖ สัตว์ที่มีลำตัวเป็นปล้องและมีขาเป็นข้อ </a:t>
            </a:r>
            <a:r>
              <a:rPr lang="th-TH" sz="28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เป็นสิ่งมีชีวิตที่มีลำตัวเป็นปล้องยึดติดต่อกัน ขาแบ่งเป็นข้อ ๆ ลำตัวและขาปกคลุมด้วยเปลือกหนา และแข็ง จัดเป็นโครงร่างภายนอก เช่น ปู กุ้ง กั้ง แมลง เห็บ ตะขาบ กิ้งกือ</a:t>
            </a:r>
            <a:endParaRPr lang="en-US" sz="2800" b="1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3" name="รูปภาพ 2">
            <a:extLst>
              <a:ext uri="{FF2B5EF4-FFF2-40B4-BE49-F238E27FC236}">
                <a16:creationId xmlns:a16="http://schemas.microsoft.com/office/drawing/2014/main" xmlns="" id="{D50F2ED1-1070-4BC6-86CE-87C24465A0A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770" b="3533"/>
          <a:stretch/>
        </p:blipFill>
        <p:spPr>
          <a:xfrm>
            <a:off x="115127" y="2370501"/>
            <a:ext cx="2704556" cy="2399201"/>
          </a:xfrm>
          <a:prstGeom prst="rect">
            <a:avLst/>
          </a:prstGeom>
        </p:spPr>
      </p:pic>
      <p:pic>
        <p:nvPicPr>
          <p:cNvPr id="5" name="รูปภาพ 4">
            <a:extLst>
              <a:ext uri="{FF2B5EF4-FFF2-40B4-BE49-F238E27FC236}">
                <a16:creationId xmlns:a16="http://schemas.microsoft.com/office/drawing/2014/main" xmlns="" id="{235E5A67-5800-4F48-8B00-4308757990E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827"/>
          <a:stretch/>
        </p:blipFill>
        <p:spPr>
          <a:xfrm>
            <a:off x="2964315" y="2370502"/>
            <a:ext cx="2933923" cy="2399200"/>
          </a:xfrm>
          <a:prstGeom prst="rect">
            <a:avLst/>
          </a:prstGeom>
        </p:spPr>
      </p:pic>
      <p:pic>
        <p:nvPicPr>
          <p:cNvPr id="10" name="รูปภาพ 9">
            <a:extLst>
              <a:ext uri="{FF2B5EF4-FFF2-40B4-BE49-F238E27FC236}">
                <a16:creationId xmlns:a16="http://schemas.microsoft.com/office/drawing/2014/main" xmlns="" id="{0A87C67D-D31D-4AFA-8B62-4E8BFAFE29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42871" y="2371850"/>
            <a:ext cx="3004332" cy="2399200"/>
          </a:xfrm>
          <a:prstGeom prst="rect">
            <a:avLst/>
          </a:prstGeom>
        </p:spPr>
      </p:pic>
      <p:sp>
        <p:nvSpPr>
          <p:cNvPr id="19" name="TextBox 2">
            <a:extLst>
              <a:ext uri="{FF2B5EF4-FFF2-40B4-BE49-F238E27FC236}">
                <a16:creationId xmlns:a16="http://schemas.microsoft.com/office/drawing/2014/main" xmlns="" id="{BAA893A7-56A4-46AE-9243-52EB82025AC6}"/>
              </a:ext>
            </a:extLst>
          </p:cNvPr>
          <p:cNvSpPr txBox="1"/>
          <p:nvPr/>
        </p:nvSpPr>
        <p:spPr>
          <a:xfrm>
            <a:off x="1234856" y="4948373"/>
            <a:ext cx="480727" cy="507831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57150">
            <a:solidFill>
              <a:srgbClr val="FFFF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182880" tIns="91440" rIns="182880" bIns="0" rtlCol="0">
            <a:spAutoFit/>
          </a:bodyPr>
          <a:lstStyle/>
          <a:p>
            <a:r>
              <a:rPr lang="th-TH" sz="27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ปู</a:t>
            </a:r>
            <a:endParaRPr lang="th-TH" sz="28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0" name="TextBox 2">
            <a:extLst>
              <a:ext uri="{FF2B5EF4-FFF2-40B4-BE49-F238E27FC236}">
                <a16:creationId xmlns:a16="http://schemas.microsoft.com/office/drawing/2014/main" xmlns="" id="{07C6A6A7-2929-4682-AFB0-AC81A7076486}"/>
              </a:ext>
            </a:extLst>
          </p:cNvPr>
          <p:cNvSpPr txBox="1"/>
          <p:nvPr/>
        </p:nvSpPr>
        <p:spPr>
          <a:xfrm>
            <a:off x="4264688" y="4973852"/>
            <a:ext cx="614624" cy="507831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57150">
            <a:solidFill>
              <a:srgbClr val="FFFF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182880" tIns="91440" rIns="182880" bIns="0" rtlCol="0">
            <a:spAutoFit/>
          </a:bodyPr>
          <a:lstStyle/>
          <a:p>
            <a:r>
              <a:rPr lang="th-TH" sz="27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กุ้ง</a:t>
            </a:r>
            <a:endParaRPr lang="th-TH" sz="28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1" name="TextBox 2">
            <a:extLst>
              <a:ext uri="{FF2B5EF4-FFF2-40B4-BE49-F238E27FC236}">
                <a16:creationId xmlns:a16="http://schemas.microsoft.com/office/drawing/2014/main" xmlns="" id="{70792238-1D6B-4CF3-B978-A6C50500E821}"/>
              </a:ext>
            </a:extLst>
          </p:cNvPr>
          <p:cNvSpPr txBox="1"/>
          <p:nvPr/>
        </p:nvSpPr>
        <p:spPr>
          <a:xfrm>
            <a:off x="7026727" y="4939777"/>
            <a:ext cx="1036620" cy="507831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57150">
            <a:solidFill>
              <a:srgbClr val="FFFF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182880" tIns="91440" rIns="182880" bIns="0" rtlCol="0">
            <a:spAutoFit/>
          </a:bodyPr>
          <a:lstStyle/>
          <a:p>
            <a:r>
              <a:rPr lang="th-TH" sz="27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ตะขาบ</a:t>
            </a:r>
            <a:endParaRPr lang="th-TH" sz="28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679120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9" grpId="0" animBg="1"/>
      <p:bldP spid="20" grpId="0" animBg="1"/>
      <p:bldP spid="21" grpId="0" animBg="1"/>
    </p:bldLst>
  </p:timing>
</p:sld>
</file>

<file path=ppt/theme/theme1.xml><?xml version="1.0" encoding="utf-8"?>
<a:theme xmlns:a="http://schemas.openxmlformats.org/drawingml/2006/main" name="เหลี่ยมเพชร">
  <a:themeElements>
    <a:clrScheme name="เหลือง">
      <a:dk1>
        <a:sysClr val="windowText" lastClr="000000"/>
      </a:dk1>
      <a:lt1>
        <a:sysClr val="window" lastClr="FFFFFF"/>
      </a:lt1>
      <a:dk2>
        <a:srgbClr val="39302A"/>
      </a:dk2>
      <a:lt2>
        <a:srgbClr val="E5DEDB"/>
      </a:lt2>
      <a:accent1>
        <a:srgbClr val="FFCA08"/>
      </a:accent1>
      <a:accent2>
        <a:srgbClr val="F8931D"/>
      </a:accent2>
      <a:accent3>
        <a:srgbClr val="CE8D3E"/>
      </a:accent3>
      <a:accent4>
        <a:srgbClr val="EC7016"/>
      </a:accent4>
      <a:accent5>
        <a:srgbClr val="E64823"/>
      </a:accent5>
      <a:accent6>
        <a:srgbClr val="9C6A6A"/>
      </a:accent6>
      <a:hlink>
        <a:srgbClr val="2998E3"/>
      </a:hlink>
      <a:folHlink>
        <a:srgbClr val="7F723D"/>
      </a:folHlink>
    </a:clrScheme>
    <a:fontScheme name="เหลี่ยมเพชร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เหลี่ยมเพชร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Facet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Facet" id="{C0C680CD-088A-49FC-A102-D699147F32B2}" vid="{0B5AB586-D108-4FC1-8368-649FE654B894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ธีมของ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4650</TotalTime>
  <Words>1067</Words>
  <Application>Microsoft Office PowerPoint</Application>
  <PresentationFormat>On-screen Show (4:3)</PresentationFormat>
  <Paragraphs>280</Paragraphs>
  <Slides>29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29</vt:i4>
      </vt:variant>
    </vt:vector>
  </HeadingPairs>
  <TitlesOfParts>
    <vt:vector size="40" baseType="lpstr">
      <vt:lpstr>Arial</vt:lpstr>
      <vt:lpstr>Angsana New</vt:lpstr>
      <vt:lpstr>Trebuchet MS</vt:lpstr>
      <vt:lpstr>TH Sarabun New</vt:lpstr>
      <vt:lpstr>TH SarabunIT๙</vt:lpstr>
      <vt:lpstr>Cordia New</vt:lpstr>
      <vt:lpstr>IrisUPC</vt:lpstr>
      <vt:lpstr>Wingdings 3</vt:lpstr>
      <vt:lpstr>Calibri</vt:lpstr>
      <vt:lpstr>เหลี่ยมเพชร</vt:lpstr>
      <vt:lpstr>Facet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Bam Deawdeaw</dc:creator>
  <cp:lastModifiedBy>Sopin</cp:lastModifiedBy>
  <cp:revision>161</cp:revision>
  <dcterms:created xsi:type="dcterms:W3CDTF">2019-03-01T15:19:18Z</dcterms:created>
  <dcterms:modified xsi:type="dcterms:W3CDTF">2019-11-22T12:08:39Z</dcterms:modified>
</cp:coreProperties>
</file>