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3" r:id="rId1"/>
    <p:sldMasterId id="2147483751" r:id="rId2"/>
  </p:sldMasterIdLst>
  <p:notesMasterIdLst>
    <p:notesMasterId r:id="rId34"/>
  </p:notesMasterIdLst>
  <p:handoutMasterIdLst>
    <p:handoutMasterId r:id="rId35"/>
  </p:handoutMasterIdLst>
  <p:sldIdLst>
    <p:sldId id="270" r:id="rId3"/>
    <p:sldId id="275" r:id="rId4"/>
    <p:sldId id="272" r:id="rId5"/>
    <p:sldId id="273" r:id="rId6"/>
    <p:sldId id="274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57" r:id="rId24"/>
    <p:sldId id="258" r:id="rId25"/>
    <p:sldId id="260" r:id="rId26"/>
    <p:sldId id="261" r:id="rId27"/>
    <p:sldId id="262" r:id="rId28"/>
    <p:sldId id="264" r:id="rId29"/>
    <p:sldId id="265" r:id="rId30"/>
    <p:sldId id="266" r:id="rId31"/>
    <p:sldId id="268" r:id="rId32"/>
    <p:sldId id="269" r:id="rId33"/>
  </p:sldIdLst>
  <p:sldSz cx="9144000" cy="6858000" type="screen4x3"/>
  <p:notesSz cx="6858000" cy="9144000"/>
  <p:embeddedFontLst>
    <p:embeddedFont>
      <p:font typeface="Angsana New" pitchFamily="18" charset="-34"/>
      <p:regular r:id="rId36"/>
      <p:bold r:id="rId37"/>
      <p:italic r:id="rId38"/>
      <p:boldItalic r:id="rId39"/>
    </p:embeddedFont>
    <p:embeddedFont>
      <p:font typeface="Trebuchet MS" pitchFamily="34" charset="0"/>
      <p:regular r:id="rId40"/>
      <p:bold r:id="rId41"/>
      <p:italic r:id="rId42"/>
      <p:boldItalic r:id="rId43"/>
    </p:embeddedFont>
    <p:embeddedFont>
      <p:font typeface="Wingdings 2" pitchFamily="18" charset="2"/>
      <p:regular r:id="rId44"/>
    </p:embeddedFont>
    <p:embeddedFont>
      <p:font typeface="TH Sarabun New" pitchFamily="34" charset="-34"/>
      <p:regular r:id="rId45"/>
      <p:bold r:id="rId46"/>
      <p:italic r:id="rId47"/>
      <p:boldItalic r:id="rId48"/>
    </p:embeddedFont>
    <p:embeddedFont>
      <p:font typeface="IrisUPC" pitchFamily="34" charset="-34"/>
      <p:regular r:id="rId49"/>
      <p:bold r:id="rId50"/>
      <p:italic r:id="rId51"/>
      <p:boldItalic r:id="rId52"/>
    </p:embeddedFont>
    <p:embeddedFont>
      <p:font typeface="Cordia New" pitchFamily="34" charset="-34"/>
      <p:regular r:id="rId53"/>
      <p:bold r:id="rId54"/>
      <p:italic r:id="rId55"/>
      <p:boldItalic r:id="rId56"/>
    </p:embeddedFont>
    <p:embeddedFont>
      <p:font typeface="TH SarabunIT๙" charset="-34"/>
      <p:regular r:id="rId57"/>
      <p:bold r:id="rId58"/>
      <p:italic r:id="rId59"/>
      <p:boldItalic r:id="rId60"/>
    </p:embeddedFont>
    <p:embeddedFont>
      <p:font typeface="Calibri" pitchFamily="34" charset="0"/>
      <p:regular r:id="rId61"/>
      <p:bold r:id="rId62"/>
      <p:italic r:id="rId63"/>
      <p:boldItalic r:id="rId64"/>
    </p:embeddedFont>
    <p:embeddedFont>
      <p:font typeface="Wingdings 3" pitchFamily="18" charset="2"/>
      <p:regular r:id="rId6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E3FC"/>
    <a:srgbClr val="E6F7FF"/>
    <a:srgbClr val="A0DFFA"/>
    <a:srgbClr val="BE388E"/>
    <a:srgbClr val="ED3387"/>
    <a:srgbClr val="A9E1FA"/>
    <a:srgbClr val="F7ABAD"/>
    <a:srgbClr val="F8AFD0"/>
    <a:srgbClr val="25A2FF"/>
    <a:srgbClr val="BFEA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6" autoAdjust="0"/>
    <p:restoredTop sz="93911" autoAdjust="0"/>
  </p:normalViewPr>
  <p:slideViewPr>
    <p:cSldViewPr snapToGrid="0">
      <p:cViewPr varScale="1">
        <p:scale>
          <a:sx n="88" d="100"/>
          <a:sy n="88" d="100"/>
        </p:scale>
        <p:origin x="-133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1461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63" Type="http://schemas.openxmlformats.org/officeDocument/2006/relationships/font" Target="fonts/font28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26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font" Target="fonts/font3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4.fntdata"/><Relationship Id="rId34" Type="http://schemas.openxmlformats.org/officeDocument/2006/relationships/notesMaster" Target="notesMasters/notesMaster1.xml"/><Relationship Id="rId50" Type="http://schemas.openxmlformats.org/officeDocument/2006/relationships/font" Target="fonts/font15.fntdata"/><Relationship Id="rId55" Type="http://schemas.openxmlformats.org/officeDocument/2006/relationships/font" Target="fonts/font2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>
            <a:extLst>
              <a:ext uri="{FF2B5EF4-FFF2-40B4-BE49-F238E27FC236}">
                <a16:creationId xmlns="" xmlns:a16="http://schemas.microsoft.com/office/drawing/2014/main" id="{516FC60F-0D35-4192-AD5F-FC2D3DAADE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="" xmlns:a16="http://schemas.microsoft.com/office/drawing/2014/main" id="{C901A782-9704-49FD-8C92-8892791D16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1931C-3184-4A68-A91B-6295A018317B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="" xmlns:a16="http://schemas.microsoft.com/office/drawing/2014/main" id="{1E9E0C75-CE5B-4A7F-9267-1712641A40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="" xmlns:a16="http://schemas.microsoft.com/office/drawing/2014/main" id="{07A9DB22-A1A2-4FCA-8D74-44B962854D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5BECA-186A-4203-BBB6-6632C8EA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83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4T14:07:05.874"/>
    </inkml:context>
    <inkml:brush xml:id="br0">
      <inkml:brushProperty name="width" value="0.05" units="cm"/>
      <inkml:brushProperty name="height" value="0.05" units="cm"/>
      <inkml:brushProperty name="color" value="#99CCFF"/>
      <inkml:brushProperty name="ignorePressure" value="1"/>
    </inkml:brush>
  </inkml:definitions>
  <inkml:trace contextRef="#ctx0" brushRef="#br0">16 121,'0'-21,"1"15,-1 0,1 0,-1 0,-1 0,1 0,-1 0,0 0,-1 0,1 0,-1 0,0 0,-1 1,0-2,2 7,1 7,2 12,-2-16,7 79,-4-76,0-13,4-18,-6 22,2-11,-1 0,0-1,-1-11,0 15,-1 11,0-1,0 0,0 1,0-1,0 0,0 1,0-1,0 1,0-1,0 0,0 1,1-1,-1 1,0-1,0 1,1-1,-1 0,0 1,1-1,-1 1,1-1,-1 1,0 0,1-1,-1 1,1-1,-1 1,1 0,0 0,-1-1,1 1,-1 0,1 0,-1-1,1 1,0 0,-1 0,1 0,0 0,-1 0,1 0,-1 0,1 0,0 0,-1 0,1 0,0 1,0-1,1 1,0 0,0 0,-1-1,1 1,-1 0,1 1,-1-1,1 0,-1 0,0 0,0 1,1-1,-1 1,0 0,4 9,0 0,-1 0,1 5,-11-18,-15-5,21 7,-1 0,1 0,-1 0,1 0,-1-1,1 1,-1 0,1 0,-1 0,1 0,-1 0,0 1,1-1,-1 0,1 0,-1 0,1 0,-1 1,1-1,-1 0,1 0,-1 1,1-1,-1 0,1 1,0-1,-1 0,1 1,0-1,-1 1,1-1,0 1,-1-1,1 4,-1 0,1 0,-1-1,1 1,0 0,0 0,1 0,0 1,-1-2,1 0,-1 0,0-1,1 1,-1 0,-1 0,1 0,0 0,-1 0,1-1,-1 1,0 0,0 0,0 0,1-3,-1 1,1-1,0 1,0-1,0 1,-1-1,1 0,0 1,-1-1,1 1,0-1,-1 0,1 1,-1-1,1 0,-1 1,1-1,-1 0,1 0,-1 0,1 1,-1-1,1 0,-1 0,1 0,-1 0,1 0,-1 0,1 0,-1 0,1 0,-1 0,1 0,-1 0,1 0,-1-1,1 1,-1 0,1 0,-1 0,1-1,-1 1,1 0,0-1,-1 1,1 0,-1-1,1 1,0-1,-1 1,1 0,0-1,0 1,-1-1,1 1,0-1,-1-1,-1-1,1 1,0-1,0 1,0-1,0 0,1 0,-1 1,1-1,0 0,0-12,1 11,-1 1,0-1,0 1,0-1,0 1,-1-1,1 1,-1-1,-1-2,0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4T14:07:23.075"/>
    </inkml:context>
    <inkml:brush xml:id="br0">
      <inkml:brushProperty name="width" value="0.05" units="cm"/>
      <inkml:brushProperty name="height" value="0.05" units="cm"/>
      <inkml:brushProperty name="color" value="#CCECFF"/>
      <inkml:brushProperty name="ignorePressure" value="1"/>
    </inkml:brush>
  </inkml:definitions>
  <inkml:trace contextRef="#ctx0" brushRef="#br0">124 82,'-9'-7,"0"-1,9 8,0 0,0 0,-1 0,1 0,0 0,0 0,-1 0,1 0,0 0,0 0,-1 0,1 1,0-1,0 0,-1 0,1 0,0 0,0 0,0 0,-1 1,1-1,0 0,0 0,0 0,0 0,-1 1,1-1,0 0,0 0,0 1,0-1,0 0,0 0,0 0,0 1,-1-1,1 0,0 0,0 1,0-1,-1 4,1 1,-1-1,1 1,-1-1,1 0,0 1,1 1,-1-1,0-1,0 1,0 0,0-1,-1 1,0 2,1-7,0 0,0 0,0 0,0 1,0-1,0 0,0 0,0 0,0 0,0 0,0 0,0 0,0 1,0-1,0 0,0 0,0 0,-1 0,1 0,0 0,0 0,0 0,0 1,0-1,0 0,0 0,0 0,0 0,-1 0,1 0,0 0,0 0,0 0,0 0,0 0,0 0,0 0,-1 0,1 0,0 0,0 0,0 0,0 0,0 0,0 0,-1 0,1 0,0 0,0 0,0 0,0 0,0 0,0 0,0 0,-6-8,-2-11,4 3,1-1,1 1,1 0,0-1,1-7,1 37,0 0,0 0,2 0,2 29,-5 3,-1-30,1 0,0-1,2 1,0 0,-2-4,-4-10,-11-14,13 10,0 0,0 1,0-1,0 0,1 0,-1 0,1 0,-1 0,1 0,0 0,1-1,-1 1,1 0,-1 0,1-1,-1-11,1 1,2-12,0-5,-2 15,0 7,0 0,0 1,-1-1,0 0,0 1,-3-9,4 17,0-1,0 1,0 0,0 0,0-1,0 1,0 0,0 0,0-1,0 1,0 0,0 0,-1-1,1 1,0 0,0 0,0-1,0 1,-1 0,1 0,0 0,0-1,0 1,-1 0,1 0,0 0,0 0,-1 0,1 0,0-1,0 1,-1 0,-2 8,2 15,9 11,-6-26,0-1,-1 0,0 0,0 1,0-1,-1 6,0-12,0-1,0 1,0-1,0 1,0-1,0 1,0-1,-1 1,1-1,0 1,0-1,0 1,-1-1,1 1,0-1,-1 1,1-1,0 0,-1 1,1-1,0 0,-1 1,1-1,-1 0,1 1,0-1,-1 0,1 0,-1 1,1-1,-1 0,1 0,-1 0,1 0,-1 0,1 0,-1 0,0 0,1 0,-1 0,1 0,-1 0,1 0,-1 0,1 0,-1-1,0 1,0 0,0-1,0 1,0-1,0 0,0 1,0-1,0 0,0 1,0-1,0 0,0 0,0 0,1 0,-1 0,0 0,1 0,-1 0,1 0,-1-1,-1-5,1 0,1 0,-1 0,1 0,0-1,-3-30,1 49,2 13,2-17,0 0,0 0,1 0,0 0,1 1,-3-6,0 0,0 0,0 0,1 0,-1 0,0 0,1 0,-1-1,1 1,0 0,0-1,-1 0,1 1,0-1,0 0,0 0,0 0,1 0,-2-1,0 0,0 0,0 0,0 0,0 0,0-1,-1 1,1 0,0-1,0 1,0-1,-1 1,1-1,0 1,-1-1,1 1,0-1,-1 0,1 1,-1-1,1 0,-1 1,1-1,-1 0,1 0,11-25,-7 15,0 2,-3 7,-1 0,1 0,-1-1,0 1,0 0,0-1,0 1,0-1,0 1,-1-1,1-1,-1 4,0 0,0 0,0 0,0-1,0 1,0 0,0 0,0 0,0-1,0 1,0 0,-1 0,1 0,0 0,0-1,0 1,0 0,0 0,0 0,-1 0,1 0,0 0,0-1,0 1,0 0,0 0,-1 0,1 0,0 0,0 0,0 0,-1 0,1 0,0 0,0 0,0 0,0 0,-1 0,1 0,0 0,0 0,-10 5,-6 9,11-9,1 1,1 0,-1 0,1 0,0 1,1-1,-1 1,1-1,0 1,1 0,0 0,-1 5,2-11,0-1,0 1,0 0,0 0,0 0,0 0,-1 0,1 0,0-1,-1 1,1 0,-1 0,1 0,-1-1,1 1,-1 0,1-1,-1 1,0 0,1-1,-1 1,0-1,0 1,0-1,1 0,0 0,0 0,-1 0,1 0,0 0,0 0,-1 0,1 0,0 0,0 0,-1 0,1 0,0 0,0 0,-1 0,1-1,0 1,0 0,0 0,-1 0,1 0,0-1,0 1,0 0,0 0,-1 0,1-1,-3-11,2 8,1 0,0 1,-1-1,1 0,-1 1,0-1,0 1,-1-1,1 1,-1-1,-1-1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4T14:07:30.870"/>
    </inkml:context>
    <inkml:brush xml:id="br0">
      <inkml:brushProperty name="width" value="0.05" units="cm"/>
      <inkml:brushProperty name="height" value="0.05" units="cm"/>
      <inkml:brushProperty name="color" value="#CCECFF"/>
      <inkml:brushProperty name="ignorePressure" value="1"/>
    </inkml:brush>
  </inkml:definitions>
  <inkml:trace contextRef="#ctx0" brushRef="#br0">0 0,'1'1,"0"2,2 0,0 2,0 0,1 0,0 1,1 0,0-2,1 1,-1 0,0-1</inkml:trace>
  <inkml:trace contextRef="#ctx0" brushRef="#br0" timeOffset="1030.847">52 93,'0'-1,"-1"-2,0 0,-2-2,0 0,-2-2,0 1</inkml:trace>
  <inkml:trace contextRef="#ctx0" brushRef="#br0" timeOffset="1718.34">23 46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4T14:07:34.854"/>
    </inkml:context>
    <inkml:brush xml:id="br0">
      <inkml:brushProperty name="width" value="0.05" units="cm"/>
      <inkml:brushProperty name="height" value="0.05" units="cm"/>
      <inkml:brushProperty name="color" value="#CCECFF"/>
      <inkml:brushProperty name="ignorePressure" value="1"/>
    </inkml:brush>
  </inkml:definitions>
  <inkml:trace contextRef="#ctx0" brushRef="#br0">18 52</inkml:trace>
  <inkml:trace contextRef="#ctx0" brushRef="#br0" timeOffset="577.98">0 1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4T14:07:33.854"/>
    </inkml:context>
    <inkml:brush xml:id="br0">
      <inkml:brushProperty name="width" value="0.05" units="cm"/>
      <inkml:brushProperty name="height" value="0.05" units="cm"/>
      <inkml:brushProperty name="color" value="#CCECFF"/>
      <inkml:brushProperty name="ignorePressure" value="1"/>
    </inkml:brush>
  </inkml:definitions>
  <inkml:trace contextRef="#ctx0" brushRef="#br0">52 1</inkml:trace>
  <inkml:trace contextRef="#ctx0" brushRef="#br0" timeOffset="2454.547">0 1</inkml:trace>
  <inkml:trace contextRef="#ctx0" brushRef="#br0" timeOffset="2874.135">6 1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4T14:07:48.600"/>
    </inkml:context>
    <inkml:brush xml:id="br0">
      <inkml:brushProperty name="width" value="0.05" units="cm"/>
      <inkml:brushProperty name="height" value="0.05" units="cm"/>
      <inkml:brushProperty name="color" value="#CCECFF"/>
      <inkml:brushProperty name="ignorePressure" value="1"/>
    </inkml:brush>
  </inkml:definitions>
  <inkml:trace contextRef="#ctx0" brushRef="#br0">483 222,'0'-1,"-1"0,1 1,0-1,0 0,-1 0,1 0,0 0,0 0,0 0,0 0,0 1,1-1,-1 0,0 0,0 0,0 0,1 0,-1 1,0-1,1 0,-1 0,1 0,-1 1,1-1,-1 0,1 1,0-1,-1 0,1 1,0-1,20-19,-15 17,0 0,-1 0,1 1,0 0,0 0,1 0,4 0,11-4,-20 3,-7 0,-8-1,-18 2,-1 1,1 2,-1 0,22 1,15 0,19 0,89-7,-96 4,14-6,-29 6,-3 0,-16 3,7 0,-13 2,0-1,0 0,-12-2,32-1,-1 0,1 0,-1 0,1 1,-1-1,1 1,-1 0,1 0,-1 0,3 0,1-1,-1 1,0-1,0 1,1-1,-1 1,0 0,1-1,-1 1,1 0,-1-1,1 1,-1 0,1 0,-1 0,1 0,0-1,0 1,-1 0,1 0,0 0,0 0,0 0,0 0,0 0,0 0,0-1,0 1,0 0,0 0,1 0,-1 0,0 0,1 0,-1-1,0 1,1 0,-1-1,0 1,0-1,0 0,0 0,0 0,0 0,0 0,0 1,0-1,0 0,0 0,0 0,0 0,0 0,0 1,0-1,0 0,0 0,0 0,0 0,0 0,0 0,0 1,1-1,-1 0,0 0,0 0,0 0,0 0,0 0,0 0,0 0,1 0,-1 0,0 1,0-1,0 0,0 0,0 0,1 0,-1 0,0 0,0 0,0 0,0 0,0 0,1 0,-1 0,0 0,0 0,0 0,0-1,3-8,-1-15,-1 21,-1 0,0-1,-1 1,1 0,-1-1,1 1,-1 0,0-1,0 1,-2-2,2 3,-1 0,0 0,1 0,-1 0,0 0,0 1,0-1,-1 1,1-1,0 1,0 0,-1 0,1 0,-2 0,-11-8,16 5,10 2,30-6,-33 6,0 0,0 0,0 1,1 0,4 0,18 1,0 0,-1-3,3 0,-19-2,-23 2,-24 0,25 3,-1 0,0 0,0 0,0 1,0 0,0 1,1 0,-1 0,0 1,-2 1,10-3,0 1,-1-1,1 0,0 1,0 0,0-1,0 1,0 0,0-1,1 1,-1 0,0 0,1 0,0-1,-1 2,-2 29,3-31,0-1,0 1,1-1,-1 1,0-1,0 1,1-1,-1 1,0-1,1 0,-1 1,0-1,1 1,-1-1,1 0,-1 0,1 1,-1-1,1 0,-1 0,1 0,-1 1,1-1,-1 0,1 0,-1 0,1 0,-1 0,1 0,-1 0,1 0,-1 0,23 0,-18-1,34-1,32-5,-67 6,-1 0,0 0,1 0,-1 0,0-1,0 1,0-1,0 1,0-2,-2 3,-1 0,0 0,1 0,-1-1,0 1,1 0,-1 0,0-1,0 1,1 0,-1-1,0 1,0 0,0-1,0 1,1 0,-1-1,0 1,0 0,0-1,0 1,0 0,0-1,0 1,0-1,0 1,0 0,0-1,0 1,-1-1,1 0,-1 1,0-1,0 0,1 1,-1-1,0 1,0-1,0 1,0-1,0 1,0-1,0 1,0 0,0 0,0 0,0-1,-18-2,0 0,0 2,0 0,0 0,-1 2,-4 1,20-1,1 0,-1 0,1 0,0 0,-1 1,1-1,0 1,-3 2,3-3,1 1,-1 0,0-1,0 1,0-1,0 0,0 0,-1 0,1-1,0 1,0-1,-1 1,-138-5,141 4,1-1,0 1,0 0,-1 0,1 0,0 0,-1 0,1 0,0 0,-1 0,1 0,0 0,-1 0,1 0,0 0,0 0,-1 0,1 0,0 1,-1-1,1 0,0 0,0 0,-1 0,1 1,0-1,0 0,-1 0,1 0,0 1,0-1,0 0,-1 0,1 1,9 6,27 11,-28-14,7 4,-6-4,0 1,1-1,-1 0,6 0,-14-3,-1-1,0 0,1 0,-1 0,0 0,1 0,-1 0,0 0,1 0,-1 0,0 0,1 0,-1 0,0 0,1 0,-1 0,0 0,1 0,-1 0,0 0,1 0,-1-1,0 1,0 0,1 0,-1 0,0 0,1-1,-1 1,0 0,0 0,0-1,1 1,-3-11,-12-14,13 24,1 0,-1 0,0 0,1 0,-1 0,1 0,0 0,-1 0,1 0,0 0,0 0,-1 0,1 0,0-1,0 1,0 0,0 0,1 0,-1 0,0 0,0 0,1-1,-1 1,1 0,-1 0,1 0,-1 0,1 0,-1 1,1-1,0 0,0 0,-1 0,1 0,0 1,0-1,0 0,0 1,0-1,7-4,0 1,0-1,0 1,8-2,0-1,-5 3,1 0,0 1,-1 0,1 1,0 0,0 1,1 1,-1-1,0 2,2 0,19 0,-28-1,-1-1,1 1,0-1,-1 0,1 0,0-1,-5 2,1 0,-1 0,1 0,-1 0,0 0,1 0,-1-1,1 1,-1 0,1 0,-1-1,1 1,-1 0,0 0,1-1,-1 1,0 0,1-1,-1 1,0-1,1 1,-1 0,0-1,0 1,1-1,-1 1,0-1,0 1,0-1,0 1,0 0,1-1,-1 1,0-1,0 1,0-1,0 1,-1-1,1 1,0-1,0 1,0-1,0 1,0-1,-1 1,1-1,0 1,0-1,-1 1,1 0,0-1,-1 1,1 0,0-1,-1 1,1 0,0-1,-1 1,1 0,-1-1,-1 0,0 0,0 0,0 0,0 0,0 0,-1 0,1 0,0 1,0-1,0 1,-1 0,1-1,-2 1,-36 2,18-1,7 0,-1 0,1 1,0 1,-1 1,1 0,-8 2,15-4,-3 0,-1 1,1 0,0 1,-10 5,20-8,0 0,0 0,0 0,0 0,0 0,0 0,0 0,0 1,0-1,0 0,1 1,-1-1,1 0,-1 1,1-1,-1 1,-2 6,1-2</inkml:trace>
  <inkml:trace contextRef="#ctx0" brushRef="#br0" timeOffset="1421.738">5 302,'-2'-21,"1"18,0-1,1 1,-1-1,1 1,0-1,0 0,1 1,-1-1,0 1,1-1,0 0,-1 4,1-1,-1 1,0 0,0 0,0 0,1-1,-1 1,0 0,0 0,0 0,1 0,-1-1,0 1,0 0,1 0,-1 0,0 0,1 0,-1 0,0 0,0 0,1 0,-1 0,0 0,1 0,-1 0,0 0,0 0,1 0,-1 0,0 0,1 0,-1 0,0 0,0 1,1-1,-1 0,0 0,0 0,0 0,1 1,-1-1,0 0,0 0,0 0,1 1,-1-1,0 0,0 0,0 1,0-1,0 1,9 13,-7-1,0-1,-1 1,0-1,-1 1,0-1,-1 3,0 9,1-19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4T14:07:55.052"/>
    </inkml:context>
    <inkml:brush xml:id="br0">
      <inkml:brushProperty name="width" value="0.05" units="cm"/>
      <inkml:brushProperty name="height" value="0.05" units="cm"/>
      <inkml:brushProperty name="color" value="#CCECFF"/>
      <inkml:brushProperty name="ignorePressure" value="1"/>
    </inkml:brush>
  </inkml:definitions>
  <inkml:trace contextRef="#ctx0" brushRef="#br0">7 195,'0'-1,"-1"-82,-4-5,5 82,0 1</inkml:trace>
  <inkml:trace contextRef="#ctx0" brushRef="#br0" timeOffset="1077.849">35 144,'1'-31,"0"-12,-3-17,1 55,0 0</inkml:trace>
  <inkml:trace contextRef="#ctx0" brushRef="#br0" timeOffset="1796.456">58 173,'0'-1,"0"-2,0 0,-1-2,-1 0,-1-1,-1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4T14:08:00.112"/>
    </inkml:context>
    <inkml:brush xml:id="br0">
      <inkml:brushProperty name="width" value="0.05" units="cm"/>
      <inkml:brushProperty name="height" value="0.05" units="cm"/>
      <inkml:brushProperty name="color" value="#CCECFF"/>
      <inkml:brushProperty name="ignorePressure" value="1"/>
    </inkml:brush>
  </inkml:definitions>
  <inkml:trace contextRef="#ctx0" brushRef="#br0">0 12,'6'0,"-1"1,1 0,-1 0,1 1,-1-1,0 1,1 0,-1 1,0-1,3 3,-3-2,0 0,0 0,0-1,1 0,-1 0,0 0,1-1,-1 0,1 0,4 0,24-1,-20-1,-11 0,-4 0,-13-6,1 0,0-1,0 0,-8-7,19 13,10 0,6 2,26 13,-33-9,0-2,0 1,0-1,1 0,-1-1,1 1,-3-2,-1 1,1 1,-1-1,0 0,0 1,0 0,1 0,11 6,-10-6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CE63F-4680-4E21-8C7C-52D3E37BC5CF}" type="datetimeFigureOut">
              <a:rPr lang="th-TH" smtClean="0"/>
              <a:t>22/11/62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D729A-3130-429D-8588-D96E39512F5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60243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D729A-3130-429D-8588-D96E39512F58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56358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D729A-3130-429D-8588-D96E39512F58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6834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D729A-3130-429D-8588-D96E39512F58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7115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7623530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9831706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662703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1954593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821826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8327832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6121104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33531608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วงรี 4">
            <a:extLst>
              <a:ext uri="{FF2B5EF4-FFF2-40B4-BE49-F238E27FC236}">
                <a16:creationId xmlns="" xmlns:a16="http://schemas.microsoft.com/office/drawing/2014/main" id="{5B6E03AD-DF8F-4F72-91CE-231EC6929AE5}"/>
              </a:ext>
            </a:extLst>
          </p:cNvPr>
          <p:cNvSpPr/>
          <p:nvPr userDrawn="1"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403" y="6211778"/>
            <a:ext cx="488811" cy="365125"/>
          </a:xfrm>
        </p:spPr>
        <p:txBody>
          <a:bodyPr/>
          <a:lstStyle>
            <a:lvl1pPr algn="ctr">
              <a:defRPr sz="21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defRPr>
            </a:lvl1pPr>
          </a:lstStyle>
          <a:p>
            <a:fld id="{D70E9302-E85F-420B-883A-48A296937BA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กลุ่ม 11">
            <a:extLst>
              <a:ext uri="{FF2B5EF4-FFF2-40B4-BE49-F238E27FC236}">
                <a16:creationId xmlns="" xmlns:a16="http://schemas.microsoft.com/office/drawing/2014/main" id="{EB95B6AD-F303-4A47-B40E-0AFCDAC540C2}"/>
              </a:ext>
            </a:extLst>
          </p:cNvPr>
          <p:cNvGrpSpPr/>
          <p:nvPr userDrawn="1"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5" name="สี่เหลี่ยมผืนผ้า 12">
              <a:extLst>
                <a:ext uri="{FF2B5EF4-FFF2-40B4-BE49-F238E27FC236}">
                  <a16:creationId xmlns="" xmlns:a16="http://schemas.microsoft.com/office/drawing/2014/main" id="{D501336B-A6D5-4195-B288-DFA297AB67CD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7" name="รูปภาพ 13">
              <a:extLst>
                <a:ext uri="{FF2B5EF4-FFF2-40B4-BE49-F238E27FC236}">
                  <a16:creationId xmlns="" xmlns:a16="http://schemas.microsoft.com/office/drawing/2014/main" id="{9F341F51-5DCC-412A-A833-9D979E157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8" name="วงรี 14">
              <a:extLst>
                <a:ext uri="{FF2B5EF4-FFF2-40B4-BE49-F238E27FC236}">
                  <a16:creationId xmlns="" xmlns:a16="http://schemas.microsoft.com/office/drawing/2014/main" id="{9FB636C6-1EF2-45F7-921D-C172CC835B04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9798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7FCB4-4795-45C8-8112-8D3D441E46D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FE221-FF41-4898-9765-1A8D278752B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6" name="รูปภาพ 6">
            <a:extLst>
              <a:ext uri="{FF2B5EF4-FFF2-40B4-BE49-F238E27FC236}">
                <a16:creationId xmlns="" xmlns:a16="http://schemas.microsoft.com/office/drawing/2014/main" id="{30225232-71DF-4E37-8B8E-04998C48D5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94" b="96998" l="952" r="97884">
                        <a14:foregroundMark x1="47725" y1="25982" x2="63280" y2="43649"/>
                        <a14:foregroundMark x1="63280" y1="43649" x2="67302" y2="73903"/>
                        <a14:foregroundMark x1="49735" y1="24134" x2="70899" y2="31293"/>
                        <a14:foregroundMark x1="70899" y1="31293" x2="77037" y2="36259"/>
                        <a14:foregroundMark x1="53968" y1="18476" x2="77989" y2="33372"/>
                        <a14:foregroundMark x1="67090" y1="17783" x2="80635" y2="38453"/>
                        <a14:foregroundMark x1="80635" y1="38453" x2="82116" y2="44226"/>
                        <a14:foregroundMark x1="87619" y1="27945" x2="76402" y2="12702"/>
                        <a14:foregroundMark x1="76402" y1="12702" x2="60317" y2="4042"/>
                        <a14:foregroundMark x1="60317" y1="4042" x2="42857" y2="5889"/>
                        <a14:foregroundMark x1="42857" y1="5889" x2="28042" y2="15589"/>
                        <a14:foregroundMark x1="28042" y1="15589" x2="17037" y2="30139"/>
                        <a14:foregroundMark x1="17037" y1="30139" x2="13651" y2="51848"/>
                        <a14:foregroundMark x1="13651" y1="51848" x2="16931" y2="69861"/>
                        <a14:foregroundMark x1="16931" y1="69861" x2="27407" y2="86028"/>
                        <a14:foregroundMark x1="27407" y1="86028" x2="43704" y2="94111"/>
                        <a14:foregroundMark x1="43704" y1="94111" x2="60423" y2="93995"/>
                        <a14:foregroundMark x1="60423" y1="93995" x2="77672" y2="88337"/>
                        <a14:foregroundMark x1="77672" y1="88337" x2="88677" y2="74711"/>
                        <a14:foregroundMark x1="88677" y1="74711" x2="95450" y2="57852"/>
                        <a14:foregroundMark x1="95450" y1="57852" x2="94286" y2="38222"/>
                        <a14:foregroundMark x1="94286" y1="38222" x2="87937" y2="25520"/>
                        <a14:foregroundMark x1="93439" y1="39145" x2="95238" y2="58776"/>
                        <a14:foregroundMark x1="95344" y1="43418" x2="98095" y2="52194"/>
                        <a14:foregroundMark x1="77884" y1="16513" x2="61058" y2="5658"/>
                        <a14:foregroundMark x1="61058" y1="5658" x2="44444" y2="4850"/>
                        <a14:foregroundMark x1="44444" y1="4850" x2="34815" y2="9007"/>
                        <a14:foregroundMark x1="75556" y1="83949" x2="60741" y2="94111"/>
                        <a14:foregroundMark x1="60741" y1="94111" x2="43810" y2="92956"/>
                        <a14:foregroundMark x1="43810" y1="92956" x2="41799" y2="91686"/>
                        <a14:foregroundMark x1="43492" y1="92841" x2="60212" y2="95381"/>
                        <a14:foregroundMark x1="60212" y1="95381" x2="60847" y2="95266"/>
                        <a14:foregroundMark x1="27407" y1="77367" x2="40106" y2="89261"/>
                        <a14:foregroundMark x1="24127" y1="73557" x2="36931" y2="87760"/>
                        <a14:foregroundMark x1="36931" y1="87760" x2="40952" y2="89145"/>
                        <a14:foregroundMark x1="31111" y1="48152" x2="38624" y2="65012"/>
                        <a14:foregroundMark x1="38624" y1="65012" x2="63175" y2="87875"/>
                        <a14:foregroundMark x1="18519" y1="51155" x2="23492" y2="30370"/>
                        <a14:foregroundMark x1="23492" y1="30370" x2="37460" y2="15820"/>
                        <a14:foregroundMark x1="37460" y1="15820" x2="56720" y2="10624"/>
                        <a14:foregroundMark x1="56720" y1="10624" x2="62116" y2="11085"/>
                        <a14:foregroundMark x1="38307" y1="10508" x2="56190" y2="8199"/>
                        <a14:foregroundMark x1="56190" y1="8199" x2="56190" y2="8199"/>
                        <a14:foregroundMark x1="13439" y1="42379" x2="5608" y2="41686"/>
                        <a14:foregroundMark x1="29947" y1="33718" x2="30582" y2="59469"/>
                        <a14:foregroundMark x1="12275" y1="48961" x2="10476" y2="53811"/>
                        <a14:foregroundMark x1="12698" y1="52540" x2="12487" y2="65012"/>
                        <a14:foregroundMark x1="12593" y1="64434" x2="19788" y2="79561"/>
                        <a14:foregroundMark x1="19153" y1="77367" x2="29206" y2="89145"/>
                        <a14:foregroundMark x1="20741" y1="76328" x2="31217" y2="90416"/>
                        <a14:foregroundMark x1="31217" y1="90416" x2="31429" y2="90416"/>
                        <a14:foregroundMark x1="19471" y1="79099" x2="29418" y2="89376"/>
                        <a14:foregroundMark x1="54392" y1="67436" x2="62751" y2="80023"/>
                        <a14:foregroundMark x1="43280" y1="94919" x2="60000" y2="97113"/>
                        <a14:foregroundMark x1="60000" y1="97113" x2="64127" y2="96305"/>
                        <a14:foregroundMark x1="46243" y1="95497" x2="63175" y2="96074"/>
                        <a14:foregroundMark x1="63175" y1="96074" x2="71852" y2="93303"/>
                        <a14:foregroundMark x1="45291" y1="95727" x2="62011" y2="96998"/>
                        <a14:foregroundMark x1="62011" y1="96998" x2="70688" y2="93880"/>
                        <a14:foregroundMark x1="10688" y1="41570" x2="16825" y2="25058"/>
                        <a14:foregroundMark x1="16296" y1="25520" x2="27407" y2="12009"/>
                        <a14:foregroundMark x1="27407" y1="12009" x2="41481" y2="4273"/>
                        <a14:foregroundMark x1="40635" y1="4157" x2="57249" y2="2194"/>
                        <a14:foregroundMark x1="57249" y1="2194" x2="64550" y2="3695"/>
                        <a14:foregroundMark x1="3492" y1="41570" x2="952" y2="41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" y="6180195"/>
            <a:ext cx="721015" cy="656795"/>
          </a:xfrm>
          <a:prstGeom prst="rect">
            <a:avLst/>
          </a:prstGeom>
        </p:spPr>
      </p:pic>
      <p:sp>
        <p:nvSpPr>
          <p:cNvPr id="29" name="Text Placeholder 2">
            <a:extLst>
              <a:ext uri="{FF2B5EF4-FFF2-40B4-BE49-F238E27FC236}">
                <a16:creationId xmlns="" xmlns:a16="http://schemas.microsoft.com/office/drawing/2014/main" id="{98FCBCE1-75BB-412A-A9C4-04FF597F20E9}"/>
              </a:ext>
            </a:extLst>
          </p:cNvPr>
          <p:cNvSpPr txBox="1">
            <a:spLocks/>
          </p:cNvSpPr>
          <p:nvPr userDrawn="1"/>
        </p:nvSpPr>
        <p:spPr>
          <a:xfrm>
            <a:off x="763284" y="6338183"/>
            <a:ext cx="2719439" cy="481013"/>
          </a:xfrm>
          <a:prstGeom prst="rect">
            <a:avLst/>
          </a:prstGeom>
        </p:spPr>
        <p:txBody>
          <a:bodyPr anchor="t"/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ความหลากหลายของสิ่งมีชีวิต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ป.๔</a:t>
            </a:r>
          </a:p>
        </p:txBody>
      </p:sp>
      <p:sp>
        <p:nvSpPr>
          <p:cNvPr id="27" name="วงรี 4">
            <a:extLst>
              <a:ext uri="{FF2B5EF4-FFF2-40B4-BE49-F238E27FC236}">
                <a16:creationId xmlns="" xmlns:a16="http://schemas.microsoft.com/office/drawing/2014/main" id="{0C5B2E62-F22C-4104-8593-1AE5BECD31D8}"/>
              </a:ext>
            </a:extLst>
          </p:cNvPr>
          <p:cNvSpPr/>
          <p:nvPr userDrawn="1"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30" name="Slide Number Placeholder 5">
            <a:extLst>
              <a:ext uri="{FF2B5EF4-FFF2-40B4-BE49-F238E27FC236}">
                <a16:creationId xmlns="" xmlns:a16="http://schemas.microsoft.com/office/drawing/2014/main" id="{C3C1FAB1-6D52-421B-8926-B48DEA30B172}"/>
              </a:ext>
            </a:extLst>
          </p:cNvPr>
          <p:cNvSpPr txBox="1">
            <a:spLocks/>
          </p:cNvSpPr>
          <p:nvPr userDrawn="1"/>
        </p:nvSpPr>
        <p:spPr>
          <a:xfrm>
            <a:off x="8496403" y="6211778"/>
            <a:ext cx="48881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21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0E9302-E85F-420B-883A-48A296937BA5}" type="slidenum">
              <a:rPr kumimoji="0" lang="en-US" sz="2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94201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7FCB4-4795-45C8-8112-8D3D441E46D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FE221-FF41-4898-9765-1A8D278752B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783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2861854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1719573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8210821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3055509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2314829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48524431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7196077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3411465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35846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7FCB4-4795-45C8-8112-8D3D441E46D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72FE221-FF41-4898-9765-1A8D278752BA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รูปภาพ 6">
            <a:extLst>
              <a:ext uri="{FF2B5EF4-FFF2-40B4-BE49-F238E27FC236}">
                <a16:creationId xmlns="" xmlns:a16="http://schemas.microsoft.com/office/drawing/2014/main" id="{FF65403D-6B7D-4964-895A-FCDEBE5464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4" b="96998" l="952" r="97884">
                        <a14:foregroundMark x1="47725" y1="25982" x2="63280" y2="43649"/>
                        <a14:foregroundMark x1="63280" y1="43649" x2="67302" y2="73903"/>
                        <a14:foregroundMark x1="49735" y1="24134" x2="70899" y2="31293"/>
                        <a14:foregroundMark x1="70899" y1="31293" x2="77037" y2="36259"/>
                        <a14:foregroundMark x1="53968" y1="18476" x2="77989" y2="33372"/>
                        <a14:foregroundMark x1="67090" y1="17783" x2="80635" y2="38453"/>
                        <a14:foregroundMark x1="80635" y1="38453" x2="82116" y2="44226"/>
                        <a14:foregroundMark x1="87619" y1="27945" x2="76402" y2="12702"/>
                        <a14:foregroundMark x1="76402" y1="12702" x2="60317" y2="4042"/>
                        <a14:foregroundMark x1="60317" y1="4042" x2="42857" y2="5889"/>
                        <a14:foregroundMark x1="42857" y1="5889" x2="28042" y2="15589"/>
                        <a14:foregroundMark x1="28042" y1="15589" x2="17037" y2="30139"/>
                        <a14:foregroundMark x1="17037" y1="30139" x2="13651" y2="51848"/>
                        <a14:foregroundMark x1="13651" y1="51848" x2="16931" y2="69861"/>
                        <a14:foregroundMark x1="16931" y1="69861" x2="27407" y2="86028"/>
                        <a14:foregroundMark x1="27407" y1="86028" x2="43704" y2="94111"/>
                        <a14:foregroundMark x1="43704" y1="94111" x2="60423" y2="93995"/>
                        <a14:foregroundMark x1="60423" y1="93995" x2="77672" y2="88337"/>
                        <a14:foregroundMark x1="77672" y1="88337" x2="88677" y2="74711"/>
                        <a14:foregroundMark x1="88677" y1="74711" x2="95450" y2="57852"/>
                        <a14:foregroundMark x1="95450" y1="57852" x2="94286" y2="38222"/>
                        <a14:foregroundMark x1="94286" y1="38222" x2="87937" y2="25520"/>
                        <a14:foregroundMark x1="93439" y1="39145" x2="95238" y2="58776"/>
                        <a14:foregroundMark x1="95344" y1="43418" x2="98095" y2="52194"/>
                        <a14:foregroundMark x1="77884" y1="16513" x2="61058" y2="5658"/>
                        <a14:foregroundMark x1="61058" y1="5658" x2="44444" y2="4850"/>
                        <a14:foregroundMark x1="44444" y1="4850" x2="34815" y2="9007"/>
                        <a14:foregroundMark x1="75556" y1="83949" x2="60741" y2="94111"/>
                        <a14:foregroundMark x1="60741" y1="94111" x2="43810" y2="92956"/>
                        <a14:foregroundMark x1="43810" y1="92956" x2="41799" y2="91686"/>
                        <a14:foregroundMark x1="43492" y1="92841" x2="60212" y2="95381"/>
                        <a14:foregroundMark x1="60212" y1="95381" x2="60847" y2="95266"/>
                        <a14:foregroundMark x1="27407" y1="77367" x2="40106" y2="89261"/>
                        <a14:foregroundMark x1="24127" y1="73557" x2="36931" y2="87760"/>
                        <a14:foregroundMark x1="36931" y1="87760" x2="40952" y2="89145"/>
                        <a14:foregroundMark x1="31111" y1="48152" x2="38624" y2="65012"/>
                        <a14:foregroundMark x1="38624" y1="65012" x2="63175" y2="87875"/>
                        <a14:foregroundMark x1="18519" y1="51155" x2="23492" y2="30370"/>
                        <a14:foregroundMark x1="23492" y1="30370" x2="37460" y2="15820"/>
                        <a14:foregroundMark x1="37460" y1="15820" x2="56720" y2="10624"/>
                        <a14:foregroundMark x1="56720" y1="10624" x2="62116" y2="11085"/>
                        <a14:foregroundMark x1="38307" y1="10508" x2="56190" y2="8199"/>
                        <a14:foregroundMark x1="56190" y1="8199" x2="56190" y2="8199"/>
                        <a14:foregroundMark x1="13439" y1="42379" x2="5608" y2="41686"/>
                        <a14:foregroundMark x1="29947" y1="33718" x2="30582" y2="59469"/>
                        <a14:foregroundMark x1="12275" y1="48961" x2="10476" y2="53811"/>
                        <a14:foregroundMark x1="12698" y1="52540" x2="12487" y2="65012"/>
                        <a14:foregroundMark x1="12593" y1="64434" x2="19788" y2="79561"/>
                        <a14:foregroundMark x1="19153" y1="77367" x2="29206" y2="89145"/>
                        <a14:foregroundMark x1="20741" y1="76328" x2="31217" y2="90416"/>
                        <a14:foregroundMark x1="31217" y1="90416" x2="31429" y2="90416"/>
                        <a14:foregroundMark x1="19471" y1="79099" x2="29418" y2="89376"/>
                        <a14:foregroundMark x1="54392" y1="67436" x2="62751" y2="80023"/>
                        <a14:foregroundMark x1="43280" y1="94919" x2="60000" y2="97113"/>
                        <a14:foregroundMark x1="60000" y1="97113" x2="64127" y2="96305"/>
                        <a14:foregroundMark x1="46243" y1="95497" x2="63175" y2="96074"/>
                        <a14:foregroundMark x1="63175" y1="96074" x2="71852" y2="93303"/>
                        <a14:foregroundMark x1="45291" y1="95727" x2="62011" y2="96998"/>
                        <a14:foregroundMark x1="62011" y1="96998" x2="70688" y2="93880"/>
                        <a14:foregroundMark x1="10688" y1="41570" x2="16825" y2="25058"/>
                        <a14:foregroundMark x1="16296" y1="25520" x2="27407" y2="12009"/>
                        <a14:foregroundMark x1="27407" y1="12009" x2="41481" y2="4273"/>
                        <a14:foregroundMark x1="40635" y1="4157" x2="57249" y2="2194"/>
                        <a14:foregroundMark x1="57249" y1="2194" x2="64550" y2="3695"/>
                        <a14:foregroundMark x1="3492" y1="41570" x2="952" y2="41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" y="6180195"/>
            <a:ext cx="721015" cy="656795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="" xmlns:a16="http://schemas.microsoft.com/office/drawing/2014/main" id="{03AFD1DB-4A08-4FD5-A4AA-01E7A160C4AB}"/>
              </a:ext>
            </a:extLst>
          </p:cNvPr>
          <p:cNvSpPr txBox="1">
            <a:spLocks/>
          </p:cNvSpPr>
          <p:nvPr userDrawn="1"/>
        </p:nvSpPr>
        <p:spPr>
          <a:xfrm>
            <a:off x="763284" y="6338183"/>
            <a:ext cx="2719439" cy="481013"/>
          </a:xfrm>
          <a:prstGeom prst="rect">
            <a:avLst/>
          </a:prstGeom>
        </p:spPr>
        <p:txBody>
          <a:bodyPr anchor="t"/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ความหลากหลายของสิ่งมีชีวิต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ป.๔</a:t>
            </a:r>
          </a:p>
        </p:txBody>
      </p:sp>
      <p:sp>
        <p:nvSpPr>
          <p:cNvPr id="20" name="วงรี 4">
            <a:extLst>
              <a:ext uri="{FF2B5EF4-FFF2-40B4-BE49-F238E27FC236}">
                <a16:creationId xmlns="" xmlns:a16="http://schemas.microsoft.com/office/drawing/2014/main" id="{32F28636-1E45-4493-A2DC-34439B8246E8}"/>
              </a:ext>
            </a:extLst>
          </p:cNvPr>
          <p:cNvSpPr/>
          <p:nvPr userDrawn="1"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="" xmlns:a16="http://schemas.microsoft.com/office/drawing/2014/main" id="{EE0E1687-5BF1-4C7E-BD6C-D3BBAE56F5CF}"/>
              </a:ext>
            </a:extLst>
          </p:cNvPr>
          <p:cNvSpPr txBox="1">
            <a:spLocks/>
          </p:cNvSpPr>
          <p:nvPr userDrawn="1"/>
        </p:nvSpPr>
        <p:spPr>
          <a:xfrm>
            <a:off x="8496403" y="6211778"/>
            <a:ext cx="48881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21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0E9302-E85F-420B-883A-48A296937B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111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customXml" Target="../ink/ink6.xml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15.png"/><Relationship Id="rId12" Type="http://schemas.openxmlformats.org/officeDocument/2006/relationships/customXml" Target="../ink/ink3.xml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customXml" Target="../ink/ink5.xml"/><Relationship Id="rId20" Type="http://schemas.openxmlformats.org/officeDocument/2006/relationships/customXml" Target="../ink/ink7.xml"/><Relationship Id="rId1" Type="http://schemas.openxmlformats.org/officeDocument/2006/relationships/audio" Target="NULL" TargetMode="External"/><Relationship Id="rId6" Type="http://schemas.openxmlformats.org/officeDocument/2006/relationships/customXml" Target="../ink/ink1.xml"/><Relationship Id="rId11" Type="http://schemas.openxmlformats.org/officeDocument/2006/relationships/image" Target="../media/image10.png"/><Relationship Id="rId24" Type="http://schemas.openxmlformats.org/officeDocument/2006/relationships/image" Target="../media/image17.png"/><Relationship Id="rId5" Type="http://schemas.openxmlformats.org/officeDocument/2006/relationships/image" Target="../media/image9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10" Type="http://schemas.openxmlformats.org/officeDocument/2006/relationships/customXml" Target="../ink/ink2.xml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0.png"/><Relationship Id="rId14" Type="http://schemas.openxmlformats.org/officeDocument/2006/relationships/customXml" Target="../ink/ink4.xml"/><Relationship Id="rId22" Type="http://schemas.openxmlformats.org/officeDocument/2006/relationships/customXml" Target="../ink/ink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: มุมมน 4">
            <a:extLst>
              <a:ext uri="{FF2B5EF4-FFF2-40B4-BE49-F238E27FC236}">
                <a16:creationId xmlns="" xmlns:a16="http://schemas.microsoft.com/office/drawing/2014/main" id="{77C49F05-4F29-4DEA-AFCA-8C250132209D}"/>
              </a:ext>
            </a:extLst>
          </p:cNvPr>
          <p:cNvSpPr/>
          <p:nvPr/>
        </p:nvSpPr>
        <p:spPr>
          <a:xfrm>
            <a:off x="471502" y="1544497"/>
            <a:ext cx="2683403" cy="554303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แผนผังหัวข้อหน่วยการเรียนรู้</a:t>
            </a:r>
            <a:endParaRPr lang="en-US" sz="24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Ribbon: โค้งและเอียงลง 5">
            <a:extLst>
              <a:ext uri="{FF2B5EF4-FFF2-40B4-BE49-F238E27FC236}">
                <a16:creationId xmlns="" xmlns:a16="http://schemas.microsoft.com/office/drawing/2014/main" id="{B18579FC-5FF3-4EF6-84BB-112136E16D61}"/>
              </a:ext>
            </a:extLst>
          </p:cNvPr>
          <p:cNvSpPr/>
          <p:nvPr/>
        </p:nvSpPr>
        <p:spPr>
          <a:xfrm>
            <a:off x="556181" y="281098"/>
            <a:ext cx="8102856" cy="925534"/>
          </a:xfrm>
          <a:prstGeom prst="ellipseRibbon">
            <a:avLst>
              <a:gd name="adj1" fmla="val 26718"/>
              <a:gd name="adj2" fmla="val 72862"/>
              <a:gd name="adj3" fmla="val 14218"/>
            </a:avLst>
          </a:prstGeom>
          <a:solidFill>
            <a:schemeClr val="accent2"/>
          </a:solidFill>
          <a:ln w="38100">
            <a:solidFill>
              <a:srgbClr val="FFFF00"/>
            </a:solidFill>
          </a:ln>
          <a:effectLst>
            <a:outerShdw blurRad="38100" dist="50800" dir="1692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37160"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๑ ความหลากหลายของสิ่งมีชีวิต</a:t>
            </a:r>
            <a:endParaRPr lang="en-US" sz="3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F7B672B3-76F2-484F-856B-B3424971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95D4BC71-1D89-4E7D-9488-9F99910BE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93" b="95319" l="9763" r="89974">
                        <a14:foregroundMark x1="58311" y1="26394" x2="47361" y2="15637"/>
                        <a14:foregroundMark x1="47361" y1="15637" x2="62401" y2="15139"/>
                        <a14:foregroundMark x1="62401" y1="15139" x2="63456" y2="29880"/>
                        <a14:foregroundMark x1="63456" y1="29880" x2="46834" y2="30976"/>
                        <a14:foregroundMark x1="46834" y1="30976" x2="34433" y2="21215"/>
                        <a14:foregroundMark x1="34433" y1="21215" x2="35620" y2="11653"/>
                        <a14:foregroundMark x1="35620" y1="11653" x2="49208" y2="10956"/>
                        <a14:foregroundMark x1="49208" y1="10956" x2="53562" y2="14143"/>
                        <a14:foregroundMark x1="33245" y1="12649" x2="42876" y2="6275"/>
                        <a14:foregroundMark x1="42876" y1="6275" x2="54749" y2="1892"/>
                        <a14:foregroundMark x1="54749" y1="1892" x2="67414" y2="5080"/>
                        <a14:foregroundMark x1="67414" y1="5080" x2="74406" y2="10857"/>
                        <a14:foregroundMark x1="43668" y1="4183" x2="56992" y2="1992"/>
                        <a14:foregroundMark x1="56992" y1="1992" x2="57652" y2="2291"/>
                        <a14:foregroundMark x1="20760" y1="82414" x2="20815" y2="82570"/>
                        <a14:foregroundMark x1="27131" y1="90835" x2="43668" y2="92231"/>
                        <a14:foregroundMark x1="43668" y1="92231" x2="57124" y2="90637"/>
                        <a14:foregroundMark x1="57124" y1="90637" x2="57388" y2="90637"/>
                        <a14:foregroundMark x1="33773" y1="12649" x2="31135" y2="22112"/>
                        <a14:foregroundMark x1="31135" y1="22112" x2="33905" y2="31873"/>
                        <a14:foregroundMark x1="33905" y1="31873" x2="47757" y2="37151"/>
                        <a14:foregroundMark x1="47757" y1="37151" x2="61082" y2="37351"/>
                        <a14:foregroundMark x1="61082" y1="37351" x2="70976" y2="30279"/>
                        <a14:foregroundMark x1="70976" y1="30279" x2="73219" y2="11355"/>
                        <a14:foregroundMark x1="73219" y1="11355" x2="62665" y2="4880"/>
                        <a14:foregroundMark x1="62665" y1="4880" x2="57784" y2="3884"/>
                        <a14:foregroundMark x1="75594" y1="20916" x2="73351" y2="30677"/>
                        <a14:foregroundMark x1="73351" y1="30677" x2="68074" y2="34263"/>
                        <a14:foregroundMark x1="30394" y1="69709" x2="70976" y2="67032"/>
                        <a14:foregroundMark x1="70976" y1="67032" x2="62665" y2="75299"/>
                        <a14:foregroundMark x1="62665" y1="75299" x2="35224" y2="75697"/>
                        <a14:foregroundMark x1="35224" y1="75697" x2="34301" y2="69422"/>
                        <a14:foregroundMark x1="31086" y1="71596" x2="71504" y2="68327"/>
                        <a14:foregroundMark x1="71504" y1="68327" x2="64908" y2="78187"/>
                        <a14:foregroundMark x1="64908" y1="78187" x2="35620" y2="78486"/>
                        <a14:foregroundMark x1="35620" y1="78486" x2="27709" y2="72423"/>
                        <a14:foregroundMark x1="64512" y1="67928" x2="75726" y2="71813"/>
                        <a14:foregroundMark x1="75726" y1="71813" x2="67678" y2="79084"/>
                        <a14:foregroundMark x1="67678" y1="79084" x2="63588" y2="78586"/>
                        <a14:foregroundMark x1="28364" y1="91036" x2="39446" y2="85359"/>
                        <a14:foregroundMark x1="39446" y1="85359" x2="69921" y2="85458"/>
                        <a14:foregroundMark x1="69921" y1="85458" x2="78801" y2="91157"/>
                        <a14:foregroundMark x1="76970" y1="92998" x2="68320" y2="94890"/>
                        <a14:foregroundMark x1="63627" y1="95167" x2="28628" y2="93227"/>
                        <a14:foregroundMark x1="74142" y1="11554" x2="71768" y2="28984"/>
                        <a14:foregroundMark x1="76649" y1="15139" x2="74802" y2="20020"/>
                        <a14:foregroundMark x1="73879" y1="12749" x2="75594" y2="24602"/>
                        <a14:foregroundMark x1="20459" y1="86056" x2="20496" y2="86209"/>
                        <a14:foregroundMark x1="20369" y1="84263" x2="20580" y2="85060"/>
                        <a14:foregroundMark x1="20449" y1="87351" x2="20712" y2="87872"/>
                        <a14:backgroundMark x1="19525" y1="62450" x2="18206" y2="76494"/>
                        <a14:backgroundMark x1="27704" y1="69522" x2="27045" y2="71614"/>
                        <a14:backgroundMark x1="23887" y1="88877" x2="24011" y2="89143"/>
                        <a14:backgroundMark x1="20976" y1="82570" x2="20976" y2="83448"/>
                        <a14:backgroundMark x1="19657" y1="76295" x2="19525" y2="81873"/>
                        <a14:backgroundMark x1="19261" y1="85257" x2="19261" y2="85458"/>
                        <a14:backgroundMark x1="20976" y1="86155" x2="21172" y2="87152"/>
                        <a14:backgroundMark x1="27177" y1="71414" x2="28100" y2="72211"/>
                        <a14:backgroundMark x1="23351" y1="90837" x2="26649" y2="91335"/>
                        <a14:backgroundMark x1="80475" y1="90936" x2="80871" y2="92629"/>
                        <a14:backgroundMark x1="63325" y1="96016" x2="67150" y2="96215"/>
                        <a14:backgroundMark x1="63193" y1="95916" x2="64380" y2="96315"/>
                        <a14:backgroundMark x1="63193" y1="95618" x2="63852" y2="95717"/>
                        <a14:backgroundMark x1="17942" y1="62052" x2="20185" y2="62649"/>
                        <a14:backgroundMark x1="20976" y1="82271" x2="20976" y2="82470"/>
                        <a14:backgroundMark x1="19789" y1="85060" x2="19789" y2="86056"/>
                        <a14:backgroundMark x1="22823" y1="89542" x2="23615" y2="89641"/>
                        <a14:backgroundMark x1="25066" y1="91036" x2="23615" y2="91036"/>
                        <a14:backgroundMark x1="21240" y1="88347" x2="21240" y2="88347"/>
                        <a14:backgroundMark x1="20976" y1="87749" x2="22296" y2="89143"/>
                        <a14:backgroundMark x1="19525" y1="83566" x2="19525" y2="84263"/>
                        <a14:backgroundMark x1="20976" y1="81773" x2="21108" y2="823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3262" y="1544497"/>
            <a:ext cx="3730718" cy="494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3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="" xmlns:a16="http://schemas.microsoft.com/office/drawing/2014/main" id="{94590BB6-A428-4DB6-8F85-29CC36ADE248}"/>
              </a:ext>
            </a:extLst>
          </p:cNvPr>
          <p:cNvSpPr/>
          <p:nvPr/>
        </p:nvSpPr>
        <p:spPr>
          <a:xfrm>
            <a:off x="653051" y="238773"/>
            <a:ext cx="7459318" cy="1011689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r>
              <a:rPr lang="en-US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 การมีอวัยวะต่าง ๆ เช่น ตา หู จมูก ปาก ขาและเท้า ปีก หาง</a:t>
            </a:r>
          </a:p>
          <a:p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ครีบ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จัดเป็นกลุ่มสัตว์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CB91B88D-1FB9-4CF2-BD23-EAD29CCAF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470" y="1435791"/>
            <a:ext cx="6474330" cy="51834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25A2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0" name="กลุ่ม 11">
            <a:extLst>
              <a:ext uri="{FF2B5EF4-FFF2-40B4-BE49-F238E27FC236}">
                <a16:creationId xmlns="" xmlns:a16="http://schemas.microsoft.com/office/drawing/2014/main" id="{8C8F59F3-7189-4FCC-9923-4061A96CC2B8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2" name="สี่เหลี่ยมผืนผ้า 12">
              <a:extLst>
                <a:ext uri="{FF2B5EF4-FFF2-40B4-BE49-F238E27FC236}">
                  <a16:creationId xmlns="" xmlns:a16="http://schemas.microsoft.com/office/drawing/2014/main" id="{17CBBEBE-A91E-4C05-BDCA-3FA34D11C4E7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3" name="รูปภาพ 13">
              <a:extLst>
                <a:ext uri="{FF2B5EF4-FFF2-40B4-BE49-F238E27FC236}">
                  <a16:creationId xmlns="" xmlns:a16="http://schemas.microsoft.com/office/drawing/2014/main" id="{4645E2E3-9313-43E6-BC95-B58526E5D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4" name="วงรี 14">
              <a:extLst>
                <a:ext uri="{FF2B5EF4-FFF2-40B4-BE49-F238E27FC236}">
                  <a16:creationId xmlns="" xmlns:a16="http://schemas.microsoft.com/office/drawing/2014/main" id="{75B160D6-1564-41DF-8F84-E84FE0255335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912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8CF7929C-6639-469A-A699-77DE76A1C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65" y="979978"/>
            <a:ext cx="8689470" cy="337059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25A2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1">
            <a:extLst>
              <a:ext uri="{FF2B5EF4-FFF2-40B4-BE49-F238E27FC236}">
                <a16:creationId xmlns="" xmlns:a16="http://schemas.microsoft.com/office/drawing/2014/main" id="{F40DF171-891D-41D7-806C-0A15ECDC772A}"/>
              </a:ext>
            </a:extLst>
          </p:cNvPr>
          <p:cNvSpPr txBox="1"/>
          <p:nvPr/>
        </p:nvSpPr>
        <p:spPr>
          <a:xfrm>
            <a:off x="3394430" y="5019567"/>
            <a:ext cx="235513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rIns="91440" rtlCol="0" anchor="ctr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อวัยวะของสัตว์ต่าง ๆ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1704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สี่เหลี่ยมผืนผ้า: มุมมน 3">
            <a:extLst>
              <a:ext uri="{FF2B5EF4-FFF2-40B4-BE49-F238E27FC236}">
                <a16:creationId xmlns="" xmlns:a16="http://schemas.microsoft.com/office/drawing/2014/main" id="{35566FE2-27C0-4865-97E0-C58E82B92F7C}"/>
              </a:ext>
            </a:extLst>
          </p:cNvPr>
          <p:cNvSpPr/>
          <p:nvPr/>
        </p:nvSpPr>
        <p:spPr>
          <a:xfrm>
            <a:off x="757947" y="139401"/>
            <a:ext cx="7714764" cy="6579197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280160" rtlCol="0" anchor="ctr"/>
          <a:lstStyle/>
          <a:p>
            <a:pPr lvl="0"/>
            <a:r>
              <a:rPr lang="th-TH" sz="2800" b="1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r>
              <a:rPr lang="en-US" sz="2800" b="1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lang="th-TH" sz="2800" b="1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เกณฑ์การดำรงชีวิตของสิ่งมีชีวิต</a:t>
            </a:r>
            <a:endParaRPr lang="en-US" sz="2800" b="1" dirty="0">
              <a:solidFill>
                <a:srgbClr val="ED338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๒.๑ การสร้างอาหารด้วยตัวเอง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กลุ่มพืช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ใช้ใบสีเขียวแผ่กว้าง ที่มีคลอโรฟิลล์ช่วยรับแสง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จากดวงอาทิตย์มาใช้ในการสร้างอาหาร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    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กลุ่มสัตว์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ไม่มีคลอโรฟิลล์ จึงไม่สามารถสร้างอาหารเองได้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ต้องกินพืชและสิ่งมีชีวิตอื่นเป็นอาหาร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85BAA784-B4F4-4363-8F94-7F9134C3A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531" y="2160894"/>
            <a:ext cx="2125500" cy="161910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B9993574-0676-4C88-B6B5-D4EAF2F45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742" y="4775234"/>
            <a:ext cx="2075289" cy="161910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กลุ่ม 11">
            <a:extLst>
              <a:ext uri="{FF2B5EF4-FFF2-40B4-BE49-F238E27FC236}">
                <a16:creationId xmlns="" xmlns:a16="http://schemas.microsoft.com/office/drawing/2014/main" id="{96D46F11-8E87-4407-A1A7-DFB417DCB643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2" name="สี่เหลี่ยมผืนผ้า 12">
              <a:extLst>
                <a:ext uri="{FF2B5EF4-FFF2-40B4-BE49-F238E27FC236}">
                  <a16:creationId xmlns="" xmlns:a16="http://schemas.microsoft.com/office/drawing/2014/main" id="{0475219E-440E-4FC3-80E4-0FF799680E30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3" name="รูปภาพ 13">
              <a:extLst>
                <a:ext uri="{FF2B5EF4-FFF2-40B4-BE49-F238E27FC236}">
                  <a16:creationId xmlns="" xmlns:a16="http://schemas.microsoft.com/office/drawing/2014/main" id="{69FF7B16-ECF1-4751-8055-251DEFE5C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4" name="วงรี 14">
              <a:extLst>
                <a:ext uri="{FF2B5EF4-FFF2-40B4-BE49-F238E27FC236}">
                  <a16:creationId xmlns="" xmlns:a16="http://schemas.microsoft.com/office/drawing/2014/main" id="{2288032A-0F5F-4591-B92E-45035E66A09A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114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สี่เหลี่ยมผืนผ้า: มุมมน 2">
            <a:extLst>
              <a:ext uri="{FF2B5EF4-FFF2-40B4-BE49-F238E27FC236}">
                <a16:creationId xmlns="" xmlns:a16="http://schemas.microsoft.com/office/drawing/2014/main" id="{3DABDC46-4D73-4347-AB31-E17CE0098F47}"/>
              </a:ext>
            </a:extLst>
          </p:cNvPr>
          <p:cNvSpPr/>
          <p:nvPr/>
        </p:nvSpPr>
        <p:spPr>
          <a:xfrm>
            <a:off x="1264573" y="161001"/>
            <a:ext cx="6614853" cy="1991799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280160" bIns="1280160" rtlCol="0" anchor="ctr"/>
          <a:lstStyle/>
          <a:p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๒.๒ การเคลื่อนที่ด้วยตัวเอง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กลุ่มพืช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ไม่สามารถเคลื่อนที่เปลี่ยนตำแหน่งด้วยตัวเองได้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กลุ่มสัตว์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สามารถเคลื่อนที่เพื่อไปหาอาหาร หรือหลบหลีก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ศัตรูได้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95DDA027-19FC-4C99-8763-984160B64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169" y="2399272"/>
            <a:ext cx="4927662" cy="281030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1">
            <a:extLst>
              <a:ext uri="{FF2B5EF4-FFF2-40B4-BE49-F238E27FC236}">
                <a16:creationId xmlns="" xmlns:a16="http://schemas.microsoft.com/office/drawing/2014/main" id="{42726E3D-1BE9-4D65-B443-97BB5A4662F7}"/>
              </a:ext>
            </a:extLst>
          </p:cNvPr>
          <p:cNvSpPr txBox="1"/>
          <p:nvPr/>
        </p:nvSpPr>
        <p:spPr>
          <a:xfrm>
            <a:off x="2003608" y="5456052"/>
            <a:ext cx="5136781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rIns="91440" rtlCol="0" anchor="ctr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ใบไม้แผ่กว้างรับแสงจากดวงอาทิตย์เพื่อสร้างอาหาร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1103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>
            <a:extLst>
              <a:ext uri="{FF2B5EF4-FFF2-40B4-BE49-F238E27FC236}">
                <a16:creationId xmlns="" xmlns:a16="http://schemas.microsoft.com/office/drawing/2014/main" id="{42726E3D-1BE9-4D65-B443-97BB5A4662F7}"/>
              </a:ext>
            </a:extLst>
          </p:cNvPr>
          <p:cNvSpPr txBox="1"/>
          <p:nvPr/>
        </p:nvSpPr>
        <p:spPr>
          <a:xfrm>
            <a:off x="1306284" y="5209967"/>
            <a:ext cx="3058404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91440" bIns="0" rtlCol="0" anchor="ctr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เสือวิ่งไล่จับเหยื่อที่กำลังวิ่งหนี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EF605C79-7C2F-47D4-A8CF-A35594701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63" y="1131122"/>
            <a:ext cx="4951246" cy="364247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75C01861-8193-4F02-BCDE-9B5FCC199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865" y="698790"/>
            <a:ext cx="2984098" cy="462234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="" xmlns:a16="http://schemas.microsoft.com/office/drawing/2014/main" id="{4C4A4352-6D45-4A3D-A49D-42BFDFDAC14B}"/>
              </a:ext>
            </a:extLst>
          </p:cNvPr>
          <p:cNvSpPr txBox="1"/>
          <p:nvPr/>
        </p:nvSpPr>
        <p:spPr>
          <a:xfrm>
            <a:off x="6098872" y="5599799"/>
            <a:ext cx="2190954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91440" bIns="0" rtlCol="0" anchor="ctr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ยีราฟยืดคอกินใบไม้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3" name="กลุ่ม 2">
            <a:extLst>
              <a:ext uri="{FF2B5EF4-FFF2-40B4-BE49-F238E27FC236}">
                <a16:creationId xmlns="" xmlns:a16="http://schemas.microsoft.com/office/drawing/2014/main" id="{815F34B5-EAAA-4A4A-A9BD-EBE2A31A24A0}"/>
              </a:ext>
            </a:extLst>
          </p:cNvPr>
          <p:cNvGrpSpPr/>
          <p:nvPr/>
        </p:nvGrpSpPr>
        <p:grpSpPr>
          <a:xfrm>
            <a:off x="274836" y="267957"/>
            <a:ext cx="3801718" cy="724556"/>
            <a:chOff x="217236" y="390357"/>
            <a:chExt cx="3801718" cy="724556"/>
          </a:xfrm>
        </p:grpSpPr>
        <p:sp>
          <p:nvSpPr>
            <p:cNvPr id="10" name="Oval 21">
              <a:extLst>
                <a:ext uri="{FF2B5EF4-FFF2-40B4-BE49-F238E27FC236}">
                  <a16:creationId xmlns="" xmlns:a16="http://schemas.microsoft.com/office/drawing/2014/main" id="{EAD0EA90-E365-42F0-A75C-D601C2F57F44}"/>
                </a:ext>
              </a:extLst>
            </p:cNvPr>
            <p:cNvSpPr/>
            <p:nvPr/>
          </p:nvSpPr>
          <p:spPr>
            <a:xfrm>
              <a:off x="217236" y="390357"/>
              <a:ext cx="736979" cy="709684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๒.</a:t>
              </a:r>
            </a:p>
          </p:txBody>
        </p:sp>
        <p:sp>
          <p:nvSpPr>
            <p:cNvPr id="11" name="Rectangle: Rounded Corners 20">
              <a:extLst>
                <a:ext uri="{FF2B5EF4-FFF2-40B4-BE49-F238E27FC236}">
                  <a16:creationId xmlns="" xmlns:a16="http://schemas.microsoft.com/office/drawing/2014/main" id="{89D1C7AD-9D6F-431E-8695-4C1B79CF6970}"/>
                </a:ext>
              </a:extLst>
            </p:cNvPr>
            <p:cNvSpPr/>
            <p:nvPr/>
          </p:nvSpPr>
          <p:spPr>
            <a:xfrm>
              <a:off x="860663" y="405229"/>
              <a:ext cx="3158291" cy="70968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8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สิ่งมีชีวิตกลุ่มที่ไม่ใช่พืชและสัตว์</a:t>
              </a:r>
              <a:endParaRPr lang="th-TH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12" name="สี่เหลี่ยมผืนผ้า: มุมมน 11">
            <a:extLst>
              <a:ext uri="{FF2B5EF4-FFF2-40B4-BE49-F238E27FC236}">
                <a16:creationId xmlns="" xmlns:a16="http://schemas.microsoft.com/office/drawing/2014/main" id="{3C98D3EE-248A-4770-9676-A6DC521E6EB9}"/>
              </a:ext>
            </a:extLst>
          </p:cNvPr>
          <p:cNvSpPr/>
          <p:nvPr/>
        </p:nvSpPr>
        <p:spPr>
          <a:xfrm>
            <a:off x="283963" y="1098177"/>
            <a:ext cx="8576073" cy="1366677"/>
          </a:xfrm>
          <a:prstGeom prst="roundRect">
            <a:avLst>
              <a:gd name="adj" fmla="val 25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8640" bIns="0" rtlCol="0" anchor="ctr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การจัดจำแนกสิ่งมีชีวิตโดยใช้ลักษณะภายนอกและการดำรงชีวิตเป็นเกณฑ์ 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ช่วยให้เราจำแนกสิ่งมีชีวิตได้ ๒ กลุ่มใหญ่ ๆ คือ กลุ่มพืชและกลุ่มสัตว์ แต่สิ่งมีชีวิตที่อาศัย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อยู่ในธรรมชาติยังมีอีกมากมายที่เรายังไม่รู้จัก และไม่สามารถจัดเข้ากลุ่มพืชหรือกลุ่มสัตว์ได้</a:t>
            </a:r>
            <a:endParaRPr lang="th-TH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C9FAA2D-5AD8-45B5-9890-8FE74C25027B}"/>
              </a:ext>
            </a:extLst>
          </p:cNvPr>
          <p:cNvGrpSpPr/>
          <p:nvPr/>
        </p:nvGrpSpPr>
        <p:grpSpPr>
          <a:xfrm>
            <a:off x="643325" y="2585390"/>
            <a:ext cx="3518797" cy="3464453"/>
            <a:chOff x="643325" y="2585390"/>
            <a:chExt cx="3518797" cy="3464453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BC1E859-3C60-468E-81DC-6C3FE85BA092}"/>
                </a:ext>
              </a:extLst>
            </p:cNvPr>
            <p:cNvGrpSpPr/>
            <p:nvPr/>
          </p:nvGrpSpPr>
          <p:grpSpPr>
            <a:xfrm>
              <a:off x="643325" y="2585390"/>
              <a:ext cx="3518797" cy="3464453"/>
              <a:chOff x="643325" y="2585390"/>
              <a:chExt cx="3518797" cy="3464453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="" xmlns:a16="http://schemas.microsoft.com/office/drawing/2014/main" id="{BA5AAF68-F7C3-4C5B-8DC2-ACE92CC53F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3325" y="2585390"/>
                <a:ext cx="3518797" cy="346445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ACE3FC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0013DB07-DEFB-4D01-B552-5390A56D7AD3}"/>
                  </a:ext>
                </a:extLst>
              </p:cNvPr>
              <p:cNvSpPr/>
              <p:nvPr/>
            </p:nvSpPr>
            <p:spPr>
              <a:xfrm>
                <a:off x="643325" y="5372792"/>
                <a:ext cx="3518797" cy="634663"/>
              </a:xfrm>
              <a:prstGeom prst="rect">
                <a:avLst/>
              </a:prstGeom>
              <a:solidFill>
                <a:srgbClr val="ACE3FC"/>
              </a:solidFill>
              <a:ln>
                <a:solidFill>
                  <a:srgbClr val="ACE3F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5" name="รูปภาพ 3">
              <a:extLst>
                <a:ext uri="{FF2B5EF4-FFF2-40B4-BE49-F238E27FC236}">
                  <a16:creationId xmlns="" xmlns:a16="http://schemas.microsoft.com/office/drawing/2014/main" id="{5A8A3B7C-1568-4296-BB0A-35C5EA2B7D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255" t="81681" r="764"/>
            <a:stretch/>
          </p:blipFill>
          <p:spPr>
            <a:xfrm>
              <a:off x="1206654" y="5415180"/>
              <a:ext cx="2392138" cy="63466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09E58721-62F1-435A-866F-CA8A5FF16B6D}"/>
              </a:ext>
            </a:extLst>
          </p:cNvPr>
          <p:cNvGrpSpPr/>
          <p:nvPr/>
        </p:nvGrpSpPr>
        <p:grpSpPr>
          <a:xfrm>
            <a:off x="4383891" y="2627777"/>
            <a:ext cx="4370087" cy="3379678"/>
            <a:chOff x="4383891" y="2627777"/>
            <a:chExt cx="4370087" cy="3379678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3E98F1BF-E0F8-459B-8859-8B7FB65A51AA}"/>
                </a:ext>
              </a:extLst>
            </p:cNvPr>
            <p:cNvGrpSpPr/>
            <p:nvPr/>
          </p:nvGrpSpPr>
          <p:grpSpPr>
            <a:xfrm>
              <a:off x="4383891" y="2627777"/>
              <a:ext cx="4370087" cy="3379678"/>
              <a:chOff x="4383891" y="2627777"/>
              <a:chExt cx="4370087" cy="3379678"/>
            </a:xfrm>
          </p:grpSpPr>
          <p:pic>
            <p:nvPicPr>
              <p:cNvPr id="13" name="รูปภาพ 12">
                <a:extLst>
                  <a:ext uri="{FF2B5EF4-FFF2-40B4-BE49-F238E27FC236}">
                    <a16:creationId xmlns="" xmlns:a16="http://schemas.microsoft.com/office/drawing/2014/main" id="{41EEA60F-BF02-4BE7-AE9F-3325F3AF9E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83891" y="2627777"/>
                <a:ext cx="4370087" cy="337967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A9E1FA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B889EA34-C8FB-4137-A08D-0F4AEE2199C7}"/>
                  </a:ext>
                </a:extLst>
              </p:cNvPr>
              <p:cNvSpPr/>
              <p:nvPr/>
            </p:nvSpPr>
            <p:spPr>
              <a:xfrm>
                <a:off x="4503742" y="5571241"/>
                <a:ext cx="4250236" cy="399425"/>
              </a:xfrm>
              <a:prstGeom prst="rect">
                <a:avLst/>
              </a:prstGeom>
              <a:solidFill>
                <a:srgbClr val="ACE3FC"/>
              </a:solidFill>
              <a:ln>
                <a:solidFill>
                  <a:srgbClr val="ACE3F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6" name="รูปภาพ 12">
              <a:extLst>
                <a:ext uri="{FF2B5EF4-FFF2-40B4-BE49-F238E27FC236}">
                  <a16:creationId xmlns="" xmlns:a16="http://schemas.microsoft.com/office/drawing/2014/main" id="{6AE21117-1E77-489C-9A55-32C9AB981F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619" t="88182" b="3158"/>
            <a:stretch/>
          </p:blipFill>
          <p:spPr>
            <a:xfrm>
              <a:off x="5287665" y="5651185"/>
              <a:ext cx="2682389" cy="292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78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5" name="กลุ่ม 4">
            <a:extLst>
              <a:ext uri="{FF2B5EF4-FFF2-40B4-BE49-F238E27FC236}">
                <a16:creationId xmlns="" xmlns:a16="http://schemas.microsoft.com/office/drawing/2014/main" id="{ED58FC18-6ADB-4D4E-9C2D-0F38B4696145}"/>
              </a:ext>
            </a:extLst>
          </p:cNvPr>
          <p:cNvGrpSpPr/>
          <p:nvPr/>
        </p:nvGrpSpPr>
        <p:grpSpPr>
          <a:xfrm>
            <a:off x="2200841" y="337448"/>
            <a:ext cx="6872033" cy="3711784"/>
            <a:chOff x="2271967" y="1108800"/>
            <a:chExt cx="6872033" cy="3711784"/>
          </a:xfrm>
        </p:grpSpPr>
        <p:pic>
          <p:nvPicPr>
            <p:cNvPr id="14" name="รูปภาพ 13">
              <a:extLst>
                <a:ext uri="{FF2B5EF4-FFF2-40B4-BE49-F238E27FC236}">
                  <a16:creationId xmlns="" xmlns:a16="http://schemas.microsoft.com/office/drawing/2014/main" id="{92DCC1CD-0DB8-4943-95B4-5816B576F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204" b="92762" l="2174" r="89752">
                          <a14:foregroundMark x1="44099" y1="26440" x2="35093" y2="32644"/>
                          <a14:foregroundMark x1="35093" y1="32644" x2="32298" y2="41064"/>
                          <a14:foregroundMark x1="3727" y1="33826" x2="2795" y2="33678"/>
                          <a14:foregroundMark x1="36957" y1="10340" x2="50932" y2="6204"/>
                          <a14:foregroundMark x1="50932" y1="6204" x2="62112" y2="11817"/>
                          <a14:foregroundMark x1="62112" y1="11817" x2="62112" y2="15066"/>
                          <a14:foregroundMark x1="15839" y1="41359" x2="28571" y2="45643"/>
                          <a14:foregroundMark x1="28571" y1="45643" x2="41304" y2="40768"/>
                          <a14:foregroundMark x1="41304" y1="40768" x2="45342" y2="46972"/>
                          <a14:foregroundMark x1="42236" y1="32939" x2="44410" y2="38996"/>
                          <a14:foregroundMark x1="53106" y1="29247" x2="68634" y2="32939"/>
                          <a14:foregroundMark x1="68634" y1="32939" x2="78261" y2="38996"/>
                          <a14:foregroundMark x1="78261" y1="38996" x2="88820" y2="70162"/>
                          <a14:foregroundMark x1="88820" y1="70162" x2="69876" y2="75480"/>
                          <a14:foregroundMark x1="67702" y1="33530" x2="60870" y2="50074"/>
                          <a14:foregroundMark x1="60870" y1="50074" x2="67702" y2="64993"/>
                          <a14:foregroundMark x1="64907" y1="48892" x2="56832" y2="35894"/>
                          <a14:foregroundMark x1="43789" y1="41211" x2="47826" y2="48597"/>
                          <a14:foregroundMark x1="47826" y1="48597" x2="43789" y2="58050"/>
                          <a14:foregroundMark x1="57764" y1="83309" x2="50932" y2="90547"/>
                          <a14:foregroundMark x1="50932" y1="90547" x2="66460" y2="92762"/>
                          <a14:foregroundMark x1="66460" y1="92762" x2="70497" y2="89365"/>
                          <a14:foregroundMark x1="45342" y1="56278" x2="43478" y2="63220"/>
                          <a14:backgroundMark x1="22050" y1="3693" x2="16770" y2="148"/>
                          <a14:backgroundMark x1="16770" y1="148" x2="16770" y2="14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32322" y="1432058"/>
              <a:ext cx="1611678" cy="3388526"/>
            </a:xfrm>
            <a:prstGeom prst="rect">
              <a:avLst/>
            </a:prstGeom>
          </p:spPr>
        </p:pic>
        <p:sp>
          <p:nvSpPr>
            <p:cNvPr id="15" name="คำบรรยายภาพ: สี่เหลี่ยมมุมมน 14">
              <a:extLst>
                <a:ext uri="{FF2B5EF4-FFF2-40B4-BE49-F238E27FC236}">
                  <a16:creationId xmlns="" xmlns:a16="http://schemas.microsoft.com/office/drawing/2014/main" id="{F3BB3839-3E2B-4E8F-99F6-104AB62BD0DC}"/>
                </a:ext>
              </a:extLst>
            </p:cNvPr>
            <p:cNvSpPr/>
            <p:nvPr/>
          </p:nvSpPr>
          <p:spPr>
            <a:xfrm>
              <a:off x="2271967" y="1108800"/>
              <a:ext cx="4964033" cy="1570491"/>
            </a:xfrm>
            <a:prstGeom prst="wedgeRoundRectCallout">
              <a:avLst>
                <a:gd name="adj1" fmla="val 65464"/>
                <a:gd name="adj2" fmla="val 20431"/>
                <a:gd name="adj3" fmla="val 16667"/>
              </a:avLst>
            </a:prstGeom>
            <a:solidFill>
              <a:srgbClr val="F7E7A3"/>
            </a:solidFill>
            <a:ln w="28575">
              <a:solidFill>
                <a:srgbClr val="FFA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th-TH" sz="28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สิ่งมีชีวิตบางชนิดไม่สามารถจัดจำแนก</a:t>
              </a:r>
            </a:p>
            <a:p>
              <a:pPr algn="ctr"/>
              <a:r>
                <a:rPr lang="th-TH" sz="28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เข้ากลุ่มพืช หรือกลุ่มสัตว์ได้ เช่น เห็ด รา </a:t>
              </a:r>
              <a:endPara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ctr"/>
              <a:r>
                <a:rPr lang="th-TH" sz="28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จุลินทรีย์</a:t>
              </a:r>
              <a:endPara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34AF95E4-E4C4-4E46-A150-B4367B603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00" y="2232018"/>
            <a:ext cx="2263361" cy="3274182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="" xmlns:a16="http://schemas.microsoft.com/office/drawing/2014/main" id="{3DBBDA1C-C977-4797-8456-A26310F6C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9688" y="2232018"/>
            <a:ext cx="2314190" cy="3428999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55C78C95-FB80-4E4E-AFCB-5D04D1C2FA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0200" y="2222235"/>
            <a:ext cx="1935395" cy="3438782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="" xmlns:a16="http://schemas.microsoft.com/office/drawing/2014/main" id="{256FCC9A-5DB5-4BE0-ACFA-20332B22930E}"/>
              </a:ext>
            </a:extLst>
          </p:cNvPr>
          <p:cNvSpPr txBox="1"/>
          <p:nvPr/>
        </p:nvSpPr>
        <p:spPr>
          <a:xfrm>
            <a:off x="4053286" y="6049786"/>
            <a:ext cx="3213827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91440" bIns="0" rtlCol="0" anchor="ctr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สิ่งมีชีวิตกลุ่มที่ไม่ใช่พืชและสัตว์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9534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extBox 2">
            <a:extLst>
              <a:ext uri="{FF2B5EF4-FFF2-40B4-BE49-F238E27FC236}">
                <a16:creationId xmlns="" xmlns:a16="http://schemas.microsoft.com/office/drawing/2014/main" id="{CC4CF04A-29C4-452B-90BA-9B33D77D3323}"/>
              </a:ext>
            </a:extLst>
          </p:cNvPr>
          <p:cNvSpPr txBox="1"/>
          <p:nvPr/>
        </p:nvSpPr>
        <p:spPr>
          <a:xfrm>
            <a:off x="607913" y="203141"/>
            <a:ext cx="7928174" cy="38164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274320" tIns="182880" rIns="91440" bIns="182880" rtlCol="0">
            <a:spAutoFit/>
          </a:bodyPr>
          <a:lstStyle/>
          <a:p>
            <a:r>
              <a:rPr lang="th-TH" sz="27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7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 รา (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fungi)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เป็นสิ่งมีชีวิตจำพวกย่อยสลายซากสิ่งมีชีวิต เมื่อพืช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และสัตว์ตายลง หรือเมื่ออาหารถูกปล่อยทิ้งไว้ในที่ชุ่มชื้น สปอร์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(spore)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ของ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 ราที่ล่องลอยอยู่ในอากาศก็จะตกลงบนซากสิ่งมีชีวิตหรือเศษอาหารเหล่านั้น  เกิดการงอกเส้นใย มีการย่อยสลายซากสิ่งมีชีวิตและเศษอาหารจนได้สารอาหารที่เห็ด ราต้องการใช้ในการเจริญเติบโต เห็ด ราจึงพบได้ทั่วไป 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ในบริเวณที่มีซากสิ่งมีชีวิตและมีความชุ่มชื้น พวกมันจะไม่เคลื่อนที่ไปไหนจนกว่าซากสิ่งมีชีวิตหรือเศษอาหารจะถูกย่อยสลายจนหมด แล้วพวกมันก็จะปล่อยสปอร์ออกไปในอากาศและสูญสลายไปเช่นกัน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70368E78-C934-4C03-B391-16A86F582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083" y="3827013"/>
            <a:ext cx="2950368" cy="225781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A9E1F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FAC5036C-576F-41A2-900E-1A8ED83B5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885" y="3827013"/>
            <a:ext cx="3079489" cy="2257816"/>
          </a:xfrm>
          <a:prstGeom prst="rect">
            <a:avLst/>
          </a:prstGeom>
          <a:ln w="57150">
            <a:solidFill>
              <a:srgbClr val="A9E1FA"/>
            </a:solidFill>
          </a:ln>
        </p:spPr>
      </p:pic>
    </p:spTree>
    <p:extLst>
      <p:ext uri="{BB962C8B-B14F-4D97-AF65-F5344CB8AC3E}">
        <p14:creationId xmlns:p14="http://schemas.microsoft.com/office/powerpoint/2010/main" val="275863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extBox 2">
            <a:extLst>
              <a:ext uri="{FF2B5EF4-FFF2-40B4-BE49-F238E27FC236}">
                <a16:creationId xmlns="" xmlns:a16="http://schemas.microsoft.com/office/drawing/2014/main" id="{5B6250A3-D5A0-451A-AF52-8847B0F6B935}"/>
              </a:ext>
            </a:extLst>
          </p:cNvPr>
          <p:cNvSpPr txBox="1"/>
          <p:nvPr/>
        </p:nvSpPr>
        <p:spPr>
          <a:xfrm>
            <a:off x="640798" y="203141"/>
            <a:ext cx="7918740" cy="338554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274320" tIns="365760" rIns="91440" bIns="0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 รา เป็นสิ่งมีชีวิตที่มีทั้งประโยชน์และโทษต่อมนุษย์ เห็ดหลายชนิด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สามารถนำมาประกอบอาหารได้ เช่น  เห็ดโคน เห็ดนางฟ้า เห็ดฟาง เห็ดบางชนิด</a:t>
            </a:r>
          </a:p>
          <a:p>
            <a:pPr algn="thaiDist"/>
            <a:r>
              <a:rPr lang="th-TH" sz="2800" spc="1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มีสรรพคุณทางยาและเป็นอาหารเสริม เช่น เห็ดหลินจือ แต่เห็ดหลายชนิด</a:t>
            </a:r>
          </a:p>
          <a:p>
            <a:pPr algn="thaiDist"/>
            <a:r>
              <a:rPr lang="th-TH" sz="2800" spc="1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ที่มีพิษ ไม่สามารถรับประทานได้ เช่น เห็ดขี้ควาย เห็ดดอกกระถิน  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  <a:p>
            <a:pPr algn="thaiDist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เช่นเดียวกับรา ราบางชนิดถูกนำมาใช้ประโยชน์ทางการแพทย์ เช่น นำมาผลิต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ยาปฏิชีวนะ แต่ราอีกหลายชนิดก็ทำให้เกิดโรคภัยไข้เจ็บต่อมนุษย์ เช่น ราในถั่วลิสง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F3A86122-09A7-4918-86F1-1A54B040A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177" y="3311795"/>
            <a:ext cx="1841311" cy="268840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ED338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4E14D7FC-680F-4B2D-B4DB-1D7557C44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229" y="3311795"/>
            <a:ext cx="2109274" cy="269338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BE388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579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extBox 2">
            <a:extLst>
              <a:ext uri="{FF2B5EF4-FFF2-40B4-BE49-F238E27FC236}">
                <a16:creationId xmlns="" xmlns:a16="http://schemas.microsoft.com/office/drawing/2014/main" id="{C4A753C0-F78E-4D33-9D49-F3735568C665}"/>
              </a:ext>
            </a:extLst>
          </p:cNvPr>
          <p:cNvSpPr txBox="1"/>
          <p:nvPr/>
        </p:nvSpPr>
        <p:spPr>
          <a:xfrm>
            <a:off x="640800" y="203141"/>
            <a:ext cx="7740000" cy="32008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274320" tIns="182880" rIns="91440" bIns="0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จุลินทรีย์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(microbe)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เป็นสิ่งมีชีวิตขนาดเล็กที่เราไม่สามารถมองเห็นได้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ด้วยตาเปล่า ต้องศึกษาด้วยกล้องจุลทรรศน์ จึงจะมองเห็นได้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จุลินทรีย์มีจำนวนชนิดมากมายมหาศาล พบได้ทุกบริเวณบนโลก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ทั้งบนบก ในน้ำจืด น้ำทะเล และที่ล่องลอยอยู่ในอากาศ จุลินทรีย์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มีทั้งที่เป็นประโยชน์ เช่น แบคทีเรียในนมเปรี้ยว และจุลินทรีย์ที่เป็นอันตราย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ก่อให้เกิดโรคกับมนุษย์และสิ่งมีชีวิตอื่น ๆ ได้ เช่น แบคทีเรียที่ทำให้เกิดโรค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ปอดบวม วัณโรค อหิวาตกโรค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56828996-39FC-49F0-9501-69D00FFA3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99" y="3786667"/>
            <a:ext cx="2091003" cy="2176934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F5510D0E-1ADB-46B7-9706-B7A6FA97A7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8586"/>
          <a:stretch/>
        </p:blipFill>
        <p:spPr>
          <a:xfrm>
            <a:off x="2413050" y="3786667"/>
            <a:ext cx="2238150" cy="2176934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AD15237A-0036-4FFB-8C93-ADBBDA2A74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708"/>
          <a:stretch/>
        </p:blipFill>
        <p:spPr>
          <a:xfrm>
            <a:off x="4651201" y="3786667"/>
            <a:ext cx="2137160" cy="2183999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547726EB-A26C-458F-8CB8-B14832B546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21" r="8752"/>
          <a:stretch/>
        </p:blipFill>
        <p:spPr>
          <a:xfrm>
            <a:off x="6788360" y="3783490"/>
            <a:ext cx="2067639" cy="218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5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สี่เหลี่ยมผืนผ้า: มุมมน 38">
            <a:extLst>
              <a:ext uri="{FF2B5EF4-FFF2-40B4-BE49-F238E27FC236}">
                <a16:creationId xmlns="" xmlns:a16="http://schemas.microsoft.com/office/drawing/2014/main" id="{63887DF8-2611-499D-8091-3F5E2BCEE8BD}"/>
              </a:ext>
            </a:extLst>
          </p:cNvPr>
          <p:cNvSpPr/>
          <p:nvPr/>
        </p:nvSpPr>
        <p:spPr>
          <a:xfrm>
            <a:off x="1020152" y="1867651"/>
            <a:ext cx="7253587" cy="3973591"/>
          </a:xfrm>
          <a:prstGeom prst="roundRect">
            <a:avLst>
              <a:gd name="adj" fmla="val 25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31520" bIns="0" rtlCol="0" anchor="ctr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เมื่อสังเกตสิ่งแวดล้อมรอบตัวเรา ที่บ้าน โรงเรียน หรือในท้องถิ่น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จะพบสิ่งมีชีวิตหลากหลายชนิด สิ่งมีชีวิตเหล่านี้อาจจัดจำแนกเป็นกลุ่ม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แบบง่าย ๆ โดยดูลักษณะภายนอก เช่น 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พืช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ส่วนใหญ่มีส่วนประกอบ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ของราก ลำต้น ใบ ดอก ผลและเมล็ด 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สัตว์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มีตา หู จมูก ปาก ขาและเท้า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ลักษณะภายนอกที่แตกต่างกันของพืชและสัตว์ ช่วยให้พืชและสัตว์ดำรงชีวิต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ในสภาพแวดล้อมต่าง ๆ ได้อย่างเหมาะสม อย่างไรก็ตาม ในธรรมชาติ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ยังมีสิ่งมีชีวิตอีกมากมายที่มีลักษณะภายนอกแตกต่างไปจากที่เราเคยพบเห็น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หรือรู้จัก</a:t>
            </a:r>
          </a:p>
          <a:p>
            <a:pPr algn="ctr"/>
            <a:endParaRPr lang="th-TH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="" xmlns:a16="http://schemas.microsoft.com/office/drawing/2014/main" id="{1DF1028A-1568-4FE5-A562-5BFB230E2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42" t="49436" r="1" b="1"/>
          <a:stretch/>
        </p:blipFill>
        <p:spPr>
          <a:xfrm>
            <a:off x="3591018" y="5071205"/>
            <a:ext cx="4754248" cy="1709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5F380D6-8214-416E-9B98-631CDBCF8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6" name="Oval 21">
            <a:extLst>
              <a:ext uri="{FF2B5EF4-FFF2-40B4-BE49-F238E27FC236}">
                <a16:creationId xmlns="" xmlns:a16="http://schemas.microsoft.com/office/drawing/2014/main" id="{E99B9F19-A2A9-47F0-B346-4F1F21F829CF}"/>
              </a:ext>
            </a:extLst>
          </p:cNvPr>
          <p:cNvSpPr/>
          <p:nvPr/>
        </p:nvSpPr>
        <p:spPr>
          <a:xfrm>
            <a:off x="238836" y="1016757"/>
            <a:ext cx="736979" cy="709684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๑.</a:t>
            </a:r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="" xmlns:a16="http://schemas.microsoft.com/office/drawing/2014/main" id="{7B525FDE-5A26-4DC1-B2F7-E128A962115C}"/>
              </a:ext>
            </a:extLst>
          </p:cNvPr>
          <p:cNvSpPr/>
          <p:nvPr/>
        </p:nvSpPr>
        <p:spPr>
          <a:xfrm>
            <a:off x="238836" y="129356"/>
            <a:ext cx="4790364" cy="668739"/>
          </a:xfrm>
          <a:prstGeom prst="roundRect">
            <a:avLst/>
          </a:prstGeom>
          <a:solidFill>
            <a:schemeClr val="accent1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ลักษณะและการดำรงชีวิตของสิ่งมีชีวิต</a:t>
            </a:r>
            <a:endParaRPr lang="en-US" sz="3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5" name="Rectangle: Rounded Corners 20">
            <a:extLst>
              <a:ext uri="{FF2B5EF4-FFF2-40B4-BE49-F238E27FC236}">
                <a16:creationId xmlns="" xmlns:a16="http://schemas.microsoft.com/office/drawing/2014/main" id="{1EFA3320-1EB4-4D7B-B673-5D162494AC9A}"/>
              </a:ext>
            </a:extLst>
          </p:cNvPr>
          <p:cNvSpPr/>
          <p:nvPr/>
        </p:nvSpPr>
        <p:spPr>
          <a:xfrm>
            <a:off x="882263" y="1031629"/>
            <a:ext cx="3158291" cy="709684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สิ่งมีชีวิตกลุ่มพืชและกลุ่มสัตว์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50F90B34-F9DF-43EA-BFFC-FDFBEFC13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34" b="98251" l="1210" r="96573">
                        <a14:foregroundMark x1="30779" y1="10120" x2="35194" y2="8524"/>
                        <a14:foregroundMark x1="39295" y1="7668" x2="41557" y2="8041"/>
                        <a14:foregroundMark x1="14113" y1="65501" x2="11089" y2="69157"/>
                        <a14:foregroundMark x1="12298" y1="65183" x2="6653" y2="68362"/>
                        <a14:foregroundMark x1="89113" y1="78855" x2="91935" y2="83307"/>
                        <a14:foregroundMark x1="44153" y1="85533" x2="46169" y2="93800"/>
                        <a14:foregroundMark x1="46169" y1="93800" x2="57258" y2="92528"/>
                        <a14:foregroundMark x1="57258" y1="92528" x2="56653" y2="86804"/>
                        <a14:foregroundMark x1="41734" y1="93482" x2="50806" y2="96979"/>
                        <a14:foregroundMark x1="50806" y1="96979" x2="59677" y2="95707"/>
                        <a14:foregroundMark x1="90323" y1="58665" x2="94153" y2="58824"/>
                        <a14:backgroundMark x1="18548" y1="16534" x2="13508" y2="34181"/>
                        <a14:backgroundMark x1="43548" y1="6041" x2="53427" y2="8426"/>
                        <a14:backgroundMark x1="53427" y1="8426" x2="64113" y2="26232"/>
                        <a14:backgroundMark x1="65323" y1="27186" x2="68347" y2="46423"/>
                        <a14:backgroundMark x1="71573" y1="49921" x2="78629" y2="56121"/>
                        <a14:backgroundMark x1="78629" y1="56121" x2="88306" y2="56280"/>
                        <a14:backgroundMark x1="91129" y1="63116" x2="88105" y2="71224"/>
                        <a14:backgroundMark x1="88105" y1="71224" x2="95363" y2="75517"/>
                        <a14:backgroundMark x1="66734" y1="75994" x2="72782" y2="73768"/>
                        <a14:backgroundMark x1="32661" y1="85692" x2="36089" y2="92687"/>
                        <a14:backgroundMark x1="5847" y1="73450" x2="11694" y2="82671"/>
                        <a14:backgroundMark x1="21169" y1="15421" x2="19758" y2="22576"/>
                        <a14:backgroundMark x1="24194" y1="10811" x2="20565" y2="18919"/>
                        <a14:backgroundMark x1="36089" y1="4928" x2="32661" y2="6359"/>
                        <a14:backgroundMark x1="14718" y1="32750" x2="10081" y2="46264"/>
                        <a14:backgroundMark x1="20565" y1="23052" x2="18548" y2="28140"/>
                        <a14:backgroundMark x1="8871" y1="54054" x2="6653" y2="57711"/>
                        <a14:backgroundMark x1="64516" y1="76789" x2="64919" y2="82830"/>
                        <a14:backgroundMark x1="24597" y1="83625" x2="30645" y2="84420"/>
                        <a14:backgroundMark x1="63306" y1="81876" x2="64919" y2="86010"/>
                        <a14:backgroundMark x1="65726" y1="41494" x2="65726" y2="44674"/>
                        <a14:backgroundMark x1="65323" y1="42289" x2="65121" y2="46741"/>
                        <a14:backgroundMark x1="64919" y1="40382" x2="64718" y2="42766"/>
                        <a14:backgroundMark x1="69758" y1="49603" x2="76815" y2="57552"/>
                        <a14:backgroundMark x1="8669" y1="77742" x2="13911" y2="82830"/>
                        <a14:backgroundMark x1="27823" y1="7790" x2="25000" y2="9221"/>
                        <a14:backgroundMark x1="26613" y1="10652" x2="26613" y2="10652"/>
                        <a14:backgroundMark x1="30444" y1="8108" x2="30444" y2="8108"/>
                        <a14:backgroundMark x1="24395" y1="13514" x2="24395" y2="13514"/>
                        <a14:backgroundMark x1="21976" y1="18760" x2="21976" y2="18760"/>
                        <a14:backgroundMark x1="55645" y1="17488" x2="55645" y2="17488"/>
                        <a14:backgroundMark x1="55645" y1="15421" x2="55645" y2="15421"/>
                        <a14:backgroundMark x1="58266" y1="20191" x2="56250" y2="18919"/>
                        <a14:backgroundMark x1="55645" y1="13990" x2="55847" y2="15580"/>
                        <a14:backgroundMark x1="78427" y1="60890" x2="76815" y2="59777"/>
                        <a14:backgroundMark x1="80040" y1="59777" x2="78226" y2="61049"/>
                        <a14:backgroundMark x1="81855" y1="90302" x2="82258" y2="880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2400" y="211628"/>
            <a:ext cx="1447424" cy="183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2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5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6" grpId="0" animBg="1"/>
      <p:bldP spid="8" grpId="0" animBg="1"/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7726" y="6207841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049D6237-B41F-4213-8109-5C6A219EA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440">
                        <a14:backgroundMark x1="19536" y1="23659" x2="16573" y2="33861"/>
                        <a14:backgroundMark x1="21617" y1="43799" x2="21617" y2="57608"/>
                        <a14:backgroundMark x1="32186" y1="49868" x2="84468" y2="49956"/>
                        <a14:backgroundMark x1="26821" y1="49868" x2="32666" y2="49692"/>
                        <a14:backgroundMark x1="85588" y1="49868" x2="97998" y2="49516"/>
                        <a14:backgroundMark x1="97198" y1="74406" x2="25781" y2="74758"/>
                        <a14:backgroundMark x1="97438" y1="99736" x2="25140" y2="99472"/>
                        <a14:backgroundMark x1="97758" y1="25066" x2="25060" y2="25154"/>
                        <a14:backgroundMark x1="24019" y1="616" x2="97838" y2="880"/>
                      </a14:backgroundRemoval>
                    </a14:imgEffect>
                  </a14:imgLayer>
                </a14:imgProps>
              </a:ext>
            </a:extLst>
          </a:blip>
          <a:srcRect l="2534" t="735" r="1592" b="977"/>
          <a:stretch/>
        </p:blipFill>
        <p:spPr>
          <a:xfrm>
            <a:off x="1214955" y="138941"/>
            <a:ext cx="6386734" cy="5985262"/>
          </a:xfrm>
          <a:prstGeom prst="rect">
            <a:avLst/>
          </a:prstGeom>
        </p:spPr>
      </p:pic>
      <p:grpSp>
        <p:nvGrpSpPr>
          <p:cNvPr id="11" name="กลุ่ม 11">
            <a:extLst>
              <a:ext uri="{FF2B5EF4-FFF2-40B4-BE49-F238E27FC236}">
                <a16:creationId xmlns="" xmlns:a16="http://schemas.microsoft.com/office/drawing/2014/main" id="{4ED88E60-4F04-421F-9615-1EFC75DA4B46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2" name="สี่เหลี่ยมผืนผ้า 12">
              <a:extLst>
                <a:ext uri="{FF2B5EF4-FFF2-40B4-BE49-F238E27FC236}">
                  <a16:creationId xmlns="" xmlns:a16="http://schemas.microsoft.com/office/drawing/2014/main" id="{3FBEB5DA-EF3C-43BF-9CBA-DABB9165E35A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3" name="รูปภาพ 13">
              <a:extLst>
                <a:ext uri="{FF2B5EF4-FFF2-40B4-BE49-F238E27FC236}">
                  <a16:creationId xmlns="" xmlns:a16="http://schemas.microsoft.com/office/drawing/2014/main" id="{46BAB12B-64E4-47D2-B811-DCC62CBEE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4" name="วงรี 14">
              <a:extLst>
                <a:ext uri="{FF2B5EF4-FFF2-40B4-BE49-F238E27FC236}">
                  <a16:creationId xmlns="" xmlns:a16="http://schemas.microsoft.com/office/drawing/2014/main" id="{5DF30099-4E42-4FFA-BA11-416B9FD194FB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855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1B11BA0-007F-49E6-97C1-24461EEA44DF}"/>
              </a:ext>
            </a:extLst>
          </p:cNvPr>
          <p:cNvGrpSpPr/>
          <p:nvPr/>
        </p:nvGrpSpPr>
        <p:grpSpPr>
          <a:xfrm>
            <a:off x="666123" y="2650698"/>
            <a:ext cx="7811754" cy="1556603"/>
            <a:chOff x="666123" y="2587486"/>
            <a:chExt cx="7811754" cy="1556603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F3C9ECD-576B-4DF1-9FD1-C5A329A67948}"/>
                </a:ext>
              </a:extLst>
            </p:cNvPr>
            <p:cNvSpPr txBox="1"/>
            <p:nvPr/>
          </p:nvSpPr>
          <p:spPr>
            <a:xfrm>
              <a:off x="1330842" y="3429000"/>
              <a:ext cx="6812615" cy="715089"/>
            </a:xfrm>
            <a:prstGeom prst="roundRect">
              <a:avLst/>
            </a:prstGeom>
            <a:solidFill>
              <a:srgbClr val="9FC95D"/>
            </a:solidFill>
            <a:ln>
              <a:solidFill>
                <a:srgbClr val="69984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หน่วยการเรียนรู้ที่ ๑ ความหลากหลายของสิ่งมีชีวิต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A5E079BD-B837-42F8-B616-0A41DB0EADB3}"/>
                </a:ext>
              </a:extLst>
            </p:cNvPr>
            <p:cNvSpPr txBox="1"/>
            <p:nvPr/>
          </p:nvSpPr>
          <p:spPr>
            <a:xfrm>
              <a:off x="666123" y="2587486"/>
              <a:ext cx="7811754" cy="715089"/>
            </a:xfrm>
            <a:prstGeom prst="roundRect">
              <a:avLst/>
            </a:prstGeom>
            <a:solidFill>
              <a:srgbClr val="9FC95D"/>
            </a:solidFill>
            <a:ln>
              <a:solidFill>
                <a:srgbClr val="69984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แบบสอบปรนัยเพื่อพัฒนาทักษะกระบวนการทางวิทยาศาสตร์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2068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D755DAB0-D417-4C49-9F9A-29A45E80B6DD}"/>
              </a:ext>
            </a:extLst>
          </p:cNvPr>
          <p:cNvSpPr/>
          <p:nvPr/>
        </p:nvSpPr>
        <p:spPr>
          <a:xfrm>
            <a:off x="1506827" y="3007917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dirty="0">
                <a:solidFill>
                  <a:prstClr val="black"/>
                </a:solidFill>
                <a:latin typeface="TH Sarabun New"/>
                <a:cs typeface="TH Sarabun New"/>
              </a:rPr>
              <a:t>๒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153827E0-0C97-493D-9FCA-27BDA71C84BD}"/>
              </a:ext>
            </a:extLst>
          </p:cNvPr>
          <p:cNvGrpSpPr/>
          <p:nvPr/>
        </p:nvGrpSpPr>
        <p:grpSpPr>
          <a:xfrm>
            <a:off x="1506827" y="2465968"/>
            <a:ext cx="1740290" cy="2086316"/>
            <a:chOff x="1386906" y="2147190"/>
            <a:chExt cx="1740290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386907" y="2690159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789030" y="2147190"/>
              <a:ext cx="1113198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ดอกเข็ม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789029" y="2655230"/>
              <a:ext cx="1113198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นกเอี้ยง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386907" y="2176777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386906" y="3772662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789029" y="3220266"/>
              <a:ext cx="1113198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มะพร้าว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789028" y="3728306"/>
              <a:ext cx="1338168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กะหล่ำปลี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386906" y="3249853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4665FB86-4045-4E6E-8236-5C2C789FF902}"/>
              </a:ext>
            </a:extLst>
          </p:cNvPr>
          <p:cNvGrpSpPr/>
          <p:nvPr/>
        </p:nvGrpSpPr>
        <p:grpSpPr>
          <a:xfrm>
            <a:off x="508237" y="1055660"/>
            <a:ext cx="7727379" cy="1257521"/>
            <a:chOff x="496205" y="516938"/>
            <a:chExt cx="7727379" cy="1257521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805CF51C-529F-4C68-83B9-1255F89B76BD}"/>
                </a:ext>
              </a:extLst>
            </p:cNvPr>
            <p:cNvSpPr txBox="1"/>
            <p:nvPr/>
          </p:nvSpPr>
          <p:spPr>
            <a:xfrm>
              <a:off x="496205" y="697241"/>
              <a:ext cx="613854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32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. </a:t>
              </a:r>
              <a:endPara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  <a:p>
              <a:pPr marL="0" marR="0" lvl="0" indent="0" algn="l" defTabSz="3444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จากข้อความข้างต้น สอดคล้องกับสิ่งมีชีวิตในข้อใด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4F5A1A0A-DDF4-4EC9-B34C-0DDAA619D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9147" l="0" r="99270">
                          <a14:foregroundMark x1="2190" y1="40310" x2="99270" y2="47287"/>
                          <a14:foregroundMark x1="3577" y1="22481" x2="97810" y2="13953"/>
                          <a14:foregroundMark x1="97810" y1="62791" x2="2555" y2="7209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0416" y="516938"/>
              <a:ext cx="7303168" cy="68767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485E2E6-C26B-4F2B-944C-4E7F8362077E}"/>
              </a:ext>
            </a:extLst>
          </p:cNvPr>
          <p:cNvGrpSpPr/>
          <p:nvPr/>
        </p:nvGrpSpPr>
        <p:grpSpPr>
          <a:xfrm>
            <a:off x="3247118" y="2909448"/>
            <a:ext cx="3850800" cy="3108543"/>
            <a:chOff x="3247118" y="2909448"/>
            <a:chExt cx="3850800" cy="3108543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3247118" y="2909448"/>
              <a:ext cx="3850800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 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นกเอี้ยงเป็นสิ่งมีชีวิต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ในกลุ่มสัตว์ ไม่สามารถสร้างอาหารได้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เนื่องจากไม่มีคลอโรฟิลล์ จึงต้องกินพืช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และสิ่งมีชีวิตอื่นเป็นอาหาร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ส่วน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Wingdings 2" panose="05020102010507070707" pitchFamily="18" charset="2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Wingdings 2" panose="05020102010507070707" pitchFamily="18" charset="2"/>
                </a:rPr>
                <a:t>          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เป็นสิ่งมีชีวิตในกลุ่มพืช สามารถสร้างอาหารได้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เนื่องจากมีคลอโรฟิลล์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17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245253AA-FAF2-4A88-A82D-20E2C0B01526}"/>
                </a:ext>
              </a:extLst>
            </p:cNvPr>
            <p:cNvSpPr/>
            <p:nvPr/>
          </p:nvSpPr>
          <p:spPr>
            <a:xfrm>
              <a:off x="3885888" y="2950425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b="1" dirty="0">
                  <a:solidFill>
                    <a:srgbClr val="FF33CC"/>
                  </a:solidFill>
                  <a:latin typeface="TH Sarabun New"/>
                  <a:cs typeface="TH Sarabun New"/>
                </a:rPr>
                <a:t>๒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7DC4AA10-89AB-4115-83D0-32FFAD6AB7BE}"/>
                </a:ext>
              </a:extLst>
            </p:cNvPr>
            <p:cNvSpPr/>
            <p:nvPr/>
          </p:nvSpPr>
          <p:spPr>
            <a:xfrm>
              <a:off x="3774420" y="4674293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srgbClr val="FF33CC"/>
                  </a:solidFill>
                  <a:latin typeface="TH Sarabun New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2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5A0218C-A9BD-4E20-8F39-4598402AE064}"/>
                </a:ext>
              </a:extLst>
            </p:cNvPr>
            <p:cNvSpPr/>
            <p:nvPr/>
          </p:nvSpPr>
          <p:spPr>
            <a:xfrm>
              <a:off x="4177236" y="4674293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srgbClr val="FF33CC"/>
                  </a:solidFill>
                  <a:latin typeface="TH Sarabun New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342EEACC-63C6-4537-89FE-3F46EFB7CAA8}"/>
                </a:ext>
              </a:extLst>
            </p:cNvPr>
            <p:cNvSpPr/>
            <p:nvPr/>
          </p:nvSpPr>
          <p:spPr>
            <a:xfrm>
              <a:off x="4566579" y="4674293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srgbClr val="FF33CC"/>
                  </a:solidFill>
                  <a:latin typeface="TH Sarabun New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7092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F6D55F7E-C104-4B44-83CD-5140C1EF10B6}"/>
              </a:ext>
            </a:extLst>
          </p:cNvPr>
          <p:cNvSpPr/>
          <p:nvPr/>
        </p:nvSpPr>
        <p:spPr>
          <a:xfrm>
            <a:off x="1386906" y="3252054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dirty="0">
                <a:solidFill>
                  <a:prstClr val="black"/>
                </a:solidFill>
                <a:latin typeface="TH Sarabun New"/>
                <a:cs typeface="TH Sarabun New"/>
              </a:rPr>
              <a:t>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96205" y="862641"/>
            <a:ext cx="61045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ถ้าใช้ลักษณะการดำรงชีวิตของสิ่งมีชีวิตเป็นเกณฑ์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 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สิ่งมีชีวิตข้อใดจัดอยู่ในกลุ่มเดียวกับต้นกล้วย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1386906" y="2147190"/>
            <a:ext cx="1515322" cy="2086316"/>
            <a:chOff x="1121863" y="2174218"/>
            <a:chExt cx="1515322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7" y="2174218"/>
              <a:ext cx="1113198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ยีราฟ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682258"/>
              <a:ext cx="1113198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ปลานิล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3247294"/>
              <a:ext cx="1113198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ดาวเรือง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755334"/>
              <a:ext cx="1113198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นกพิราบ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09691A3-150C-4370-A7C6-81062F886902}"/>
              </a:ext>
            </a:extLst>
          </p:cNvPr>
          <p:cNvGrpSpPr/>
          <p:nvPr/>
        </p:nvGrpSpPr>
        <p:grpSpPr>
          <a:xfrm>
            <a:off x="532078" y="4456036"/>
            <a:ext cx="6759350" cy="1384995"/>
            <a:chOff x="532078" y="4456036"/>
            <a:chExt cx="6759350" cy="1384995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532078" y="4456036"/>
              <a:ext cx="67593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thaiDist" defTabSz="360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	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ถ้าใช้ลักษณะการดำรงชีวิตของสิ่งมีชีวิตเป็นเกณฑ์ดาวเรืองกับต้นกล้วยจัดจำแนกอยู่ในกลุ่มพืช คือ มีใบสีเขียวแผ่กว้าง ภายในมีคลอโรฟิลล์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ช่วยรับแสงจากดวงอาทิตย์มาใช้ในการสร้างอาหาร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17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4637000C-3FD0-40D7-9E11-EB5FD0CFB23F}"/>
                </a:ext>
              </a:extLst>
            </p:cNvPr>
            <p:cNvSpPr/>
            <p:nvPr/>
          </p:nvSpPr>
          <p:spPr>
            <a:xfrm>
              <a:off x="1215478" y="4515479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b="1" dirty="0">
                  <a:solidFill>
                    <a:srgbClr val="FF33CC"/>
                  </a:solidFill>
                  <a:latin typeface="TH Sarabun New"/>
                  <a:cs typeface="TH Sarabun New"/>
                </a:rPr>
                <a:t>๓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9453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0B8ABBAC-1BA2-4E69-9377-41FC430115DF}"/>
              </a:ext>
            </a:extLst>
          </p:cNvPr>
          <p:cNvSpPr/>
          <p:nvPr/>
        </p:nvSpPr>
        <p:spPr>
          <a:xfrm>
            <a:off x="1386906" y="2016120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dirty="0">
                <a:solidFill>
                  <a:prstClr val="black"/>
                </a:solidFill>
                <a:latin typeface="TH Sarabun New"/>
                <a:cs typeface="TH Sarabun New"/>
              </a:rPr>
              <a:t>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580426" y="1223944"/>
            <a:ext cx="6253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มะลิ หญ้า ต้นข้าว มีลักษณะการดำรงชีวิตตามข้อใด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1386906" y="1985732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สามารถสร้างอาหารเองได้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ย่อยสลายซากพืช ซากสัตว์ได้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กินพืชและสิ่งมีชีวิตอื่นเป็นอาหาร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เคลื่อนที่เพื่อหาอาหารได้ด้วยตัวเอง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46AE10F-D4F3-4C02-B18E-2AFCAA8987F4}"/>
              </a:ext>
            </a:extLst>
          </p:cNvPr>
          <p:cNvGrpSpPr/>
          <p:nvPr/>
        </p:nvGrpSpPr>
        <p:grpSpPr>
          <a:xfrm>
            <a:off x="1789026" y="4610364"/>
            <a:ext cx="4724315" cy="1384995"/>
            <a:chOff x="1789026" y="4610364"/>
            <a:chExt cx="4724315" cy="1384995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1789026" y="4610364"/>
              <a:ext cx="472431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มะลิ หญ้า ต้นข้าว มีใบสีเขียว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ภายในมีคลอโรฟิลล์ช่วยรับแสงจากดวงอาทิตย์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เพื่อใช้ในการสร้างอาหารได้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0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F4740366-D27A-467E-9ABF-CA93B7E76D3A}"/>
                </a:ext>
              </a:extLst>
            </p:cNvPr>
            <p:cNvSpPr/>
            <p:nvPr/>
          </p:nvSpPr>
          <p:spPr>
            <a:xfrm>
              <a:off x="2425305" y="4639924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b="1" dirty="0">
                  <a:solidFill>
                    <a:srgbClr val="FF33CC"/>
                  </a:solidFill>
                  <a:latin typeface="TH Sarabun New"/>
                  <a:cs typeface="TH Sarabun New"/>
                </a:rPr>
                <a:t>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3711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1CCE87E1-8D56-4E02-82A7-50410A37804D}"/>
              </a:ext>
            </a:extLst>
          </p:cNvPr>
          <p:cNvSpPr/>
          <p:nvPr/>
        </p:nvSpPr>
        <p:spPr>
          <a:xfrm>
            <a:off x="1386906" y="3904900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dirty="0">
                <a:solidFill>
                  <a:prstClr val="black"/>
                </a:solidFill>
                <a:latin typeface="TH Sarabun New"/>
                <a:cs typeface="TH Sarabun New"/>
              </a:rPr>
              <a:t>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851707" y="839912"/>
            <a:ext cx="5279009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 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จากข้อความข้างต้น กล่าวถึงสิ่งมีชีวิตกี่กลุ่ม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1386906" y="2803934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lang="th-TH" dirty="0">
                  <a:solidFill>
                    <a:prstClr val="black"/>
                  </a:solidFill>
                  <a:latin typeface="TH Sarabun New"/>
                  <a:cs typeface="TH Sarabun New"/>
                </a:rPr>
                <a:t>๑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 </a:t>
              </a: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กลุ่ม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lang="th-TH" dirty="0">
                  <a:solidFill>
                    <a:prstClr val="black"/>
                  </a:solidFill>
                  <a:latin typeface="TH Sarabun New"/>
                  <a:cs typeface="TH Sarabun New"/>
                </a:rPr>
                <a:t>๒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 </a:t>
              </a: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กลุ่ม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lang="th-TH" dirty="0">
                  <a:solidFill>
                    <a:prstClr val="black"/>
                  </a:solidFill>
                  <a:latin typeface="TH Sarabun New"/>
                  <a:cs typeface="TH Sarabun New"/>
                </a:rPr>
                <a:t>๓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 </a:t>
              </a: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กลุ่ม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lang="th-TH" dirty="0">
                  <a:solidFill>
                    <a:prstClr val="black"/>
                  </a:solidFill>
                  <a:latin typeface="TH Sarabun New"/>
                  <a:cs typeface="TH Sarabun New"/>
                </a:rPr>
                <a:t>๔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 </a:t>
              </a: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กลุ่ม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33E9E2D-49D2-46D6-94F3-F091CA178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69" b="89238" l="1974" r="98026">
                        <a14:foregroundMark x1="3655" y1="16143" x2="98026" y2="79821"/>
                        <a14:foregroundMark x1="1974" y1="79821" x2="95906" y2="17937"/>
                        <a14:foregroundMark x1="19591" y1="18386" x2="87354" y2="20179"/>
                        <a14:foregroundMark x1="92617" y1="13004" x2="97076" y2="21973"/>
                        <a14:foregroundMark x1="96564" y1="26009" x2="98026" y2="46188"/>
                        <a14:foregroundMark x1="5556" y1="50673" x2="2120" y2="21076"/>
                        <a14:foregroundMark x1="6287" y1="53363" x2="1974" y2="506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3664" y="632152"/>
            <a:ext cx="7158789" cy="114008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511AE62-9A15-4323-A2B9-405F11714D9D}"/>
              </a:ext>
            </a:extLst>
          </p:cNvPr>
          <p:cNvGrpSpPr/>
          <p:nvPr/>
        </p:nvGrpSpPr>
        <p:grpSpPr>
          <a:xfrm>
            <a:off x="3630523" y="3455246"/>
            <a:ext cx="6759350" cy="954107"/>
            <a:chOff x="3630523" y="3455246"/>
            <a:chExt cx="6759350" cy="954107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3630523" y="3455246"/>
              <a:ext cx="67593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มี ๓ กลุ่ม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คือ แมลง ต้นหญ้า และรา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0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36C0C5FB-3B80-4B9E-B15C-F54499C2A5A7}"/>
                </a:ext>
              </a:extLst>
            </p:cNvPr>
            <p:cNvSpPr/>
            <p:nvPr/>
          </p:nvSpPr>
          <p:spPr>
            <a:xfrm>
              <a:off x="4285705" y="3507361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b="1" dirty="0">
                  <a:solidFill>
                    <a:srgbClr val="FF33CC"/>
                  </a:solidFill>
                  <a:latin typeface="TH Sarabun New"/>
                  <a:cs typeface="TH Sarabun New"/>
                </a:rPr>
                <a:t>๓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7763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2291D0FE-38C7-4E13-9A0E-1279016DEF27}"/>
              </a:ext>
            </a:extLst>
          </p:cNvPr>
          <p:cNvSpPr/>
          <p:nvPr/>
        </p:nvSpPr>
        <p:spPr>
          <a:xfrm>
            <a:off x="982172" y="3685761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dirty="0">
                <a:solidFill>
                  <a:prstClr val="black"/>
                </a:solidFill>
                <a:latin typeface="TH Sarabun New"/>
                <a:cs typeface="TH Sarabun New"/>
              </a:rPr>
              <a:t>๔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6D33DF0-2652-42F2-8BC9-1AABC24CCD7B}"/>
              </a:ext>
            </a:extLst>
          </p:cNvPr>
          <p:cNvSpPr/>
          <p:nvPr/>
        </p:nvSpPr>
        <p:spPr>
          <a:xfrm>
            <a:off x="1524000" y="3638963"/>
            <a:ext cx="6096000" cy="551624"/>
          </a:xfrm>
          <a:prstGeom prst="rect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87072A82-0DD8-4095-97A3-AD9C11A6C8EF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1447387"/>
          <a:ext cx="60960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="" xmlns:a16="http://schemas.microsoft.com/office/drawing/2014/main" val="496346170"/>
                    </a:ext>
                  </a:extLst>
                </a:gridCol>
                <a:gridCol w="3048000">
                  <a:extLst>
                    <a:ext uri="{9D8B030D-6E8A-4147-A177-3AD203B41FA5}">
                      <a16:colId xmlns="" xmlns:a16="http://schemas.microsoft.com/office/drawing/2014/main" val="1874653075"/>
                    </a:ext>
                  </a:extLst>
                </a:gridCol>
              </a:tblGrid>
              <a:tr h="516176">
                <a:tc>
                  <a:txBody>
                    <a:bodyPr/>
                    <a:lstStyle/>
                    <a:p>
                      <a:pPr algn="ctr"/>
                      <a:r>
                        <a:rPr lang="th-TH" sz="300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เคลื่อนที่ได้ด้วยตัวเอง</a:t>
                      </a:r>
                      <a:endParaRPr lang="en-US" sz="3000" dirty="0">
                        <a:solidFill>
                          <a:schemeClr val="tx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เคลื่อนที่ไม่ได้ด้วยตัวเอง</a:t>
                      </a:r>
                      <a:endParaRPr lang="en-US" sz="3000" dirty="0">
                        <a:solidFill>
                          <a:schemeClr val="tx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25092933"/>
                  </a:ext>
                </a:extLst>
              </a:tr>
              <a:tr h="516176">
                <a:tc>
                  <a:txBody>
                    <a:bodyPr/>
                    <a:lstStyle/>
                    <a:p>
                      <a:pPr algn="ctr"/>
                      <a:r>
                        <a:rPr lang="th-TH" sz="30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จอก</a:t>
                      </a:r>
                      <a:endParaRPr lang="en-US" sz="3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บัว</a:t>
                      </a:r>
                      <a:endParaRPr lang="en-US" sz="3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8123135"/>
                  </a:ext>
                </a:extLst>
              </a:tr>
              <a:tr h="516176">
                <a:tc>
                  <a:txBody>
                    <a:bodyPr/>
                    <a:lstStyle/>
                    <a:p>
                      <a:pPr algn="ctr"/>
                      <a:r>
                        <a:rPr lang="th-TH" sz="30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แหน</a:t>
                      </a:r>
                      <a:endParaRPr lang="en-US" sz="3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ชบา</a:t>
                      </a:r>
                      <a:endParaRPr lang="en-US" sz="3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92035930"/>
                  </a:ext>
                </a:extLst>
              </a:tr>
              <a:tr h="516176">
                <a:tc>
                  <a:txBody>
                    <a:bodyPr/>
                    <a:lstStyle/>
                    <a:p>
                      <a:pPr algn="ctr"/>
                      <a:r>
                        <a:rPr lang="th-TH" sz="30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ผีเสื้อ</a:t>
                      </a:r>
                      <a:endParaRPr lang="en-US" sz="3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ปลาทอง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06530929"/>
                  </a:ext>
                </a:extLst>
              </a:tr>
              <a:tr h="516176">
                <a:tc>
                  <a:txBody>
                    <a:bodyPr/>
                    <a:lstStyle/>
                    <a:p>
                      <a:pPr algn="ctr"/>
                      <a:r>
                        <a:rPr lang="th-TH" sz="30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นกกางเขน</a:t>
                      </a:r>
                      <a:endParaRPr lang="en-US" sz="3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กระบองเพชร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8708251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96205" y="298043"/>
            <a:ext cx="61750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ถ้าใช้การเคลื่อนที่ด้วยตัวเองของสิ่งมีชีวิตเป็นเกณฑ์</a:t>
            </a:r>
          </a:p>
          <a:p>
            <a:pPr marL="0" marR="0" lvl="0" indent="0" algn="l" defTabSz="344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ข้อใดจัดจำแนกถูกต้อง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982172" y="2089876"/>
            <a:ext cx="342857" cy="1938391"/>
            <a:chOff x="1121863" y="2203805"/>
            <a:chExt cx="342857" cy="1938391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5613A37-F74A-4F9A-845B-ADEA9F1A6759}"/>
              </a:ext>
            </a:extLst>
          </p:cNvPr>
          <p:cNvGrpSpPr/>
          <p:nvPr/>
        </p:nvGrpSpPr>
        <p:grpSpPr>
          <a:xfrm>
            <a:off x="569098" y="4334675"/>
            <a:ext cx="8005804" cy="1815882"/>
            <a:chOff x="569098" y="4334675"/>
            <a:chExt cx="8005804" cy="1815882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569098" y="4334675"/>
              <a:ext cx="800580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นกกางเขน จัดอยู่ในกลุ่มสัตว์ สามารถเคลื่อนที่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ได้ด้วยตัวเอง กระบองเพชร จัดอยู่ในกลุ่มพืช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ไม่สามารถเคลื่อนที่ได้ด้วยตัวเอง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ส่วน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Wingdings 2" panose="05020102010507070707" pitchFamily="18" charset="2"/>
                </a:rPr>
                <a:t>		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จัดอยู่ในกลุ่มพืชทั้งหมด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ไม่สามารถเคลื่อนที่ได้ด้วยตัวเอง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Wingdings 2" panose="05020102010507070707" pitchFamily="18" charset="2"/>
                </a:rPr>
                <a:t> 	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จัดอยู่ในกลุ่มสัตว์ทั้งหมด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สามารถเคลื่อนที่ได้ด้วยตัวเอง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14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2BC943CB-2B64-4D63-9235-933EAB041686}"/>
                </a:ext>
              </a:extLst>
            </p:cNvPr>
            <p:cNvSpPr/>
            <p:nvPr/>
          </p:nvSpPr>
          <p:spPr>
            <a:xfrm>
              <a:off x="1226114" y="4370890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b="1" dirty="0">
                  <a:solidFill>
                    <a:srgbClr val="FF33CC"/>
                  </a:solidFill>
                  <a:latin typeface="TH Sarabun New"/>
                  <a:cs typeface="TH Sarabun New"/>
                </a:rPr>
                <a:t>๔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5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622D3DD6-050A-484C-A766-140C8A49609F}"/>
                </a:ext>
              </a:extLst>
            </p:cNvPr>
            <p:cNvSpPr/>
            <p:nvPr/>
          </p:nvSpPr>
          <p:spPr>
            <a:xfrm>
              <a:off x="1153600" y="5224683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srgbClr val="FF33CC"/>
                  </a:solidFill>
                  <a:latin typeface="TH Sarabun New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0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174E2F6E-12CA-407E-BF1D-AE52E83C67A6}"/>
                </a:ext>
              </a:extLst>
            </p:cNvPr>
            <p:cNvSpPr/>
            <p:nvPr/>
          </p:nvSpPr>
          <p:spPr>
            <a:xfrm>
              <a:off x="1553980" y="5220935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srgbClr val="FF33CC"/>
                  </a:solidFill>
                  <a:latin typeface="TH Sarabun New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1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63DEB912-1CEC-476E-A242-FBC1E43689D1}"/>
                </a:ext>
              </a:extLst>
            </p:cNvPr>
            <p:cNvSpPr/>
            <p:nvPr/>
          </p:nvSpPr>
          <p:spPr>
            <a:xfrm>
              <a:off x="669296" y="5648014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srgbClr val="FF33CC"/>
                  </a:solidFill>
                  <a:latin typeface="TH Sarabun New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1173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37711FE0-2B33-4FE5-A887-A15087F267B3}"/>
              </a:ext>
            </a:extLst>
          </p:cNvPr>
          <p:cNvSpPr/>
          <p:nvPr/>
        </p:nvSpPr>
        <p:spPr>
          <a:xfrm>
            <a:off x="1386906" y="2312805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noProof="0" dirty="0">
                <a:solidFill>
                  <a:prstClr val="black"/>
                </a:solidFill>
                <a:latin typeface="TH Sarabun New"/>
                <a:cs typeface="TH Sarabun New"/>
              </a:rPr>
              <a:t>๒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1386906" y="1757446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เต่า หนอน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ต้นถั่วเขียว ผักบุ้ง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เห็ดหูหนู ต้นถั่วเขียว กระต่าย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ราในอากาศ นกพิราบ เห็ดหูหนู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96205" y="862641"/>
            <a:ext cx="3900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สิ่งมีชีวิตข้อใดจัดอยู่ในกลุ่มพืช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36283FD-4378-4C80-BFDA-333B3149084C}"/>
              </a:ext>
            </a:extLst>
          </p:cNvPr>
          <p:cNvGrpSpPr/>
          <p:nvPr/>
        </p:nvGrpSpPr>
        <p:grpSpPr>
          <a:xfrm>
            <a:off x="831322" y="4087315"/>
            <a:ext cx="6089983" cy="1815882"/>
            <a:chOff x="831322" y="4087315"/>
            <a:chExt cx="6089983" cy="1815882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831322" y="4087315"/>
              <a:ext cx="608998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Wingdings 2" panose="05020102010507070707" pitchFamily="18" charset="2"/>
                </a:rPr>
                <a:t>	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สิ่งมีชีวิตกลุ่มพืช ได้แก่ ต้นถั่วเขียว และผักบุ้ง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สิ่งมีชีวิตกลุ่มสัตว์ ได้แก่ เต่า หนอน กระต่าย และนกพิราบสิ่งมีชีวิตกลุ่มที่ไม่ใช่พืชและสัตว์ ได้แก่ เห็ดหูหนู และรา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ในอากาศ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0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92110710-B361-4207-9911-0A6E54EE3A82}"/>
                </a:ext>
              </a:extLst>
            </p:cNvPr>
            <p:cNvSpPr/>
            <p:nvPr/>
          </p:nvSpPr>
          <p:spPr>
            <a:xfrm>
              <a:off x="1506131" y="4160462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b="1" dirty="0">
                  <a:solidFill>
                    <a:srgbClr val="FF33CC"/>
                  </a:solidFill>
                  <a:latin typeface="TH Sarabun New"/>
                  <a:cs typeface="TH Sarabun New"/>
                </a:rPr>
                <a:t>๒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72702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B8130765-6915-432F-979B-A09FB33BC23C}"/>
              </a:ext>
            </a:extLst>
          </p:cNvPr>
          <p:cNvSpPr/>
          <p:nvPr/>
        </p:nvSpPr>
        <p:spPr>
          <a:xfrm>
            <a:off x="1386906" y="3438453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dirty="0">
                <a:solidFill>
                  <a:prstClr val="black"/>
                </a:solidFill>
                <a:latin typeface="TH Sarabun New"/>
                <a:cs typeface="TH Sarabun New"/>
              </a:rPr>
              <a:t>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96205" y="862641"/>
            <a:ext cx="326884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สิ่งมีชีวิต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A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ได้แก่ข้อใด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1386906" y="3408866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เห็ด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อะมีบา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กล้วยไม้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พารามีเซียม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6F5106C2-C188-4531-990C-DAF5779511A2}"/>
              </a:ext>
            </a:extLst>
          </p:cNvPr>
          <p:cNvGrpSpPr/>
          <p:nvPr/>
        </p:nvGrpSpPr>
        <p:grpSpPr>
          <a:xfrm>
            <a:off x="1110496" y="388166"/>
            <a:ext cx="5909373" cy="2496290"/>
            <a:chOff x="1110496" y="388166"/>
            <a:chExt cx="5909373" cy="2496290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BFC0F284-384E-4C45-B0D0-603FFE4E6BE1}"/>
                </a:ext>
              </a:extLst>
            </p:cNvPr>
            <p:cNvGrpSpPr/>
            <p:nvPr/>
          </p:nvGrpSpPr>
          <p:grpSpPr>
            <a:xfrm>
              <a:off x="1110496" y="659779"/>
              <a:ext cx="2163056" cy="1949656"/>
              <a:chOff x="1184223" y="569626"/>
              <a:chExt cx="2163056" cy="1949656"/>
            </a:xfrm>
          </p:grpSpPr>
          <p:sp>
            <p:nvSpPr>
              <p:cNvPr id="3" name="Oval 2">
                <a:extLst>
                  <a:ext uri="{FF2B5EF4-FFF2-40B4-BE49-F238E27FC236}">
                    <a16:creationId xmlns="" xmlns:a16="http://schemas.microsoft.com/office/drawing/2014/main" id="{F8490B12-7E09-4CB2-A75C-757D1A1073B0}"/>
                  </a:ext>
                </a:extLst>
              </p:cNvPr>
              <p:cNvSpPr/>
              <p:nvPr/>
            </p:nvSpPr>
            <p:spPr>
              <a:xfrm>
                <a:off x="1184223" y="1124262"/>
                <a:ext cx="2163056" cy="872212"/>
              </a:xfrm>
              <a:prstGeom prst="ellipse">
                <a:avLst/>
              </a:prstGeom>
              <a:solidFill>
                <a:srgbClr val="ACC0FE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สิ่งมีชีวิต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A</a:t>
                </a:r>
              </a:p>
            </p:txBody>
          </p:sp>
          <p:cxnSp>
            <p:nvCxnSpPr>
              <p:cNvPr id="7" name="Connector: Curved 6">
                <a:extLst>
                  <a:ext uri="{FF2B5EF4-FFF2-40B4-BE49-F238E27FC236}">
                    <a16:creationId xmlns="" xmlns:a16="http://schemas.microsoft.com/office/drawing/2014/main" id="{605C6842-6CB9-4B32-8A2D-8CF498274B77}"/>
                  </a:ext>
                </a:extLst>
              </p:cNvPr>
              <p:cNvCxnSpPr>
                <a:stCxn id="3" idx="0"/>
              </p:cNvCxnSpPr>
              <p:nvPr/>
            </p:nvCxnSpPr>
            <p:spPr>
              <a:xfrm rot="5400000" flipH="1" flipV="1">
                <a:off x="2369564" y="465813"/>
                <a:ext cx="554636" cy="762262"/>
              </a:xfrm>
              <a:prstGeom prst="curvedConnector2">
                <a:avLst/>
              </a:prstGeom>
              <a:ln w="28575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or: Curved 16">
                <a:extLst>
                  <a:ext uri="{FF2B5EF4-FFF2-40B4-BE49-F238E27FC236}">
                    <a16:creationId xmlns="" xmlns:a16="http://schemas.microsoft.com/office/drawing/2014/main" id="{62E67B3E-40A4-40CD-88D4-3D464D456EEA}"/>
                  </a:ext>
                </a:extLst>
              </p:cNvPr>
              <p:cNvCxnSpPr>
                <a:stCxn id="3" idx="4"/>
              </p:cNvCxnSpPr>
              <p:nvPr/>
            </p:nvCxnSpPr>
            <p:spPr>
              <a:xfrm rot="16200000" flipH="1">
                <a:off x="2310527" y="1951698"/>
                <a:ext cx="522809" cy="612360"/>
              </a:xfrm>
              <a:prstGeom prst="curvedConnector2">
                <a:avLst/>
              </a:prstGeom>
              <a:ln w="28575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097AF8A3-B55B-4FB5-AE78-CCC06CED1657}"/>
                </a:ext>
              </a:extLst>
            </p:cNvPr>
            <p:cNvSpPr txBox="1"/>
            <p:nvPr/>
          </p:nvSpPr>
          <p:spPr>
            <a:xfrm>
              <a:off x="2946318" y="388166"/>
              <a:ext cx="40735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ย่อยสลายซากพืชและสัตว์เมื่อตายลง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A9D6BFD8-DFCD-4944-9DF6-E4C3A7383B39}"/>
                </a:ext>
              </a:extLst>
            </p:cNvPr>
            <p:cNvSpPr txBox="1"/>
            <p:nvPr/>
          </p:nvSpPr>
          <p:spPr>
            <a:xfrm>
              <a:off x="2811291" y="2299681"/>
              <a:ext cx="39982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พบได้ทั่วไปในบริเวณที่มีความชุ่มชื้น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998C626-BEE9-4BC1-B949-95B089B12722}"/>
              </a:ext>
            </a:extLst>
          </p:cNvPr>
          <p:cNvGrpSpPr/>
          <p:nvPr/>
        </p:nvGrpSpPr>
        <p:grpSpPr>
          <a:xfrm>
            <a:off x="3540680" y="4049857"/>
            <a:ext cx="3479189" cy="1815882"/>
            <a:chOff x="3540680" y="4049857"/>
            <a:chExt cx="3479189" cy="1815882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3540680" y="4049857"/>
              <a:ext cx="347918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เห็ด เป็นสิ่งมีชีวิต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จำพวกย่อยสลายซากเมื่อพืชและ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สัตว์ตายลง และสามารถพบเห็ดได้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ในบริเวณที่มีความชุ่มชื้น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6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AA5E289D-8A49-47B9-9C81-7E0B6431DA2E}"/>
                </a:ext>
              </a:extLst>
            </p:cNvPr>
            <p:cNvSpPr/>
            <p:nvPr/>
          </p:nvSpPr>
          <p:spPr>
            <a:xfrm>
              <a:off x="4218018" y="4073392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b="1" dirty="0">
                  <a:solidFill>
                    <a:srgbClr val="FF33CC"/>
                  </a:solidFill>
                  <a:latin typeface="TH Sarabun New"/>
                  <a:cs typeface="TH Sarabun New"/>
                </a:rPr>
                <a:t>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4435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7AD9DA94-B75B-449E-8E9D-976BDC18CEAA}"/>
              </a:ext>
            </a:extLst>
          </p:cNvPr>
          <p:cNvSpPr/>
          <p:nvPr/>
        </p:nvSpPr>
        <p:spPr>
          <a:xfrm>
            <a:off x="1937114" y="5560311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noProof="0" dirty="0">
                <a:solidFill>
                  <a:prstClr val="black"/>
                </a:solidFill>
                <a:latin typeface="TH Sarabun New"/>
                <a:cs typeface="TH Sarabun New"/>
              </a:rPr>
              <a:t>๔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42315ED-8945-47BA-BD6B-37D9695CFDEF}"/>
              </a:ext>
            </a:extLst>
          </p:cNvPr>
          <p:cNvGrpSpPr/>
          <p:nvPr/>
        </p:nvGrpSpPr>
        <p:grpSpPr>
          <a:xfrm>
            <a:off x="509391" y="5010755"/>
            <a:ext cx="7797909" cy="1013240"/>
            <a:chOff x="1121864" y="2174218"/>
            <a:chExt cx="7797909" cy="1013240"/>
          </a:xfrm>
        </p:grpSpPr>
        <p:sp>
          <p:nvSpPr>
            <p:cNvPr id="8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F446E50B-A412-4065-8ADC-4472FC373763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9" name="Text Placeholder 2">
              <a:extLst>
                <a:ext uri="{FF2B5EF4-FFF2-40B4-BE49-F238E27FC236}">
                  <a16:creationId xmlns="" xmlns:a16="http://schemas.microsoft.com/office/drawing/2014/main" id="{FFE4B7BA-7959-46DE-84BE-070607BDCB52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ม้า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03C5B708-70D1-4A56-8923-E497265DE5F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เห็ดเผาะ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5FA53EA1-4FA6-4D3E-B1EA-439E61840FBD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57C2FFE2-0071-4E98-92D0-CF9C65248772}"/>
                </a:ext>
              </a:extLst>
            </p:cNvPr>
            <p:cNvSpPr/>
            <p:nvPr/>
          </p:nvSpPr>
          <p:spPr>
            <a:xfrm>
              <a:off x="2549586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89787CDB-666B-4868-AFE2-F209DC2E1396}"/>
                </a:ext>
              </a:extLst>
            </p:cNvPr>
            <p:cNvSpPr txBox="1">
              <a:spLocks/>
            </p:cNvSpPr>
            <p:nvPr/>
          </p:nvSpPr>
          <p:spPr>
            <a:xfrm>
              <a:off x="2951708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วัว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F2517BC-35E9-4513-B558-932D7492B095}"/>
                </a:ext>
              </a:extLst>
            </p:cNvPr>
            <p:cNvSpPr txBox="1">
              <a:spLocks/>
            </p:cNvSpPr>
            <p:nvPr/>
          </p:nvSpPr>
          <p:spPr>
            <a:xfrm>
              <a:off x="2951707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ผักกาดขาว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11CFEDDA-00F0-42A5-B37F-0FBC3778C721}"/>
                </a:ext>
              </a:extLst>
            </p:cNvPr>
            <p:cNvSpPr/>
            <p:nvPr/>
          </p:nvSpPr>
          <p:spPr>
            <a:xfrm>
              <a:off x="2549586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256362" y="73498"/>
            <a:ext cx="4147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สังเกตตาราง ใช้ตอบคำถามข้อ </a:t>
            </a:r>
            <a:r>
              <a:rPr lang="th-TH" sz="3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๘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-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87072A82-0DD8-4095-97A3-AD9C11A6C8EF}"/>
              </a:ext>
            </a:extLst>
          </p:cNvPr>
          <p:cNvGraphicFramePr>
            <a:graphicFrameLocks noGrp="1"/>
          </p:cNvGraphicFramePr>
          <p:nvPr/>
        </p:nvGraphicFramePr>
        <p:xfrm>
          <a:off x="1379810" y="1070465"/>
          <a:ext cx="6705601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8690">
                  <a:extLst>
                    <a:ext uri="{9D8B030D-6E8A-4147-A177-3AD203B41FA5}">
                      <a16:colId xmlns="" xmlns:a16="http://schemas.microsoft.com/office/drawing/2014/main" val="496346170"/>
                    </a:ext>
                  </a:extLst>
                </a:gridCol>
                <a:gridCol w="1004341">
                  <a:extLst>
                    <a:ext uri="{9D8B030D-6E8A-4147-A177-3AD203B41FA5}">
                      <a16:colId xmlns="" xmlns:a16="http://schemas.microsoft.com/office/drawing/2014/main" val="2253608183"/>
                    </a:ext>
                  </a:extLst>
                </a:gridCol>
                <a:gridCol w="1139252">
                  <a:extLst>
                    <a:ext uri="{9D8B030D-6E8A-4147-A177-3AD203B41FA5}">
                      <a16:colId xmlns="" xmlns:a16="http://schemas.microsoft.com/office/drawing/2014/main" val="1874653075"/>
                    </a:ext>
                  </a:extLst>
                </a:gridCol>
                <a:gridCol w="2563318">
                  <a:extLst>
                    <a:ext uri="{9D8B030D-6E8A-4147-A177-3AD203B41FA5}">
                      <a16:colId xmlns="" xmlns:a16="http://schemas.microsoft.com/office/drawing/2014/main" val="38289040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300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สิ่งมีชีวิต</a:t>
                      </a:r>
                      <a:endParaRPr lang="en-US" sz="3000" dirty="0">
                        <a:solidFill>
                          <a:schemeClr val="tx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กลุ่มพืช</a:t>
                      </a:r>
                      <a:endParaRPr lang="en-US" sz="3000" dirty="0">
                        <a:solidFill>
                          <a:schemeClr val="tx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กลุ่มสัตว์</a:t>
                      </a:r>
                      <a:endParaRPr lang="en-US" sz="3000" dirty="0">
                        <a:solidFill>
                          <a:schemeClr val="tx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กลุ่มที่ไม่ใช่พืชและสัตว์</a:t>
                      </a:r>
                      <a:endParaRPr lang="en-US" sz="3000" dirty="0">
                        <a:solidFill>
                          <a:schemeClr val="tx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25092933"/>
                  </a:ext>
                </a:extLst>
              </a:tr>
              <a:tr h="139182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3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81231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30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ปลาช่อน</a:t>
                      </a:r>
                      <a:endParaRPr lang="en-US" sz="3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3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920359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30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ทานตะวัน</a:t>
                      </a:r>
                      <a:endParaRPr lang="en-US" sz="3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th-TH" sz="3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3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3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06530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30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ราบนเมล็ดถั่วลิสง</a:t>
                      </a:r>
                      <a:endParaRPr lang="en-US" sz="3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3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3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th-TH" sz="3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87082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30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เป็ด</a:t>
                      </a:r>
                      <a:endParaRPr lang="en-US" sz="3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3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th-TH" sz="3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3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5086352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E583227-C187-407E-915B-797E4C7A4627}"/>
              </a:ext>
            </a:extLst>
          </p:cNvPr>
          <p:cNvSpPr txBox="1"/>
          <p:nvPr/>
        </p:nvSpPr>
        <p:spPr>
          <a:xfrm>
            <a:off x="256362" y="422015"/>
            <a:ext cx="77123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ตาราง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ผลการจำแนกสิ่งมีชีวิตเป็นกลุ่มพืช กลุ่มสัตว์ และกลุ่มที่ไม่ใช่พืช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และสัตว์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96D6191-74CB-4D07-9732-C9FCEE866B2C}"/>
              </a:ext>
            </a:extLst>
          </p:cNvPr>
          <p:cNvSpPr txBox="1"/>
          <p:nvPr/>
        </p:nvSpPr>
        <p:spPr>
          <a:xfrm>
            <a:off x="256362" y="4498022"/>
            <a:ext cx="3041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๘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สิ่งมีชีวิต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P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ได้แก่ข้อใด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0BD7C5A-7349-447B-93E2-6F692847F9CC}"/>
              </a:ext>
            </a:extLst>
          </p:cNvPr>
          <p:cNvGrpSpPr/>
          <p:nvPr/>
        </p:nvGrpSpPr>
        <p:grpSpPr>
          <a:xfrm>
            <a:off x="3564624" y="4639000"/>
            <a:ext cx="4801939" cy="1532334"/>
            <a:chOff x="3324784" y="4639000"/>
            <a:chExt cx="4667863" cy="1532334"/>
          </a:xfrm>
        </p:grpSpPr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245D1AFB-1EFE-490B-82A6-4BA52C8B3A4F}"/>
                </a:ext>
              </a:extLst>
            </p:cNvPr>
            <p:cNvSpPr txBox="1"/>
            <p:nvPr/>
          </p:nvSpPr>
          <p:spPr>
            <a:xfrm>
              <a:off x="3324784" y="4639000"/>
              <a:ext cx="4667863" cy="1532334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สิ่งมีชีวิต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P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ได้แก่ ผักกาดขาว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เพราะเป็นสิ่งมีชีวิตที่สร้างอาหารเองได้ และ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เคลื่อนที่ด้วยตัวเองไม่ได้ จัดอยู่ในกลุ่มพืช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1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68E90045-9CF5-4A9C-B64B-7F63BA5010AE}"/>
                </a:ext>
              </a:extLst>
            </p:cNvPr>
            <p:cNvSpPr/>
            <p:nvPr/>
          </p:nvSpPr>
          <p:spPr>
            <a:xfrm>
              <a:off x="4036309" y="4748755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b="1" dirty="0">
                  <a:solidFill>
                    <a:srgbClr val="FF33CC"/>
                  </a:solidFill>
                  <a:latin typeface="TH Sarabun New"/>
                  <a:cs typeface="TH Sarabun New"/>
                </a:rPr>
                <a:t>๔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695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E91144C0-2C6C-4C22-B9A4-59207B2D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61667257-CFD3-45F7-B29F-3BDF47B8A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43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">
            <a:extLst>
              <a:ext uri="{FF2B5EF4-FFF2-40B4-BE49-F238E27FC236}">
                <a16:creationId xmlns="" xmlns:a16="http://schemas.microsoft.com/office/drawing/2014/main" id="{4AD62867-D4C8-4E77-A5FC-67A2EA7F5B81}"/>
              </a:ext>
            </a:extLst>
          </p:cNvPr>
          <p:cNvSpPr txBox="1"/>
          <p:nvPr/>
        </p:nvSpPr>
        <p:spPr>
          <a:xfrm>
            <a:off x="4070957" y="6100818"/>
            <a:ext cx="3695278" cy="523220"/>
          </a:xfrm>
          <a:prstGeom prst="rect">
            <a:avLst/>
          </a:prstGeom>
          <a:solidFill>
            <a:srgbClr val="F2C0CF"/>
          </a:solidFill>
          <a:ln w="9525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625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ความหลากหลายของสิ่งมีชีวิต</a:t>
            </a:r>
          </a:p>
        </p:txBody>
      </p:sp>
    </p:spTree>
    <p:extLst>
      <p:ext uri="{BB962C8B-B14F-4D97-AF65-F5344CB8AC3E}">
        <p14:creationId xmlns:p14="http://schemas.microsoft.com/office/powerpoint/2010/main" val="237706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85FB6872-E16F-4FC7-BDD7-1B2B59178D70}"/>
              </a:ext>
            </a:extLst>
          </p:cNvPr>
          <p:cNvSpPr/>
          <p:nvPr/>
        </p:nvSpPr>
        <p:spPr>
          <a:xfrm>
            <a:off x="1386906" y="2330345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dirty="0">
                <a:solidFill>
                  <a:prstClr val="black"/>
                </a:solidFill>
                <a:latin typeface="TH Sarabun New"/>
                <a:cs typeface="TH Sarabun New"/>
              </a:rPr>
              <a:t>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51235" y="443837"/>
            <a:ext cx="72221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ถ้าต้องจัดจำแนกสิ่งมีชีวิต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Q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ที่มีลักษณะเป็นเส้นใยสีดำ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284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เจริญเติบโตบนแผ่นขนมปังที่วางทิ้งไว้บนโต๊ะเป็นเวลา ๕ วัน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284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สิ่งมีชีวิต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Q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จะจัดจำแนกอยู่ในกลุ่มเดียวกับสิ่งมีชีวิตข้อใด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1386906" y="2300758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ราบนเมล็ดถั่วลิสง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ทานตะวัน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ปลาช่อน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เป็ด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1547F19-E2F8-45EE-991B-C4FA5BFADDCB}"/>
              </a:ext>
            </a:extLst>
          </p:cNvPr>
          <p:cNvGrpSpPr/>
          <p:nvPr/>
        </p:nvGrpSpPr>
        <p:grpSpPr>
          <a:xfrm>
            <a:off x="1386906" y="4567377"/>
            <a:ext cx="6759350" cy="1384995"/>
            <a:chOff x="1386906" y="4567377"/>
            <a:chExt cx="6759350" cy="1384995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1386906" y="4567377"/>
              <a:ext cx="67593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สิ่งมีชีวิต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Q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คือ รา ซึ่งจัดจำแนกอยู่ในกลุ่ม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ที่ไม่ใช่พืชและสัตว์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0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55702659-EB32-4205-A70D-2C5E77A5E154}"/>
                </a:ext>
              </a:extLst>
            </p:cNvPr>
            <p:cNvSpPr/>
            <p:nvPr/>
          </p:nvSpPr>
          <p:spPr>
            <a:xfrm>
              <a:off x="2055570" y="4624320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b="1" dirty="0">
                  <a:solidFill>
                    <a:srgbClr val="FF33CC"/>
                  </a:solidFill>
                  <a:latin typeface="TH Sarabun New"/>
                  <a:cs typeface="TH Sarabun New"/>
                </a:rPr>
                <a:t>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6659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0E419D4F-1F44-4F88-8B8B-0962AE30146B}"/>
              </a:ext>
            </a:extLst>
          </p:cNvPr>
          <p:cNvSpPr/>
          <p:nvPr/>
        </p:nvSpPr>
        <p:spPr>
          <a:xfrm>
            <a:off x="1386906" y="3364476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dirty="0">
                <a:solidFill>
                  <a:prstClr val="black"/>
                </a:solidFill>
                <a:latin typeface="TH Sarabun New"/>
                <a:cs typeface="TH Sarabun New"/>
              </a:rPr>
              <a:t>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96205" y="862641"/>
            <a:ext cx="4982454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๑๐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เป็นอาหารที่ผลิดได้จากสิ่งมีชีวิตกลุ่มใด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1386906" y="2252121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กลุ่มพืช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กลุ่มสัตว์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กลุ่มที่ไม่ใช่พืชและสัตว์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กลุ่มสิ่งมีชีวิตที่สร้างอาหารเองได้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86308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00D3742-76B4-4B90-A917-F7FECD063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46" y="653453"/>
            <a:ext cx="5216943" cy="75591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C9669F7-A130-4884-B7B6-268365584346}"/>
              </a:ext>
            </a:extLst>
          </p:cNvPr>
          <p:cNvGrpSpPr/>
          <p:nvPr/>
        </p:nvGrpSpPr>
        <p:grpSpPr>
          <a:xfrm>
            <a:off x="831322" y="4581990"/>
            <a:ext cx="6759350" cy="954107"/>
            <a:chOff x="831322" y="4581990"/>
            <a:chExt cx="6759350" cy="954107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831322" y="4581990"/>
              <a:ext cx="67593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โยเกิร์ตและวุ้นมะพร้าว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ผลิตมาจากจุลินทรีย์ ส่วนเทมเป้ ผลิตมาจากรา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0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5862750A-BE0C-4A8A-A207-FC60EC6D8598}"/>
                </a:ext>
              </a:extLst>
            </p:cNvPr>
            <p:cNvSpPr/>
            <p:nvPr/>
          </p:nvSpPr>
          <p:spPr>
            <a:xfrm>
              <a:off x="1502733" y="4646647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b="1" dirty="0">
                  <a:solidFill>
                    <a:srgbClr val="FF33CC"/>
                  </a:solidFill>
                  <a:latin typeface="TH Sarabun New"/>
                  <a:cs typeface="TH Sarabun New"/>
                </a:rPr>
                <a:t>๓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53685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724D2C2-D1BD-4704-8649-66BCE9A42D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693" y="2489740"/>
            <a:ext cx="2820050" cy="4248060"/>
          </a:xfrm>
          <a:prstGeom prst="rect">
            <a:avLst/>
          </a:prstGeom>
        </p:spPr>
      </p:pic>
      <p:sp>
        <p:nvSpPr>
          <p:cNvPr id="22" name="วงรี 4">
            <a:extLst>
              <a:ext uri="{FF2B5EF4-FFF2-40B4-BE49-F238E27FC236}">
                <a16:creationId xmlns="" xmlns:a16="http://schemas.microsoft.com/office/drawing/2014/main" id="{B4F97CC3-12AF-4479-ACDD-A65D5917EF7B}"/>
              </a:ext>
            </a:extLst>
          </p:cNvPr>
          <p:cNvSpPr/>
          <p:nvPr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D600B0EC-0D73-4873-94E3-BB3A2BB7E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0D0E08A-8346-4C4C-9D4B-D7836B87977F}"/>
              </a:ext>
            </a:extLst>
          </p:cNvPr>
          <p:cNvSpPr txBox="1"/>
          <p:nvPr/>
        </p:nvSpPr>
        <p:spPr>
          <a:xfrm>
            <a:off x="618341" y="245514"/>
            <a:ext cx="6282643" cy="18717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th-TH" sz="2625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โลกของเราเต็มไปด้วยสิ่งมีชีวิตชนิดต่าง ๆ จำนวนมากมาย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แตกต่างกันไปในแต่ละบริเวณที่มีสภาพแวดล้อมแตกต่างกัน แล้ว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ในท้องถิ่นของเรามีความหลากหลายของสิ่งมีชีวิตมากน้อยเพียงใด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ทำอย่างไรเราจึงจะศึกษาความหลากหลายของสิ่งมีชีวิตได้ง่ายขึ้น</a:t>
            </a:r>
          </a:p>
        </p:txBody>
      </p:sp>
      <p:sp>
        <p:nvSpPr>
          <p:cNvPr id="13" name="วงรี 4">
            <a:extLst>
              <a:ext uri="{FF2B5EF4-FFF2-40B4-BE49-F238E27FC236}">
                <a16:creationId xmlns="" xmlns:a16="http://schemas.microsoft.com/office/drawing/2014/main" id="{AA2926DC-57FF-4E8A-A703-0A7959A7BA6A}"/>
              </a:ext>
            </a:extLst>
          </p:cNvPr>
          <p:cNvSpPr/>
          <p:nvPr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2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7D988992-9214-465B-977D-5DC4F0802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778" y="2231031"/>
            <a:ext cx="4484928" cy="2112119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6377C074-122A-4D03-9303-D47950B99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780" y="4245779"/>
            <a:ext cx="4484926" cy="18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2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-0.04 C 0.081 -0.049 0.102 -0.054 0.124 -0.054 C 0.149 -0.054 0.169 -0.049 0.183 -0.04 L 0.25 0 E" pathEditMode="relative" ptsTypes="">
                                      <p:cBhvr>
                                        <p:cTn id="22" dur="10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42B9F928-520B-4CDE-890A-F69CB52FE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1" name="Idea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72C90D3A-AE20-4F06-9B82-D852CFAB60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6" end="25057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0920" y="609196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="" xmlns:a16="http://schemas.microsoft.com/office/drawing/2014/main" id="{0A7EC741-6E68-4D1E-8781-6E9C5B68795C}"/>
                  </a:ext>
                </a:extLst>
              </p14:cNvPr>
              <p14:cNvContentPartPr/>
              <p14:nvPr/>
            </p14:nvContentPartPr>
            <p14:xfrm>
              <a:off x="5026624" y="3468841"/>
              <a:ext cx="33840" cy="55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A7EC741-6E68-4D1E-8781-6E9C5B68795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7984" y="3460201"/>
                <a:ext cx="5148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="" xmlns:a16="http://schemas.microsoft.com/office/drawing/2014/main" id="{F45F863B-FD6A-4D1A-A136-E122FE0B81B0}"/>
                  </a:ext>
                </a:extLst>
              </p14:cNvPr>
              <p14:cNvContentPartPr/>
              <p14:nvPr/>
            </p14:nvContentPartPr>
            <p14:xfrm>
              <a:off x="5024824" y="3460201"/>
              <a:ext cx="45000" cy="86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45F863B-FD6A-4D1A-A136-E122FE0B81B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15824" y="3451201"/>
                <a:ext cx="6264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="" xmlns:a16="http://schemas.microsoft.com/office/drawing/2014/main" id="{8AEDAD0F-1BDA-4DE2-9A73-102CA8767F4C}"/>
                  </a:ext>
                </a:extLst>
              </p14:cNvPr>
              <p14:cNvContentPartPr/>
              <p14:nvPr/>
            </p14:nvContentPartPr>
            <p14:xfrm>
              <a:off x="4984504" y="1573611"/>
              <a:ext cx="18720" cy="33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AEDAD0F-1BDA-4DE2-9A73-102CA8767F4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75674" y="1564514"/>
                <a:ext cx="36027" cy="516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="" xmlns:a16="http://schemas.microsoft.com/office/drawing/2014/main" id="{9A060EE0-89A3-4858-9874-A98F8083B1A3}"/>
                  </a:ext>
                </a:extLst>
              </p14:cNvPr>
              <p14:cNvContentPartPr/>
              <p14:nvPr/>
            </p14:nvContentPartPr>
            <p14:xfrm>
              <a:off x="5156584" y="2166531"/>
              <a:ext cx="6480" cy="190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A060EE0-89A3-4858-9874-A98F8083B1A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48058" y="2157891"/>
                <a:ext cx="23192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="" xmlns:a16="http://schemas.microsoft.com/office/drawing/2014/main" id="{58943B1A-0299-4821-8770-470E2B86E4A1}"/>
                  </a:ext>
                </a:extLst>
              </p14:cNvPr>
              <p14:cNvContentPartPr/>
              <p14:nvPr/>
            </p14:nvContentPartPr>
            <p14:xfrm>
              <a:off x="5156584" y="2079411"/>
              <a:ext cx="1872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8943B1A-0299-4821-8770-470E2B86E4A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147754" y="2070771"/>
                <a:ext cx="36027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4" name="Ink 33">
                <a:extLst>
                  <a:ext uri="{FF2B5EF4-FFF2-40B4-BE49-F238E27FC236}">
                    <a16:creationId xmlns="" xmlns:a16="http://schemas.microsoft.com/office/drawing/2014/main" id="{4FC05DB1-EC5C-4B8E-9B81-E4B749B4C0B3}"/>
                  </a:ext>
                </a:extLst>
              </p14:cNvPr>
              <p14:cNvContentPartPr/>
              <p14:nvPr/>
            </p14:nvContentPartPr>
            <p14:xfrm>
              <a:off x="929122" y="1609971"/>
              <a:ext cx="251640" cy="1342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FC05DB1-EC5C-4B8E-9B81-E4B749B4C0B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20122" y="1600995"/>
                <a:ext cx="269280" cy="1518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8" name="Ink 37">
                <a:extLst>
                  <a:ext uri="{FF2B5EF4-FFF2-40B4-BE49-F238E27FC236}">
                    <a16:creationId xmlns="" xmlns:a16="http://schemas.microsoft.com/office/drawing/2014/main" id="{0AAD48BA-26A3-4109-A09A-35ED01E9ADD6}"/>
                  </a:ext>
                </a:extLst>
              </p14:cNvPr>
              <p14:cNvContentPartPr/>
              <p14:nvPr/>
            </p14:nvContentPartPr>
            <p14:xfrm>
              <a:off x="916162" y="3336308"/>
              <a:ext cx="21240" cy="705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0AAD48BA-26A3-4109-A09A-35ED01E9ADD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07522" y="3327308"/>
                <a:ext cx="38880" cy="8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9" name="Ink 38">
                <a:extLst>
                  <a:ext uri="{FF2B5EF4-FFF2-40B4-BE49-F238E27FC236}">
                    <a16:creationId xmlns="" xmlns:a16="http://schemas.microsoft.com/office/drawing/2014/main" id="{D2FC0525-684C-4F30-87C8-2E0403483ED8}"/>
                  </a:ext>
                </a:extLst>
              </p14:cNvPr>
              <p14:cNvContentPartPr/>
              <p14:nvPr/>
            </p14:nvContentPartPr>
            <p14:xfrm>
              <a:off x="988882" y="3692708"/>
              <a:ext cx="97200" cy="190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2FC0525-684C-4F30-87C8-2E0403483ED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79882" y="3684068"/>
                <a:ext cx="114840" cy="3672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2">
            <a:extLst>
              <a:ext uri="{FF2B5EF4-FFF2-40B4-BE49-F238E27FC236}">
                <a16:creationId xmlns="" xmlns:a16="http://schemas.microsoft.com/office/drawing/2014/main" id="{D5059AB2-030A-48C7-BF7B-891F9D732031}"/>
              </a:ext>
            </a:extLst>
          </p:cNvPr>
          <p:cNvSpPr txBox="1"/>
          <p:nvPr/>
        </p:nvSpPr>
        <p:spPr>
          <a:xfrm>
            <a:off x="956627" y="188741"/>
            <a:ext cx="7188266" cy="38164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274320" tIns="182880" rIns="91440" bIns="182880" rtlCol="0">
            <a:spAutoFit/>
          </a:bodyPr>
          <a:lstStyle/>
          <a:p>
            <a:r>
              <a:rPr lang="th-TH" sz="27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7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สิ่งมีชีวิตบนโลกมีจำนวนมากมายนับล้านชนิด นักวิทยาศาสตร์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ได้จำแนกสิ่งมีชีวิตไว้หลายกลุ่ม เช่น กลุ่มพืช กลุ่มสัตว์ กลุ่มที่ไม่ใช่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พืชและสัตว์ สิ่งมีชีวิตแต่ละกลุ่มต่างอาศัยอยู่ร่วมกันในทุกบริเวณบนโลก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นักวิทยาศาสตร์จัดจำแนกสิ่งมีชีวิตไว้เป็นกลุ่ม เพื่อให้ง่ายต่อ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การศึกษาเรื่องราวเกี่ยวกับสิ่งมีชีวิต การจัดจำแนกสิ่งมีชีวิตเป็นกลุ่มทำได้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โดยการจัดสิ่งมีชีวิตที่มีลักษณะและกระบวนการดำรงชีวิตเหมือนกันให้อยู่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ในกลุ่มเดียวกัน และจัดสิ่งมีชีวิตที่มีลักษณะและการดำรงชีวิตแตกต่างกัน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ให้อยู่คนละกลุ่ม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293B1FD4-35C9-47C1-BE1E-14B11877252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284048" y="3546961"/>
            <a:ext cx="3017567" cy="322436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7184F220-A4DE-42FC-BB9E-59F2F8E6225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00580" y="4114810"/>
            <a:ext cx="4612372" cy="186750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84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กลุ่ม 13">
            <a:extLst>
              <a:ext uri="{FF2B5EF4-FFF2-40B4-BE49-F238E27FC236}">
                <a16:creationId xmlns="" xmlns:a16="http://schemas.microsoft.com/office/drawing/2014/main" id="{9AE8A074-793E-4803-8160-F99683D2E539}"/>
              </a:ext>
            </a:extLst>
          </p:cNvPr>
          <p:cNvGrpSpPr/>
          <p:nvPr/>
        </p:nvGrpSpPr>
        <p:grpSpPr>
          <a:xfrm>
            <a:off x="6632784" y="1487282"/>
            <a:ext cx="2823832" cy="3791442"/>
            <a:chOff x="6432062" y="1533278"/>
            <a:chExt cx="2553153" cy="3507499"/>
          </a:xfrm>
        </p:grpSpPr>
        <p:pic>
          <p:nvPicPr>
            <p:cNvPr id="8" name="Picture 9">
              <a:extLst>
                <a:ext uri="{FF2B5EF4-FFF2-40B4-BE49-F238E27FC236}">
                  <a16:creationId xmlns="" xmlns:a16="http://schemas.microsoft.com/office/drawing/2014/main" id="{7032F875-1904-47BA-B3BC-BBD082BFD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43"/>
            <a:stretch/>
          </p:blipFill>
          <p:spPr>
            <a:xfrm>
              <a:off x="6551601" y="1533278"/>
              <a:ext cx="2433614" cy="3507499"/>
            </a:xfrm>
            <a:prstGeom prst="rect">
              <a:avLst/>
            </a:prstGeom>
          </p:spPr>
        </p:pic>
        <p:sp>
          <p:nvSpPr>
            <p:cNvPr id="13" name="สี่เหลี่ยมผืนผ้า: มุมมน 12">
              <a:extLst>
                <a:ext uri="{FF2B5EF4-FFF2-40B4-BE49-F238E27FC236}">
                  <a16:creationId xmlns="" xmlns:a16="http://schemas.microsoft.com/office/drawing/2014/main" id="{9B8CD3E6-163D-43A7-95BD-1DA2ED3E8B2C}"/>
                </a:ext>
              </a:extLst>
            </p:cNvPr>
            <p:cNvSpPr/>
            <p:nvPr/>
          </p:nvSpPr>
          <p:spPr>
            <a:xfrm>
              <a:off x="6432062" y="2164862"/>
              <a:ext cx="508000" cy="648676"/>
            </a:xfrm>
            <a:prstGeom prst="roundRect">
              <a:avLst/>
            </a:prstGeom>
            <a:solidFill>
              <a:srgbClr val="BFEAF9"/>
            </a:solidFill>
            <a:ln>
              <a:solidFill>
                <a:srgbClr val="BFEA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BB94A71E-F6BA-4CF7-A930-D511EEB4D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A107254-7D19-4883-9A5E-7A967B4A5892}"/>
              </a:ext>
            </a:extLst>
          </p:cNvPr>
          <p:cNvGrpSpPr/>
          <p:nvPr/>
        </p:nvGrpSpPr>
        <p:grpSpPr>
          <a:xfrm>
            <a:off x="307208" y="1434851"/>
            <a:ext cx="6887433" cy="3283128"/>
            <a:chOff x="307208" y="1487282"/>
            <a:chExt cx="6887433" cy="3283128"/>
          </a:xfrm>
        </p:grpSpPr>
        <p:grpSp>
          <p:nvGrpSpPr>
            <p:cNvPr id="10" name="กลุ่ม 9">
              <a:extLst>
                <a:ext uri="{FF2B5EF4-FFF2-40B4-BE49-F238E27FC236}">
                  <a16:creationId xmlns="" xmlns:a16="http://schemas.microsoft.com/office/drawing/2014/main" id="{609C6F8E-74F5-484B-9CA0-AA8C41673ABE}"/>
                </a:ext>
              </a:extLst>
            </p:cNvPr>
            <p:cNvGrpSpPr/>
            <p:nvPr/>
          </p:nvGrpSpPr>
          <p:grpSpPr>
            <a:xfrm>
              <a:off x="307208" y="1487282"/>
              <a:ext cx="6887433" cy="3283128"/>
              <a:chOff x="435582" y="1533278"/>
              <a:chExt cx="6567002" cy="3130384"/>
            </a:xfrm>
          </p:grpSpPr>
          <p:pic>
            <p:nvPicPr>
              <p:cNvPr id="3" name="รูปภาพ 2">
                <a:extLst>
                  <a:ext uri="{FF2B5EF4-FFF2-40B4-BE49-F238E27FC236}">
                    <a16:creationId xmlns="" xmlns:a16="http://schemas.microsoft.com/office/drawing/2014/main" id="{2927AE3F-2671-4022-9CF1-A03C31F90F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957" r="6985"/>
              <a:stretch/>
            </p:blipFill>
            <p:spPr>
              <a:xfrm>
                <a:off x="435582" y="1533278"/>
                <a:ext cx="5861696" cy="313038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E6F7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9" name="สามเหลี่ยมหน้าจั่ว 8">
                <a:extLst>
                  <a:ext uri="{FF2B5EF4-FFF2-40B4-BE49-F238E27FC236}">
                    <a16:creationId xmlns="" xmlns:a16="http://schemas.microsoft.com/office/drawing/2014/main" id="{0A222DFC-995C-4809-92E8-B890E323B348}"/>
                  </a:ext>
                </a:extLst>
              </p:cNvPr>
              <p:cNvSpPr/>
              <p:nvPr/>
            </p:nvSpPr>
            <p:spPr>
              <a:xfrm flipV="1">
                <a:off x="6205415" y="2672861"/>
                <a:ext cx="797169" cy="312612"/>
              </a:xfrm>
              <a:prstGeom prst="triangle">
                <a:avLst>
                  <a:gd name="adj" fmla="val 0"/>
                </a:avLst>
              </a:prstGeom>
              <a:solidFill>
                <a:srgbClr val="E4F5FD"/>
              </a:solidFill>
              <a:ln>
                <a:solidFill>
                  <a:srgbClr val="E6F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D941DC93-48D2-40E5-84F0-FF665AFAED83}"/>
                </a:ext>
              </a:extLst>
            </p:cNvPr>
            <p:cNvSpPr/>
            <p:nvPr/>
          </p:nvSpPr>
          <p:spPr>
            <a:xfrm>
              <a:off x="2620651" y="4476026"/>
              <a:ext cx="1074655" cy="294384"/>
            </a:xfrm>
            <a:prstGeom prst="rect">
              <a:avLst/>
            </a:prstGeom>
            <a:solidFill>
              <a:srgbClr val="E6F7FF"/>
            </a:solidFill>
            <a:ln>
              <a:solidFill>
                <a:srgbClr val="E6F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5C478CBF-F2B6-4BDF-AA3D-8078DFE1BEA0}"/>
                </a:ext>
              </a:extLst>
            </p:cNvPr>
            <p:cNvSpPr/>
            <p:nvPr/>
          </p:nvSpPr>
          <p:spPr>
            <a:xfrm>
              <a:off x="641022" y="4374038"/>
              <a:ext cx="1074655" cy="294384"/>
            </a:xfrm>
            <a:prstGeom prst="rect">
              <a:avLst/>
            </a:prstGeom>
            <a:solidFill>
              <a:srgbClr val="A0DFFA"/>
            </a:solidFill>
            <a:ln>
              <a:solidFill>
                <a:srgbClr val="A0DF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รูปภาพ 2">
              <a:extLst>
                <a:ext uri="{FF2B5EF4-FFF2-40B4-BE49-F238E27FC236}">
                  <a16:creationId xmlns="" xmlns:a16="http://schemas.microsoft.com/office/drawing/2014/main" id="{FF0D6174-39FF-4BA3-B079-9C61C28260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848" t="87141" r="50616" b="1767"/>
            <a:stretch/>
          </p:blipFill>
          <p:spPr>
            <a:xfrm>
              <a:off x="1349829" y="4380692"/>
              <a:ext cx="1600200" cy="3354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E6F7FF"/>
              </a:solidFill>
              <a:miter lim="8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13115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B85A2149-3D40-4E04-940B-F91290B9E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6AAD4667-FAF1-4F39-BDB0-9D889C951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5" b="94828" l="4943" r="94487">
                        <a14:foregroundMark x1="68061" y1="43417" x2="83080" y2="54389"/>
                        <a14:foregroundMark x1="83080" y1="54389" x2="94487" y2="94984"/>
                        <a14:foregroundMark x1="94487" y1="94984" x2="53232" y2="95141"/>
                        <a14:foregroundMark x1="53232" y1="95141" x2="55703" y2="87461"/>
                        <a14:foregroundMark x1="55703" y1="87461" x2="50570" y2="80564"/>
                        <a14:foregroundMark x1="78707" y1="61755" x2="76236" y2="71944"/>
                        <a14:foregroundMark x1="76236" y1="71944" x2="70722" y2="80251"/>
                        <a14:foregroundMark x1="70722" y1="80251" x2="61977" y2="84326"/>
                        <a14:foregroundMark x1="61977" y1="84326" x2="46958" y2="75235"/>
                        <a14:foregroundMark x1="68441" y1="73197" x2="67490" y2="64263"/>
                        <a14:foregroundMark x1="67490" y1="64263" x2="71673" y2="48903"/>
                        <a14:foregroundMark x1="54373" y1="49060" x2="47909" y2="54859"/>
                        <a14:foregroundMark x1="47909" y1="54859" x2="43346" y2="64577"/>
                        <a14:foregroundMark x1="42776" y1="68339" x2="40114" y2="76646"/>
                        <a14:foregroundMark x1="40114" y1="76646" x2="20532" y2="71003"/>
                        <a14:foregroundMark x1="20532" y1="71003" x2="20532" y2="71003"/>
                        <a14:foregroundMark x1="23954" y1="74451" x2="4943" y2="66614"/>
                        <a14:foregroundMark x1="91255" y1="82445" x2="94487" y2="93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7370" y="415729"/>
            <a:ext cx="2241314" cy="2544788"/>
          </a:xfrm>
          <a:prstGeom prst="rect">
            <a:avLst/>
          </a:prstGeom>
        </p:spPr>
      </p:pic>
      <p:sp>
        <p:nvSpPr>
          <p:cNvPr id="7" name="คำบรรยายภาพ: สี่เหลี่ยมมุมมน 6">
            <a:extLst>
              <a:ext uri="{FF2B5EF4-FFF2-40B4-BE49-F238E27FC236}">
                <a16:creationId xmlns="" xmlns:a16="http://schemas.microsoft.com/office/drawing/2014/main" id="{43E3AA93-C2B3-41F9-B875-3755EB0C2442}"/>
              </a:ext>
            </a:extLst>
          </p:cNvPr>
          <p:cNvSpPr/>
          <p:nvPr/>
        </p:nvSpPr>
        <p:spPr>
          <a:xfrm>
            <a:off x="3136430" y="281097"/>
            <a:ext cx="5601170" cy="1623377"/>
          </a:xfrm>
          <a:prstGeom prst="wedgeRoundRectCallout">
            <a:avLst>
              <a:gd name="adj1" fmla="val -75630"/>
              <a:gd name="adj2" fmla="val 22539"/>
              <a:gd name="adj3" fmla="val 16667"/>
            </a:avLst>
          </a:prstGeom>
          <a:solidFill>
            <a:srgbClr val="F7E7A3"/>
          </a:solidFill>
          <a:ln w="28575">
            <a:solidFill>
              <a:srgbClr val="FF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นักวิทยาศาสตร์จัดจำแนกสิ่งมีชีวิตต่าง ๆ ออกเป็นกลุ่ม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โดยอาศัยข้อมูลลักษณะและการดำรงชีวิตที่เหมือนหรือ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แตกต่างกันเป็นเกณฑ์การจัดจำแนก 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26" name="Picture 2" descr="header">
            <a:extLst>
              <a:ext uri="{FF2B5EF4-FFF2-40B4-BE49-F238E27FC236}">
                <a16:creationId xmlns="" xmlns:a16="http://schemas.microsoft.com/office/drawing/2014/main" id="{7972F4AE-E213-4284-93AB-9A5894537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816" y="2148966"/>
            <a:ext cx="2985351" cy="4427937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0F002D1-13D7-49B5-A53E-5E166F5E5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470" y="3170271"/>
            <a:ext cx="2702751" cy="285439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550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: มุมมน 7">
            <a:extLst>
              <a:ext uri="{FF2B5EF4-FFF2-40B4-BE49-F238E27FC236}">
                <a16:creationId xmlns="" xmlns:a16="http://schemas.microsoft.com/office/drawing/2014/main" id="{8905FC99-22E3-49AB-A99E-A9E5C3189020}"/>
              </a:ext>
            </a:extLst>
          </p:cNvPr>
          <p:cNvSpPr/>
          <p:nvPr/>
        </p:nvSpPr>
        <p:spPr>
          <a:xfrm>
            <a:off x="543636" y="152803"/>
            <a:ext cx="7459318" cy="2137105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การจัดจำแนกสิ่งมีชีวิตกลุ่มพืชและกลุ่มสัตว์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โดยใช้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lvl="0"/>
            <a:r>
              <a:rPr lang="th-TH" sz="2800" b="1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r>
              <a:rPr lang="en-US" sz="2800" b="1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th-TH" sz="2800" b="1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เกณฑ์ลักษณะภายนอกของสิ่งมีชีวิต</a:t>
            </a:r>
            <a:endParaRPr lang="en-US" sz="2800" dirty="0">
              <a:solidFill>
                <a:srgbClr val="ED338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๑.๑ การมีส่วนประกอบของราก ลำต้น ใบ ดอก และผล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จัดเป็น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กลุ่มพืช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D56827F7-0BD4-45D0-B976-806A5196E8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1" t="1596"/>
          <a:stretch/>
        </p:blipFill>
        <p:spPr>
          <a:xfrm>
            <a:off x="1866786" y="1775098"/>
            <a:ext cx="2807700" cy="430197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25A2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รูปภาพ 8">
            <a:extLst>
              <a:ext uri="{FF2B5EF4-FFF2-40B4-BE49-F238E27FC236}">
                <a16:creationId xmlns="" xmlns:a16="http://schemas.microsoft.com/office/drawing/2014/main" id="{52982D38-BC92-4CFE-8F60-C7AAA8C7D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994" y="1784525"/>
            <a:ext cx="2812488" cy="430932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25A2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วงรี 4">
            <a:extLst>
              <a:ext uri="{FF2B5EF4-FFF2-40B4-BE49-F238E27FC236}">
                <a16:creationId xmlns="" xmlns:a16="http://schemas.microsoft.com/office/drawing/2014/main" id="{FB7B9558-8409-48A4-BCFC-44E90BF37E89}"/>
              </a:ext>
            </a:extLst>
          </p:cNvPr>
          <p:cNvSpPr/>
          <p:nvPr/>
        </p:nvSpPr>
        <p:spPr>
          <a:xfrm>
            <a:off x="8425697" y="6133505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F9E4E24-46FE-4C84-8B8B-3C73C4E83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19" name="กลุ่ม 11">
            <a:extLst>
              <a:ext uri="{FF2B5EF4-FFF2-40B4-BE49-F238E27FC236}">
                <a16:creationId xmlns="" xmlns:a16="http://schemas.microsoft.com/office/drawing/2014/main" id="{685DD01F-C5BA-4ABB-9394-966C3FFD37B6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20" name="สี่เหลี่ยมผืนผ้า 12">
              <a:extLst>
                <a:ext uri="{FF2B5EF4-FFF2-40B4-BE49-F238E27FC236}">
                  <a16:creationId xmlns="" xmlns:a16="http://schemas.microsoft.com/office/drawing/2014/main" id="{CF8244A3-DD8B-4917-9C34-EA59A9507871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1" name="รูปภาพ 13">
              <a:extLst>
                <a:ext uri="{FF2B5EF4-FFF2-40B4-BE49-F238E27FC236}">
                  <a16:creationId xmlns="" xmlns:a16="http://schemas.microsoft.com/office/drawing/2014/main" id="{5B676D45-B837-4AD7-8476-02460B0C2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22" name="วงรี 14">
              <a:extLst>
                <a:ext uri="{FF2B5EF4-FFF2-40B4-BE49-F238E27FC236}">
                  <a16:creationId xmlns="" xmlns:a16="http://schemas.microsoft.com/office/drawing/2014/main" id="{4B7E4BD5-3FF9-4FA5-8BEC-EFDF883FEDBE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074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95FC6354-041A-40E8-9444-3C11DCD3D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6A5B091C-BB1A-4B5A-8E6E-F28289459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0"/>
          <a:stretch/>
        </p:blipFill>
        <p:spPr>
          <a:xfrm>
            <a:off x="257907" y="1143780"/>
            <a:ext cx="4243755" cy="3413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97F884A5-1D99-4AF5-B91A-D8B2DF8E0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906" y="1143780"/>
            <a:ext cx="4166773" cy="3413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1">
            <a:extLst>
              <a:ext uri="{FF2B5EF4-FFF2-40B4-BE49-F238E27FC236}">
                <a16:creationId xmlns="" xmlns:a16="http://schemas.microsoft.com/office/drawing/2014/main" id="{8F045F1B-9246-4A38-8F55-E0CD738FAEC0}"/>
              </a:ext>
            </a:extLst>
          </p:cNvPr>
          <p:cNvSpPr txBox="1"/>
          <p:nvPr/>
        </p:nvSpPr>
        <p:spPr>
          <a:xfrm>
            <a:off x="2975492" y="5191000"/>
            <a:ext cx="3193015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rIns="91440" rtlCol="0" anchor="ctr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ส่วนประกอบของพืชชนิดต่าง ๆ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0507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เหลี่ยมเพชร">
  <a:themeElements>
    <a:clrScheme name="เหลี่ยมเพชร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เหลี่ยมเพชร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เหลี่ยมเพชร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1622</TotalTime>
  <Words>690</Words>
  <Application>Microsoft Office PowerPoint</Application>
  <PresentationFormat>On-screen Show (4:3)</PresentationFormat>
  <Paragraphs>300</Paragraphs>
  <Slides>31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Arial</vt:lpstr>
      <vt:lpstr>Angsana New</vt:lpstr>
      <vt:lpstr>Trebuchet MS</vt:lpstr>
      <vt:lpstr>Wingdings 2</vt:lpstr>
      <vt:lpstr>TH Sarabun New</vt:lpstr>
      <vt:lpstr>IrisUPC</vt:lpstr>
      <vt:lpstr>Cordia New</vt:lpstr>
      <vt:lpstr>TH SarabunIT๙</vt:lpstr>
      <vt:lpstr>Calibri</vt:lpstr>
      <vt:lpstr>Wingdings 3</vt:lpstr>
      <vt:lpstr>เหลี่ยมเพชร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Bam Deawdeaw</dc:creator>
  <cp:lastModifiedBy>Sopin</cp:lastModifiedBy>
  <cp:revision>111</cp:revision>
  <dcterms:created xsi:type="dcterms:W3CDTF">2019-03-01T15:19:18Z</dcterms:created>
  <dcterms:modified xsi:type="dcterms:W3CDTF">2019-11-22T12:07:41Z</dcterms:modified>
</cp:coreProperties>
</file>